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7"/>
  </p:notesMasterIdLst>
  <p:sldIdLst>
    <p:sldId id="331" r:id="rId3"/>
    <p:sldId id="336" r:id="rId4"/>
    <p:sldId id="295" r:id="rId5"/>
    <p:sldId id="294" r:id="rId6"/>
    <p:sldId id="337" r:id="rId7"/>
    <p:sldId id="340" r:id="rId8"/>
    <p:sldId id="341" r:id="rId9"/>
    <p:sldId id="342" r:id="rId10"/>
    <p:sldId id="277" r:id="rId11"/>
    <p:sldId id="339" r:id="rId12"/>
    <p:sldId id="346" r:id="rId13"/>
    <p:sldId id="260" r:id="rId14"/>
    <p:sldId id="330" r:id="rId15"/>
    <p:sldId id="343" r:id="rId16"/>
    <p:sldId id="345" r:id="rId17"/>
    <p:sldId id="355" r:id="rId18"/>
    <p:sldId id="347" r:id="rId19"/>
    <p:sldId id="278" r:id="rId20"/>
    <p:sldId id="263" r:id="rId21"/>
    <p:sldId id="354" r:id="rId22"/>
    <p:sldId id="303" r:id="rId23"/>
    <p:sldId id="300" r:id="rId24"/>
    <p:sldId id="304" r:id="rId25"/>
    <p:sldId id="298" r:id="rId26"/>
    <p:sldId id="264" r:id="rId27"/>
    <p:sldId id="283" r:id="rId28"/>
    <p:sldId id="284" r:id="rId29"/>
    <p:sldId id="265" r:id="rId30"/>
    <p:sldId id="285" r:id="rId31"/>
    <p:sldId id="286" r:id="rId32"/>
    <p:sldId id="351" r:id="rId33"/>
    <p:sldId id="287" r:id="rId34"/>
    <p:sldId id="305" r:id="rId35"/>
    <p:sldId id="308" r:id="rId36"/>
    <p:sldId id="309" r:id="rId37"/>
    <p:sldId id="312" r:id="rId38"/>
    <p:sldId id="313" r:id="rId39"/>
    <p:sldId id="352" r:id="rId40"/>
    <p:sldId id="316" r:id="rId41"/>
    <p:sldId id="317" r:id="rId42"/>
    <p:sldId id="318" r:id="rId43"/>
    <p:sldId id="319" r:id="rId44"/>
    <p:sldId id="324" r:id="rId45"/>
    <p:sldId id="325" r:id="rId46"/>
    <p:sldId id="326" r:id="rId47"/>
    <p:sldId id="327" r:id="rId48"/>
    <p:sldId id="356" r:id="rId49"/>
    <p:sldId id="348" r:id="rId50"/>
    <p:sldId id="349" r:id="rId51"/>
    <p:sldId id="353" r:id="rId52"/>
    <p:sldId id="281" r:id="rId53"/>
    <p:sldId id="267" r:id="rId54"/>
    <p:sldId id="329" r:id="rId55"/>
    <p:sldId id="334" r:id="rId56"/>
  </p:sldIdLst>
  <p:sldSz cx="9144000" cy="6858000" type="screen4x3"/>
  <p:notesSz cx="685800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85" autoAdjust="0"/>
    <p:restoredTop sz="71373" autoAdjust="0"/>
  </p:normalViewPr>
  <p:slideViewPr>
    <p:cSldViewPr>
      <p:cViewPr varScale="1">
        <p:scale>
          <a:sx n="33" d="100"/>
          <a:sy n="33" d="100"/>
        </p:scale>
        <p:origin x="1476" y="42"/>
      </p:cViewPr>
      <p:guideLst>
        <p:guide orient="horz" pos="2160"/>
        <p:guide pos="2880"/>
      </p:guideLst>
    </p:cSldViewPr>
  </p:slideViewPr>
  <p:notesTextViewPr>
    <p:cViewPr>
      <p:scale>
        <a:sx n="1" d="1"/>
        <a:sy n="1" d="1"/>
      </p:scale>
      <p:origin x="0" y="0"/>
    </p:cViewPr>
  </p:notesTextViewPr>
  <p:sorterViewPr>
    <p:cViewPr>
      <p:scale>
        <a:sx n="100" d="100"/>
        <a:sy n="100" d="100"/>
      </p:scale>
      <p:origin x="0" y="-127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5-11T12:25:37.189" idx="8">
    <p:pos x="10" y="10"/>
    <p:text>Addition (green)</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EF1EB2-3A94-4EEA-B252-9805F9D1EE88}" type="doc">
      <dgm:prSet loTypeId="urn:microsoft.com/office/officeart/2005/8/layout/venn1" loCatId="relationship" qsTypeId="urn:microsoft.com/office/officeart/2005/8/quickstyle/simple1" qsCatId="simple" csTypeId="urn:microsoft.com/office/officeart/2005/8/colors/accent1_2" csCatId="accent1" phldr="1"/>
      <dgm:spPr/>
    </dgm:pt>
    <dgm:pt modelId="{DA663A5B-AB37-494A-AE35-2B6B3A0A7986}">
      <dgm:prSet phldrT="[Text]" custT="1"/>
      <dgm:spPr/>
      <dgm:t>
        <a:bodyPr/>
        <a:lstStyle/>
        <a:p>
          <a:r>
            <a:rPr lang="en-GB" sz="2400" b="1" dirty="0"/>
            <a:t>Skills for Life </a:t>
          </a:r>
          <a:r>
            <a:rPr lang="en-GB" sz="1800" dirty="0"/>
            <a:t>(Language, Literacy and Numeracy)</a:t>
          </a:r>
        </a:p>
      </dgm:t>
    </dgm:pt>
    <dgm:pt modelId="{D848A2FF-3930-4E89-8823-D204790D580B}" type="parTrans" cxnId="{ECC310BD-63B1-4230-86A7-618DF05D1F1F}">
      <dgm:prSet/>
      <dgm:spPr/>
      <dgm:t>
        <a:bodyPr/>
        <a:lstStyle/>
        <a:p>
          <a:endParaRPr lang="en-GB"/>
        </a:p>
      </dgm:t>
    </dgm:pt>
    <dgm:pt modelId="{BB6F1141-0EC8-4CCB-A199-2218E9D2F31C}" type="sibTrans" cxnId="{ECC310BD-63B1-4230-86A7-618DF05D1F1F}">
      <dgm:prSet/>
      <dgm:spPr/>
      <dgm:t>
        <a:bodyPr/>
        <a:lstStyle/>
        <a:p>
          <a:endParaRPr lang="en-GB"/>
        </a:p>
      </dgm:t>
    </dgm:pt>
    <dgm:pt modelId="{658BFEFB-DC6D-4562-B9FD-E4DC182E0E91}">
      <dgm:prSet phldrT="[Text]" custT="1"/>
      <dgm:spPr/>
      <dgm:t>
        <a:bodyPr/>
        <a:lstStyle/>
        <a:p>
          <a:r>
            <a:rPr lang="en-GB" sz="2400" b="1" dirty="0"/>
            <a:t>Health and wellbeing</a:t>
          </a:r>
        </a:p>
      </dgm:t>
    </dgm:pt>
    <dgm:pt modelId="{3E1BFB6D-46F9-4AE2-A429-FD3F78CB3665}" type="parTrans" cxnId="{58C9CEBE-FDE5-4D67-93DE-2440457AFD31}">
      <dgm:prSet/>
      <dgm:spPr/>
      <dgm:t>
        <a:bodyPr/>
        <a:lstStyle/>
        <a:p>
          <a:endParaRPr lang="en-GB"/>
        </a:p>
      </dgm:t>
    </dgm:pt>
    <dgm:pt modelId="{CA08864F-B796-44D5-BDF6-5C291D30ED36}" type="sibTrans" cxnId="{58C9CEBE-FDE5-4D67-93DE-2440457AFD31}">
      <dgm:prSet/>
      <dgm:spPr/>
      <dgm:t>
        <a:bodyPr/>
        <a:lstStyle/>
        <a:p>
          <a:endParaRPr lang="en-GB"/>
        </a:p>
      </dgm:t>
    </dgm:pt>
    <dgm:pt modelId="{9DFF0622-95FB-4870-B390-39E99D9C1A38}" type="pres">
      <dgm:prSet presAssocID="{5DEF1EB2-3A94-4EEA-B252-9805F9D1EE88}" presName="compositeShape" presStyleCnt="0">
        <dgm:presLayoutVars>
          <dgm:chMax val="7"/>
          <dgm:dir/>
          <dgm:resizeHandles val="exact"/>
        </dgm:presLayoutVars>
      </dgm:prSet>
      <dgm:spPr/>
    </dgm:pt>
    <dgm:pt modelId="{7DAC0A8F-4677-4249-AA84-EE1F61B21D6F}" type="pres">
      <dgm:prSet presAssocID="{DA663A5B-AB37-494A-AE35-2B6B3A0A7986}" presName="circ1" presStyleLbl="vennNode1" presStyleIdx="0" presStyleCnt="2"/>
      <dgm:spPr/>
    </dgm:pt>
    <dgm:pt modelId="{994DC1CE-8549-448C-97AB-C8E005F605B5}" type="pres">
      <dgm:prSet presAssocID="{DA663A5B-AB37-494A-AE35-2B6B3A0A7986}" presName="circ1Tx" presStyleLbl="revTx" presStyleIdx="0" presStyleCnt="0">
        <dgm:presLayoutVars>
          <dgm:chMax val="0"/>
          <dgm:chPref val="0"/>
          <dgm:bulletEnabled val="1"/>
        </dgm:presLayoutVars>
      </dgm:prSet>
      <dgm:spPr/>
    </dgm:pt>
    <dgm:pt modelId="{2D499815-6D12-4C42-A228-DDC773947018}" type="pres">
      <dgm:prSet presAssocID="{658BFEFB-DC6D-4562-B9FD-E4DC182E0E91}" presName="circ2" presStyleLbl="vennNode1" presStyleIdx="1" presStyleCnt="2"/>
      <dgm:spPr/>
    </dgm:pt>
    <dgm:pt modelId="{20A0EAC6-0D58-455C-897E-436290CE840C}" type="pres">
      <dgm:prSet presAssocID="{658BFEFB-DC6D-4562-B9FD-E4DC182E0E91}" presName="circ2Tx" presStyleLbl="revTx" presStyleIdx="0" presStyleCnt="0">
        <dgm:presLayoutVars>
          <dgm:chMax val="0"/>
          <dgm:chPref val="0"/>
          <dgm:bulletEnabled val="1"/>
        </dgm:presLayoutVars>
      </dgm:prSet>
      <dgm:spPr/>
    </dgm:pt>
  </dgm:ptLst>
  <dgm:cxnLst>
    <dgm:cxn modelId="{C0B57326-D16D-4955-B6DD-337B751653DB}" type="presOf" srcId="{DA663A5B-AB37-494A-AE35-2B6B3A0A7986}" destId="{7DAC0A8F-4677-4249-AA84-EE1F61B21D6F}" srcOrd="0" destOrd="0" presId="urn:microsoft.com/office/officeart/2005/8/layout/venn1"/>
    <dgm:cxn modelId="{672FC386-BED1-4C89-BF63-1E4BA4175A96}" type="presOf" srcId="{DA663A5B-AB37-494A-AE35-2B6B3A0A7986}" destId="{994DC1CE-8549-448C-97AB-C8E005F605B5}" srcOrd="1" destOrd="0" presId="urn:microsoft.com/office/officeart/2005/8/layout/venn1"/>
    <dgm:cxn modelId="{CB9784B2-7923-4419-9E9E-7662095E01EC}" type="presOf" srcId="{5DEF1EB2-3A94-4EEA-B252-9805F9D1EE88}" destId="{9DFF0622-95FB-4870-B390-39E99D9C1A38}" srcOrd="0" destOrd="0" presId="urn:microsoft.com/office/officeart/2005/8/layout/venn1"/>
    <dgm:cxn modelId="{ECC310BD-63B1-4230-86A7-618DF05D1F1F}" srcId="{5DEF1EB2-3A94-4EEA-B252-9805F9D1EE88}" destId="{DA663A5B-AB37-494A-AE35-2B6B3A0A7986}" srcOrd="0" destOrd="0" parTransId="{D848A2FF-3930-4E89-8823-D204790D580B}" sibTransId="{BB6F1141-0EC8-4CCB-A199-2218E9D2F31C}"/>
    <dgm:cxn modelId="{58C9CEBE-FDE5-4D67-93DE-2440457AFD31}" srcId="{5DEF1EB2-3A94-4EEA-B252-9805F9D1EE88}" destId="{658BFEFB-DC6D-4562-B9FD-E4DC182E0E91}" srcOrd="1" destOrd="0" parTransId="{3E1BFB6D-46F9-4AE2-A429-FD3F78CB3665}" sibTransId="{CA08864F-B796-44D5-BDF6-5C291D30ED36}"/>
    <dgm:cxn modelId="{83EF2DC2-A2E7-4F1B-962E-42D26ADB9492}" type="presOf" srcId="{658BFEFB-DC6D-4562-B9FD-E4DC182E0E91}" destId="{20A0EAC6-0D58-455C-897E-436290CE840C}" srcOrd="1" destOrd="0" presId="urn:microsoft.com/office/officeart/2005/8/layout/venn1"/>
    <dgm:cxn modelId="{419481E6-71AA-4A23-A250-997895B3F525}" type="presOf" srcId="{658BFEFB-DC6D-4562-B9FD-E4DC182E0E91}" destId="{2D499815-6D12-4C42-A228-DDC773947018}" srcOrd="0" destOrd="0" presId="urn:microsoft.com/office/officeart/2005/8/layout/venn1"/>
    <dgm:cxn modelId="{53105DC6-5505-4097-AC99-9C1B5C2F7422}" type="presParOf" srcId="{9DFF0622-95FB-4870-B390-39E99D9C1A38}" destId="{7DAC0A8F-4677-4249-AA84-EE1F61B21D6F}" srcOrd="0" destOrd="0" presId="urn:microsoft.com/office/officeart/2005/8/layout/venn1"/>
    <dgm:cxn modelId="{76626A90-2FA0-49E8-8A87-D0BD441837D5}" type="presParOf" srcId="{9DFF0622-95FB-4870-B390-39E99D9C1A38}" destId="{994DC1CE-8549-448C-97AB-C8E005F605B5}" srcOrd="1" destOrd="0" presId="urn:microsoft.com/office/officeart/2005/8/layout/venn1"/>
    <dgm:cxn modelId="{8C11039B-9A5C-4050-A65C-D86A45A0F103}" type="presParOf" srcId="{9DFF0622-95FB-4870-B390-39E99D9C1A38}" destId="{2D499815-6D12-4C42-A228-DDC773947018}" srcOrd="2" destOrd="0" presId="urn:microsoft.com/office/officeart/2005/8/layout/venn1"/>
    <dgm:cxn modelId="{1F5719BC-FA16-46F5-8FCD-A23A631ABDBE}" type="presParOf" srcId="{9DFF0622-95FB-4870-B390-39E99D9C1A38}" destId="{20A0EAC6-0D58-455C-897E-436290CE840C}" srcOrd="3" destOrd="0" presId="urn:microsoft.com/office/officeart/2005/8/layout/venn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C0A8F-4677-4249-AA84-EE1F61B21D6F}">
      <dsp:nvSpPr>
        <dsp:cNvPr id="0" name=""/>
        <dsp:cNvSpPr/>
      </dsp:nvSpPr>
      <dsp:spPr>
        <a:xfrm>
          <a:off x="242023" y="12310"/>
          <a:ext cx="4501341" cy="450134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GB" sz="2400" b="1" kern="1200" dirty="0"/>
            <a:t>Skills for Life </a:t>
          </a:r>
          <a:r>
            <a:rPr lang="en-GB" sz="1800" kern="1200" dirty="0"/>
            <a:t>(Language, Literacy and Numeracy)</a:t>
          </a:r>
        </a:p>
      </dsp:txBody>
      <dsp:txXfrm>
        <a:off x="870589" y="543115"/>
        <a:ext cx="2595368" cy="3439731"/>
      </dsp:txXfrm>
    </dsp:sp>
    <dsp:sp modelId="{2D499815-6D12-4C42-A228-DDC773947018}">
      <dsp:nvSpPr>
        <dsp:cNvPr id="0" name=""/>
        <dsp:cNvSpPr/>
      </dsp:nvSpPr>
      <dsp:spPr>
        <a:xfrm>
          <a:off x="3486234" y="12310"/>
          <a:ext cx="4501341" cy="450134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GB" sz="2400" b="1" kern="1200" dirty="0"/>
            <a:t>Health and wellbeing</a:t>
          </a:r>
        </a:p>
      </dsp:txBody>
      <dsp:txXfrm>
        <a:off x="4763642" y="543115"/>
        <a:ext cx="2595368" cy="343973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1"/>
            <a:ext cx="2971800" cy="493713"/>
          </a:xfrm>
          <a:prstGeom prst="rect">
            <a:avLst/>
          </a:prstGeom>
        </p:spPr>
        <p:txBody>
          <a:bodyPr vert="horz" lIns="91440" tIns="45720" rIns="91440" bIns="45720" rtlCol="0"/>
          <a:lstStyle>
            <a:lvl1pPr algn="r">
              <a:defRPr sz="1200"/>
            </a:lvl1pPr>
          </a:lstStyle>
          <a:p>
            <a:fld id="{40F4645F-E1A4-4E12-88F5-38EE519501FE}" type="datetimeFigureOut">
              <a:rPr lang="en-GB" smtClean="0"/>
              <a:t>20/03/2018</a:t>
            </a:fld>
            <a:endParaRPr lang="en-GB"/>
          </a:p>
        </p:txBody>
      </p:sp>
      <p:sp>
        <p:nvSpPr>
          <p:cNvPr id="4" name="Slide Image Placeholder 3"/>
          <p:cNvSpPr>
            <a:spLocks noGrp="1" noRot="1" noChangeAspect="1"/>
          </p:cNvSpPr>
          <p:nvPr>
            <p:ph type="sldImg" idx="2"/>
          </p:nvPr>
        </p:nvSpPr>
        <p:spPr>
          <a:xfrm>
            <a:off x="962025" y="741363"/>
            <a:ext cx="4933950"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690270"/>
            <a:ext cx="5486400" cy="44434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824"/>
            <a:ext cx="2971800" cy="49371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378824"/>
            <a:ext cx="2971800" cy="493713"/>
          </a:xfrm>
          <a:prstGeom prst="rect">
            <a:avLst/>
          </a:prstGeom>
        </p:spPr>
        <p:txBody>
          <a:bodyPr vert="horz" lIns="91440" tIns="45720" rIns="91440" bIns="45720" rtlCol="0" anchor="b"/>
          <a:lstStyle>
            <a:lvl1pPr algn="r">
              <a:defRPr sz="1200"/>
            </a:lvl1pPr>
          </a:lstStyle>
          <a:p>
            <a:fld id="{13EAA9CE-71C8-4139-BB3A-4FFB37E6F1F7}" type="slidenum">
              <a:rPr lang="en-GB" smtClean="0"/>
              <a:t>‹#›</a:t>
            </a:fld>
            <a:endParaRPr lang="en-GB"/>
          </a:p>
        </p:txBody>
      </p:sp>
    </p:spTree>
    <p:extLst>
      <p:ext uri="{BB962C8B-B14F-4D97-AF65-F5344CB8AC3E}">
        <p14:creationId xmlns:p14="http://schemas.microsoft.com/office/powerpoint/2010/main" val="1727781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48A67D-2A0C-4F04-8DCF-638E976FF94A}" type="slidenum">
              <a:rPr lang="en-GB" smtClean="0"/>
              <a:t>1</a:t>
            </a:fld>
            <a:endParaRPr lang="en-GB"/>
          </a:p>
        </p:txBody>
      </p:sp>
    </p:spTree>
    <p:extLst>
      <p:ext uri="{BB962C8B-B14F-4D97-AF65-F5344CB8AC3E}">
        <p14:creationId xmlns:p14="http://schemas.microsoft.com/office/powerpoint/2010/main" val="3116079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D98E1A9A-E057-4445-AA07-C2C28A32CC9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0008" indent="-288465">
              <a:defRPr>
                <a:solidFill>
                  <a:schemeClr val="tx1"/>
                </a:solidFill>
                <a:latin typeface="Arial" panose="020B0604020202020204" pitchFamily="34" charset="0"/>
                <a:ea typeface="ＭＳ Ｐゴシック" panose="020B0600070205080204" pitchFamily="34" charset="-128"/>
              </a:defRPr>
            </a:lvl2pPr>
            <a:lvl3pPr marL="1153859" indent="-230772">
              <a:defRPr>
                <a:solidFill>
                  <a:schemeClr val="tx1"/>
                </a:solidFill>
                <a:latin typeface="Arial" panose="020B0604020202020204" pitchFamily="34" charset="0"/>
                <a:ea typeface="ＭＳ Ｐゴシック" panose="020B0600070205080204" pitchFamily="34" charset="-128"/>
              </a:defRPr>
            </a:lvl3pPr>
            <a:lvl4pPr marL="1615402" indent="-230772">
              <a:defRPr>
                <a:solidFill>
                  <a:schemeClr val="tx1"/>
                </a:solidFill>
                <a:latin typeface="Arial" panose="020B0604020202020204" pitchFamily="34" charset="0"/>
                <a:ea typeface="ＭＳ Ｐゴシック" panose="020B0600070205080204" pitchFamily="34" charset="-128"/>
              </a:defRPr>
            </a:lvl4pPr>
            <a:lvl5pPr marL="2076945" indent="-230772">
              <a:defRPr>
                <a:solidFill>
                  <a:schemeClr val="tx1"/>
                </a:solidFill>
                <a:latin typeface="Arial" panose="020B0604020202020204" pitchFamily="34" charset="0"/>
                <a:ea typeface="ＭＳ Ｐゴシック" panose="020B0600070205080204" pitchFamily="34" charset="-128"/>
              </a:defRPr>
            </a:lvl5pPr>
            <a:lvl6pPr marL="2538489" indent="-230772" defTabSz="4615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00032" indent="-230772" defTabSz="4615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61576" indent="-230772" defTabSz="4615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23119" indent="-230772" defTabSz="4615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994B74A-0A66-468A-B634-930CA500FC9D}" type="slidenum">
              <a:rPr lang="en-GB" altLang="en-US" smtClean="0"/>
              <a:pPr/>
              <a:t>10</a:t>
            </a:fld>
            <a:endParaRPr lang="en-GB" altLang="en-US"/>
          </a:p>
        </p:txBody>
      </p:sp>
      <p:sp>
        <p:nvSpPr>
          <p:cNvPr id="32771" name="Rectangle 2">
            <a:extLst>
              <a:ext uri="{FF2B5EF4-FFF2-40B4-BE49-F238E27FC236}">
                <a16:creationId xmlns:a16="http://schemas.microsoft.com/office/drawing/2014/main" id="{D1ABCD61-EE05-4B5B-92CF-9A8C2D2B6E1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a:extLst>
              <a:ext uri="{FF2B5EF4-FFF2-40B4-BE49-F238E27FC236}">
                <a16:creationId xmlns:a16="http://schemas.microsoft.com/office/drawing/2014/main" id="{CE374D69-DB5F-4E30-AA63-728880964AD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33737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EAA9CE-71C8-4139-BB3A-4FFB37E6F1F7}" type="slidenum">
              <a:rPr lang="en-GB" smtClean="0"/>
              <a:t>11</a:t>
            </a:fld>
            <a:endParaRPr lang="en-GB"/>
          </a:p>
        </p:txBody>
      </p:sp>
    </p:spTree>
    <p:extLst>
      <p:ext uri="{BB962C8B-B14F-4D97-AF65-F5344CB8AC3E}">
        <p14:creationId xmlns:p14="http://schemas.microsoft.com/office/powerpoint/2010/main" val="1506899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of how limited health literacy might impact on health…</a:t>
            </a:r>
          </a:p>
        </p:txBody>
      </p:sp>
      <p:sp>
        <p:nvSpPr>
          <p:cNvPr id="4" name="Slide Number Placeholder 3"/>
          <p:cNvSpPr>
            <a:spLocks noGrp="1"/>
          </p:cNvSpPr>
          <p:nvPr>
            <p:ph type="sldNum" sz="quarter" idx="10"/>
          </p:nvPr>
        </p:nvSpPr>
        <p:spPr/>
        <p:txBody>
          <a:bodyPr/>
          <a:lstStyle/>
          <a:p>
            <a:fld id="{13EAA9CE-71C8-4139-BB3A-4FFB37E6F1F7}" type="slidenum">
              <a:rPr lang="en-GB" smtClean="0"/>
              <a:t>12</a:t>
            </a:fld>
            <a:endParaRPr lang="en-GB"/>
          </a:p>
        </p:txBody>
      </p:sp>
    </p:spTree>
    <p:extLst>
      <p:ext uri="{BB962C8B-B14F-4D97-AF65-F5344CB8AC3E}">
        <p14:creationId xmlns:p14="http://schemas.microsoft.com/office/powerpoint/2010/main" val="4287848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majority are in the 11-14 year old reading</a:t>
            </a:r>
            <a:r>
              <a:rPr lang="en-GB" baseline="0" dirty="0"/>
              <a:t> age group – Literacy</a:t>
            </a:r>
          </a:p>
          <a:p>
            <a:r>
              <a:rPr lang="en-GB" baseline="0" dirty="0"/>
              <a:t>The majority have the numeracy capabilities of a nine year old</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9948A67D-2A0C-4F04-8DCF-638E976FF94A}" type="slidenum">
              <a:rPr lang="en-GB" smtClean="0"/>
              <a:t>13</a:t>
            </a:fld>
            <a:endParaRPr lang="en-GB"/>
          </a:p>
        </p:txBody>
      </p:sp>
    </p:spTree>
    <p:extLst>
      <p:ext uri="{BB962C8B-B14F-4D97-AF65-F5344CB8AC3E}">
        <p14:creationId xmlns:p14="http://schemas.microsoft.com/office/powerpoint/2010/main" val="1118401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majority are in the 11-14 year old reading age group – Literacy</a:t>
            </a:r>
          </a:p>
          <a:p>
            <a:endParaRPr lang="en-GB" dirty="0"/>
          </a:p>
        </p:txBody>
      </p:sp>
      <p:sp>
        <p:nvSpPr>
          <p:cNvPr id="4" name="Slide Number Placeholder 3"/>
          <p:cNvSpPr>
            <a:spLocks noGrp="1"/>
          </p:cNvSpPr>
          <p:nvPr>
            <p:ph type="sldNum" sz="quarter" idx="10"/>
          </p:nvPr>
        </p:nvSpPr>
        <p:spPr/>
        <p:txBody>
          <a:bodyPr/>
          <a:lstStyle/>
          <a:p>
            <a:fld id="{13EAA9CE-71C8-4139-BB3A-4FFB37E6F1F7}" type="slidenum">
              <a:rPr lang="en-GB" smtClean="0"/>
              <a:t>14</a:t>
            </a:fld>
            <a:endParaRPr lang="en-GB"/>
          </a:p>
        </p:txBody>
      </p:sp>
    </p:spTree>
    <p:extLst>
      <p:ext uri="{BB962C8B-B14F-4D97-AF65-F5344CB8AC3E}">
        <p14:creationId xmlns:p14="http://schemas.microsoft.com/office/powerpoint/2010/main" val="3681051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majority have the numeracy capabilities of a nine year old</a:t>
            </a:r>
          </a:p>
          <a:p>
            <a:endParaRPr lang="en-GB" dirty="0"/>
          </a:p>
          <a:p>
            <a:endParaRPr lang="en-GB" dirty="0"/>
          </a:p>
        </p:txBody>
      </p:sp>
      <p:sp>
        <p:nvSpPr>
          <p:cNvPr id="4" name="Slide Number Placeholder 3"/>
          <p:cNvSpPr>
            <a:spLocks noGrp="1"/>
          </p:cNvSpPr>
          <p:nvPr>
            <p:ph type="sldNum" sz="quarter" idx="10"/>
          </p:nvPr>
        </p:nvSpPr>
        <p:spPr/>
        <p:txBody>
          <a:bodyPr/>
          <a:lstStyle/>
          <a:p>
            <a:fld id="{13EAA9CE-71C8-4139-BB3A-4FFB37E6F1F7}" type="slidenum">
              <a:rPr lang="en-GB" smtClean="0"/>
              <a:t>15</a:t>
            </a:fld>
            <a:endParaRPr lang="en-GB"/>
          </a:p>
        </p:txBody>
      </p:sp>
    </p:spTree>
    <p:extLst>
      <p:ext uri="{BB962C8B-B14F-4D97-AF65-F5344CB8AC3E}">
        <p14:creationId xmlns:p14="http://schemas.microsoft.com/office/powerpoint/2010/main" val="513784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Socio economic: low income, unemployment, poor housing, chaotic families</a:t>
            </a:r>
          </a:p>
          <a:p>
            <a:r>
              <a:rPr lang="en-GB" dirty="0"/>
              <a:t>Low educational attainment: often leads to low income, unemployment, basic inability to access and understand health information</a:t>
            </a:r>
          </a:p>
          <a:p>
            <a:r>
              <a:rPr lang="en-GB" dirty="0"/>
              <a:t>Older age: internet, more complex needs, multiple conditions, lack of technical knowledge, less access/mobility</a:t>
            </a:r>
          </a:p>
          <a:p>
            <a:r>
              <a:rPr lang="en-GB" dirty="0"/>
              <a:t>Long term health conditions: introduction of new terminology, anxiety etc</a:t>
            </a:r>
          </a:p>
          <a:p>
            <a:r>
              <a:rPr lang="en-GB" dirty="0"/>
              <a:t>Being disabled: more likely to be unemployed, living with deprivation, low education</a:t>
            </a:r>
          </a:p>
          <a:p>
            <a:r>
              <a:rPr lang="en-GB" dirty="0"/>
              <a:t>Having a sensory impairment: less easy to access information, as disabled </a:t>
            </a:r>
          </a:p>
          <a:p>
            <a:r>
              <a:rPr lang="en-GB" dirty="0"/>
              <a:t>Low information/technology skills: reduced access to systems, services, information </a:t>
            </a:r>
          </a:p>
          <a:p>
            <a:endParaRPr lang="en-GB" dirty="0"/>
          </a:p>
        </p:txBody>
      </p:sp>
      <p:sp>
        <p:nvSpPr>
          <p:cNvPr id="4" name="Slide Number Placeholder 3"/>
          <p:cNvSpPr>
            <a:spLocks noGrp="1"/>
          </p:cNvSpPr>
          <p:nvPr>
            <p:ph type="sldNum" sz="quarter" idx="10"/>
          </p:nvPr>
        </p:nvSpPr>
        <p:spPr/>
        <p:txBody>
          <a:bodyPr/>
          <a:lstStyle/>
          <a:p>
            <a:fld id="{13EAA9CE-71C8-4139-BB3A-4FFB37E6F1F7}" type="slidenum">
              <a:rPr lang="en-GB" smtClean="0"/>
              <a:t>16</a:t>
            </a:fld>
            <a:endParaRPr lang="en-GB"/>
          </a:p>
        </p:txBody>
      </p:sp>
    </p:spTree>
    <p:extLst>
      <p:ext uri="{BB962C8B-B14F-4D97-AF65-F5344CB8AC3E}">
        <p14:creationId xmlns:p14="http://schemas.microsoft.com/office/powerpoint/2010/main" val="1473574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Aware this is a detailed slide and if you want to look at the details for different diseases/conditions later that’s fine </a:t>
            </a:r>
          </a:p>
          <a:p>
            <a:r>
              <a:rPr lang="en-GB" dirty="0"/>
              <a:t>The reason for sharing this with you is because it is a clear image of the link between socio- economic factors and levels of disease in a population .</a:t>
            </a:r>
          </a:p>
          <a:p>
            <a:r>
              <a:rPr lang="en-GB" dirty="0"/>
              <a:t>The horizontal line across the middle is the expected level of need in a population depending on its size.</a:t>
            </a:r>
          </a:p>
          <a:p>
            <a:r>
              <a:rPr lang="en-GB" dirty="0"/>
              <a:t>So  what this picture shows is how that level of need ,maps to socioeconomic class. </a:t>
            </a:r>
          </a:p>
          <a:p>
            <a:r>
              <a:rPr lang="en-GB" dirty="0"/>
              <a:t>So on the left classes 1 and 2 have lower then expected levels of need across conditions, this then contrasts with a higher then expected level of need  most notably in socioeconomic class 5 unskilled across a range of illness and conditions </a:t>
            </a:r>
          </a:p>
        </p:txBody>
      </p:sp>
      <p:sp>
        <p:nvSpPr>
          <p:cNvPr id="4" name="Slide Number Placeholder 3"/>
          <p:cNvSpPr>
            <a:spLocks noGrp="1"/>
          </p:cNvSpPr>
          <p:nvPr>
            <p:ph type="sldNum" sz="quarter" idx="10"/>
          </p:nvPr>
        </p:nvSpPr>
        <p:spPr/>
        <p:txBody>
          <a:bodyPr/>
          <a:lstStyle/>
          <a:p>
            <a:fld id="{13EAA9CE-71C8-4139-BB3A-4FFB37E6F1F7}" type="slidenum">
              <a:rPr lang="en-GB" smtClean="0"/>
              <a:t>17</a:t>
            </a:fld>
            <a:endParaRPr lang="en-GB"/>
          </a:p>
        </p:txBody>
      </p:sp>
    </p:spTree>
    <p:extLst>
      <p:ext uri="{BB962C8B-B14F-4D97-AF65-F5344CB8AC3E}">
        <p14:creationId xmlns:p14="http://schemas.microsoft.com/office/powerpoint/2010/main" val="933115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DE8B9C-C101-4A33-BF28-C24ECF833123}" type="slidenum">
              <a:rPr lang="en-GB"/>
              <a:pPr/>
              <a:t>18</a:t>
            </a:fld>
            <a:endParaRPr lang="en-GB"/>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r>
              <a:rPr lang="en-GB" sz="1000" dirty="0"/>
              <a:t>This is an example of how having low literacy skills can impact on health outcomes…</a:t>
            </a:r>
          </a:p>
          <a:p>
            <a:endParaRPr lang="en-GB" sz="1000" dirty="0"/>
          </a:p>
          <a:p>
            <a:r>
              <a:rPr lang="en-GB" sz="1000" dirty="0"/>
              <a:t>Peter went to see his GP because he was having breathing difficulties.  Because he had been a smoker, and because of his age, she thought it would be wise to send him for a chest X Ray. She filled out the form for the hospital and told him to take it to the X Ray department whenever he had a moment, and she told him she would see him again in a month’s time for another appointment where they would discuss the results.</a:t>
            </a:r>
          </a:p>
          <a:p>
            <a:endParaRPr lang="en-GB" sz="1000" dirty="0"/>
          </a:p>
          <a:p>
            <a:r>
              <a:rPr lang="en-GB" sz="1000" dirty="0"/>
              <a:t>Peter went to the hospital and when he got there he saw a big board with the following signs on…</a:t>
            </a:r>
          </a:p>
          <a:p>
            <a:endParaRPr lang="en-GB" sz="1000" dirty="0"/>
          </a:p>
          <a:p>
            <a:r>
              <a:rPr lang="en-GB" sz="1000" dirty="0"/>
              <a:t>He couldn’t see a sign showing where the X Ray Department was, and because he didn’t want to appear foolish and didn’t feel very confident, he decided to go home again.</a:t>
            </a:r>
          </a:p>
          <a:p>
            <a:endParaRPr lang="en-GB" sz="1000" dirty="0"/>
          </a:p>
          <a:p>
            <a:r>
              <a:rPr lang="en-GB" sz="1000" dirty="0"/>
              <a:t>At his next appointment when he saw his GP, she explained that there were no test results on her computer and Peter told her what had happened at the hospital.</a:t>
            </a:r>
          </a:p>
          <a:p>
            <a:endParaRPr lang="en-GB" sz="1000" dirty="0"/>
          </a:p>
          <a:p>
            <a:r>
              <a:rPr lang="en-GB" sz="1000" b="1" dirty="0"/>
              <a:t>Ask:</a:t>
            </a:r>
            <a:r>
              <a:rPr lang="en-GB" sz="1000" dirty="0"/>
              <a:t> Does anyone know which department he needed? (radiology)</a:t>
            </a:r>
          </a:p>
          <a:p>
            <a:r>
              <a:rPr lang="en-GB" sz="1000" b="1" dirty="0"/>
              <a:t>Emphasise:</a:t>
            </a:r>
            <a:r>
              <a:rPr lang="en-GB" sz="1000" dirty="0"/>
              <a:t> The length of the words, very difficult for people with skills needs</a:t>
            </a:r>
          </a:p>
          <a:p>
            <a:r>
              <a:rPr lang="en-GB" sz="1000" b="1" dirty="0"/>
              <a:t>Point out:</a:t>
            </a:r>
            <a:r>
              <a:rPr lang="en-GB" sz="1000" dirty="0"/>
              <a:t> This put his route to a diagnosis back by a month at least – cancer – early diagnosis is key</a:t>
            </a:r>
            <a:endParaRPr lang="en-US" sz="1000" dirty="0"/>
          </a:p>
        </p:txBody>
      </p:sp>
    </p:spTree>
    <p:extLst>
      <p:ext uri="{BB962C8B-B14F-4D97-AF65-F5344CB8AC3E}">
        <p14:creationId xmlns:p14="http://schemas.microsoft.com/office/powerpoint/2010/main" val="1596105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3EAA9CE-71C8-4139-BB3A-4FFB37E6F1F7}" type="slidenum">
              <a:rPr lang="en-GB" smtClean="0"/>
              <a:t>19</a:t>
            </a:fld>
            <a:endParaRPr lang="en-GB"/>
          </a:p>
        </p:txBody>
      </p:sp>
    </p:spTree>
    <p:extLst>
      <p:ext uri="{BB962C8B-B14F-4D97-AF65-F5344CB8AC3E}">
        <p14:creationId xmlns:p14="http://schemas.microsoft.com/office/powerpoint/2010/main" val="2345905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We work top down and bottom up become clearer as we go on</a:t>
            </a:r>
          </a:p>
        </p:txBody>
      </p:sp>
      <p:sp>
        <p:nvSpPr>
          <p:cNvPr id="4" name="Slide Number Placeholder 3"/>
          <p:cNvSpPr>
            <a:spLocks noGrp="1"/>
          </p:cNvSpPr>
          <p:nvPr>
            <p:ph type="sldNum" sz="quarter" idx="10"/>
          </p:nvPr>
        </p:nvSpPr>
        <p:spPr/>
        <p:txBody>
          <a:bodyPr/>
          <a:lstStyle/>
          <a:p>
            <a:fld id="{13EAA9CE-71C8-4139-BB3A-4FFB37E6F1F7}" type="slidenum">
              <a:rPr lang="en-GB" smtClean="0"/>
              <a:t>2</a:t>
            </a:fld>
            <a:endParaRPr lang="en-GB"/>
          </a:p>
        </p:txBody>
      </p:sp>
    </p:spTree>
    <p:extLst>
      <p:ext uri="{BB962C8B-B14F-4D97-AF65-F5344CB8AC3E}">
        <p14:creationId xmlns:p14="http://schemas.microsoft.com/office/powerpoint/2010/main" val="23349854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3EAA9CE-71C8-4139-BB3A-4FFB37E6F1F7}" type="slidenum">
              <a:rPr lang="en-GB" smtClean="0"/>
              <a:t>20</a:t>
            </a:fld>
            <a:endParaRPr lang="en-GB"/>
          </a:p>
        </p:txBody>
      </p:sp>
    </p:spTree>
    <p:extLst>
      <p:ext uri="{BB962C8B-B14F-4D97-AF65-F5344CB8AC3E}">
        <p14:creationId xmlns:p14="http://schemas.microsoft.com/office/powerpoint/2010/main" val="1191154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cs typeface="Lucida Sans Unicode" panose="020B0602030504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cs typeface="Lucida Sans Unicode" panose="020B0602030504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cs typeface="Lucida Sans Unicode" panose="020B0602030504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cs typeface="Lucida Sans Unicode" panose="020B0602030504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cs typeface="Lucida Sans Unicode" panose="020B0602030504020204" pitchFamily="34" charset="0"/>
              </a:defRPr>
            </a:lvl9pPr>
          </a:lstStyle>
          <a:p>
            <a:pPr eaLnBrk="1" hangingPunct="1"/>
            <a:fld id="{82512DAF-9733-4F19-A3EE-BEBC21065CC7}" type="slidenum">
              <a:rPr lang="en-GB" altLang="en-US">
                <a:solidFill>
                  <a:srgbClr val="000000"/>
                </a:solidFill>
              </a:rPr>
              <a:pPr eaLnBrk="1" hangingPunct="1"/>
              <a:t>21</a:t>
            </a:fld>
            <a:endParaRPr lang="en-GB" altLang="en-US">
              <a:solidFill>
                <a:srgbClr val="000000"/>
              </a:solidFill>
            </a:endParaRPr>
          </a:p>
        </p:txBody>
      </p:sp>
      <p:sp>
        <p:nvSpPr>
          <p:cNvPr id="41987" name="Rectangle 1"/>
          <p:cNvSpPr txBox="1">
            <a:spLocks noGrp="1" noRot="1" noChangeAspect="1" noChangeArrowheads="1" noTextEdit="1"/>
          </p:cNvSpPr>
          <p:nvPr>
            <p:ph type="sldImg"/>
          </p:nvPr>
        </p:nvSpPr>
        <p:spPr>
          <a:xfrm>
            <a:off x="920750" y="744538"/>
            <a:ext cx="4959350" cy="3721100"/>
          </a:xfrm>
          <a:solidFill>
            <a:srgbClr val="FFFFFF"/>
          </a:solidFill>
          <a:ln/>
        </p:spPr>
      </p:sp>
      <p:sp>
        <p:nvSpPr>
          <p:cNvPr id="41988" name="Text Box 2"/>
          <p:cNvSpPr txBox="1">
            <a:spLocks noGrp="1" noChangeArrowheads="1"/>
          </p:cNvSpPr>
          <p:nvPr>
            <p:ph type="body" idx="1"/>
          </p:nvPr>
        </p:nvSpPr>
        <p:spPr>
          <a:xfrm>
            <a:off x="679451" y="4714875"/>
            <a:ext cx="5440363" cy="44688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49" tIns="45725" rIns="91449" bIns="45725"/>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a:latin typeface="Arial" panose="020B0604020202020204" pitchFamily="34" charset="0"/>
                <a:cs typeface="Lucida Sans Unicode" panose="020B0602030504020204" pitchFamily="34" charset="0"/>
              </a:rPr>
              <a:t>Why?</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dirty="0">
              <a:latin typeface="Arial" panose="020B0604020202020204" pitchFamily="34" charset="0"/>
              <a:cs typeface="Lucida Sans Unicode" panose="020B0602030504020204" pitchFamily="34" charset="0"/>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a:latin typeface="Arial" panose="020B0604020202020204" pitchFamily="34" charset="0"/>
                <a:cs typeface="Lucida Sans Unicode" panose="020B0602030504020204" pitchFamily="34" charset="0"/>
              </a:rPr>
              <a:t>From Scottish research</a:t>
            </a:r>
          </a:p>
        </p:txBody>
      </p:sp>
      <p:sp>
        <p:nvSpPr>
          <p:cNvPr id="41989" name="Text Box 3"/>
          <p:cNvSpPr txBox="1">
            <a:spLocks noChangeArrowheads="1"/>
          </p:cNvSpPr>
          <p:nvPr/>
        </p:nvSpPr>
        <p:spPr bwMode="auto">
          <a:xfrm>
            <a:off x="3851275" y="9429751"/>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9" tIns="46805" rIns="90009" bIns="46805" anchor="b"/>
          <a:lstStyle>
            <a:lvl1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cs typeface="Lucida Sans Unicode" panose="020B0602030504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cs typeface="Lucida Sans Unicode" panose="020B0602030504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cs typeface="Lucida Sans Unicode" panose="020B0602030504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cs typeface="Lucida Sans Unicode" panose="020B0602030504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cs typeface="Lucida Sans Unicode" panose="020B0602030504020204" pitchFamily="34" charset="0"/>
              </a:defRPr>
            </a:lvl9pPr>
          </a:lstStyle>
          <a:p>
            <a:pPr algn="r" eaLnBrk="1" hangingPunct="1">
              <a:buClrTx/>
              <a:buFontTx/>
              <a:buNone/>
            </a:pPr>
            <a:fld id="{A5A413FC-5579-422E-8696-6C4DD9D15A98}" type="slidenum">
              <a:rPr lang="en-GB" altLang="en-US" sz="1200">
                <a:solidFill>
                  <a:srgbClr val="000000"/>
                </a:solidFill>
              </a:rPr>
              <a:pPr algn="r" eaLnBrk="1" hangingPunct="1">
                <a:buClrTx/>
                <a:buFontTx/>
                <a:buNone/>
              </a:pPr>
              <a:t>21</a:t>
            </a:fld>
            <a:endParaRPr lang="en-GB" altLang="en-US" sz="1200">
              <a:solidFill>
                <a:srgbClr val="000000"/>
              </a:solidFill>
            </a:endParaRPr>
          </a:p>
        </p:txBody>
      </p:sp>
    </p:spTree>
    <p:extLst>
      <p:ext uri="{BB962C8B-B14F-4D97-AF65-F5344CB8AC3E}">
        <p14:creationId xmlns:p14="http://schemas.microsoft.com/office/powerpoint/2010/main" val="3942343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Dr Theo </a:t>
            </a:r>
            <a:r>
              <a:rPr lang="en-GB" dirty="0" err="1"/>
              <a:t>Raynor</a:t>
            </a:r>
            <a:r>
              <a:rPr lang="en-GB" dirty="0"/>
              <a:t> – University of Leeds Research</a:t>
            </a:r>
          </a:p>
          <a:p>
            <a:endParaRPr lang="en-GB" dirty="0"/>
          </a:p>
          <a:p>
            <a:r>
              <a:rPr lang="en-GB" dirty="0"/>
              <a:t>One to be taken every 8 hours – only took them during the time they were awake – assumes you know that every 8 hours fits neatly into 24 and that makes it three times during a day</a:t>
            </a:r>
          </a:p>
          <a:p>
            <a:endParaRPr lang="en-GB" dirty="0"/>
          </a:p>
          <a:p>
            <a:r>
              <a:rPr lang="en-GB" dirty="0"/>
              <a:t>Problem with the word “avoid”</a:t>
            </a:r>
          </a:p>
          <a:p>
            <a:endParaRPr lang="en-GB" dirty="0"/>
          </a:p>
          <a:p>
            <a:r>
              <a:rPr lang="en-GB" dirty="0"/>
              <a:t>“Take 2 tablets three times a day”</a:t>
            </a:r>
          </a:p>
          <a:p>
            <a:endParaRPr lang="en-GB" dirty="0"/>
          </a:p>
          <a:p>
            <a:endParaRPr lang="en-GB" dirty="0"/>
          </a:p>
        </p:txBody>
      </p:sp>
      <p:sp>
        <p:nvSpPr>
          <p:cNvPr id="4" name="Slide Number Placeholder 3"/>
          <p:cNvSpPr>
            <a:spLocks noGrp="1"/>
          </p:cNvSpPr>
          <p:nvPr>
            <p:ph type="sldNum" sz="quarter" idx="10"/>
          </p:nvPr>
        </p:nvSpPr>
        <p:spPr/>
        <p:txBody>
          <a:bodyPr/>
          <a:lstStyle/>
          <a:p>
            <a:fld id="{13EAA9CE-71C8-4139-BB3A-4FFB37E6F1F7}" type="slidenum">
              <a:rPr lang="en-GB" smtClean="0"/>
              <a:t>22</a:t>
            </a:fld>
            <a:endParaRPr lang="en-GB"/>
          </a:p>
        </p:txBody>
      </p:sp>
    </p:spTree>
    <p:extLst>
      <p:ext uri="{BB962C8B-B14F-4D97-AF65-F5344CB8AC3E}">
        <p14:creationId xmlns:p14="http://schemas.microsoft.com/office/powerpoint/2010/main" val="25808918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3EAA9CE-71C8-4139-BB3A-4FFB37E6F1F7}" type="slidenum">
              <a:rPr lang="en-GB" smtClean="0"/>
              <a:t>23</a:t>
            </a:fld>
            <a:endParaRPr lang="en-GB"/>
          </a:p>
        </p:txBody>
      </p:sp>
    </p:spTree>
    <p:extLst>
      <p:ext uri="{BB962C8B-B14F-4D97-AF65-F5344CB8AC3E}">
        <p14:creationId xmlns:p14="http://schemas.microsoft.com/office/powerpoint/2010/main" val="2286557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OUR WORK COMES UNDER THREE MAIN STRANDS:</a:t>
            </a:r>
          </a:p>
          <a:p>
            <a:pPr marL="228600" indent="-228600">
              <a:buAutoNum type="arabicPeriod"/>
            </a:pPr>
            <a:r>
              <a:rPr lang="en-GB" dirty="0"/>
              <a:t>Bottom up – helping</a:t>
            </a:r>
            <a:r>
              <a:rPr lang="en-GB" baseline="0" dirty="0"/>
              <a:t> people develop and improve skills so they can better manage their health and wellbeing</a:t>
            </a:r>
          </a:p>
          <a:p>
            <a:pPr marL="228600" indent="-228600">
              <a:buAutoNum type="arabicPeriod"/>
            </a:pPr>
            <a:r>
              <a:rPr lang="en-GB" baseline="0" dirty="0"/>
              <a:t>Top down – making sure information is accessible to all</a:t>
            </a:r>
          </a:p>
          <a:p>
            <a:pPr marL="228600" indent="-228600">
              <a:buAutoNum type="arabicPeriod"/>
            </a:pPr>
            <a:r>
              <a:rPr lang="en-GB" baseline="0" dirty="0"/>
              <a:t>Making sure that professionals and practitioners on the front line are aware that people they work with may have HL needs so they can develop and deliver their services appropriately</a:t>
            </a:r>
          </a:p>
          <a:p>
            <a:pPr marL="0" indent="0">
              <a:buNone/>
            </a:pPr>
            <a:endParaRPr lang="en-GB" baseline="0" dirty="0"/>
          </a:p>
          <a:p>
            <a:pPr marL="0" indent="0">
              <a:buNone/>
            </a:pPr>
            <a:r>
              <a:rPr lang="en-GB" dirty="0"/>
              <a:t>Examples…</a:t>
            </a:r>
          </a:p>
          <a:p>
            <a:pPr marL="0" indent="0">
              <a:buNone/>
            </a:pPr>
            <a:r>
              <a:rPr lang="en-GB" b="1" dirty="0"/>
              <a:t>Delivery</a:t>
            </a:r>
          </a:p>
          <a:p>
            <a:pPr marL="0" indent="0">
              <a:buNone/>
            </a:pPr>
            <a:r>
              <a:rPr lang="en-GB" dirty="0"/>
              <a:t>Skilled for Health, developed with DH and BIS.</a:t>
            </a:r>
          </a:p>
          <a:p>
            <a:pPr marL="0" indent="0">
              <a:buNone/>
            </a:pPr>
            <a:r>
              <a:rPr lang="en-GB" dirty="0"/>
              <a:t>Danone – HEY!</a:t>
            </a:r>
          </a:p>
          <a:p>
            <a:pPr marL="0" indent="0">
              <a:buNone/>
            </a:pPr>
            <a:r>
              <a:rPr lang="en-GB" dirty="0"/>
              <a:t>Maternity resources </a:t>
            </a:r>
          </a:p>
          <a:p>
            <a:pPr marL="0" indent="0">
              <a:buNone/>
            </a:pPr>
            <a:r>
              <a:rPr lang="en-GB" dirty="0"/>
              <a:t>Coventry City Council – Cook and Eat Well</a:t>
            </a:r>
          </a:p>
          <a:p>
            <a:pPr marL="0" indent="0">
              <a:buNone/>
            </a:pPr>
            <a:endParaRPr lang="en-GB" dirty="0"/>
          </a:p>
          <a:p>
            <a:pPr marL="0" indent="0">
              <a:buNone/>
            </a:pPr>
            <a:r>
              <a:rPr lang="en-GB" b="1" dirty="0"/>
              <a:t>Information</a:t>
            </a:r>
          </a:p>
          <a:p>
            <a:pPr marL="0" indent="0">
              <a:buNone/>
            </a:pPr>
            <a:r>
              <a:rPr lang="en-GB" dirty="0"/>
              <a:t>Prostate cancer</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Breast cancer</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Cervical cancer</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Bowel cancer</a:t>
            </a:r>
          </a:p>
          <a:p>
            <a:pPr marL="0" indent="0">
              <a:buNone/>
            </a:pPr>
            <a:r>
              <a:rPr lang="en-GB" dirty="0"/>
              <a:t>Pharmaceutical</a:t>
            </a:r>
            <a:r>
              <a:rPr lang="en-GB" baseline="0" dirty="0"/>
              <a:t> – Diabetes, Cholesterol</a:t>
            </a:r>
          </a:p>
          <a:p>
            <a:pPr marL="0" indent="0">
              <a:buNone/>
            </a:pPr>
            <a:endParaRPr lang="en-GB" baseline="0" dirty="0"/>
          </a:p>
          <a:p>
            <a:pPr marL="0" indent="0">
              <a:buNone/>
            </a:pPr>
            <a:r>
              <a:rPr lang="en-GB" b="1" baseline="0" dirty="0"/>
              <a:t>HLA training </a:t>
            </a:r>
          </a:p>
          <a:p>
            <a:pPr marL="0" indent="0">
              <a:buNone/>
            </a:pPr>
            <a:r>
              <a:rPr lang="en-GB" b="0" baseline="0" dirty="0"/>
              <a:t>National – e.g. Stoke City Council, PHEM, HEEM, Derbyshire, Leicestershire</a:t>
            </a:r>
          </a:p>
          <a:p>
            <a:pPr marL="0" indent="0">
              <a:buNone/>
            </a:pPr>
            <a:r>
              <a:rPr lang="en-GB" baseline="0" dirty="0"/>
              <a:t>Training in how to deliver Skilled for Health (national HL programme)</a:t>
            </a:r>
          </a:p>
          <a:p>
            <a:pPr marL="0" indent="0">
              <a:buNone/>
            </a:pPr>
            <a:r>
              <a:rPr lang="en-GB" baseline="0" dirty="0"/>
              <a:t>Public Health qualifications, L1, L2, L2 Applied</a:t>
            </a:r>
          </a:p>
          <a:p>
            <a:pPr marL="0" indent="0">
              <a:buNone/>
            </a:pPr>
            <a:endParaRPr lang="en-GB" baseline="0" dirty="0"/>
          </a:p>
          <a:p>
            <a:pPr marL="0" indent="0">
              <a:buNone/>
            </a:pPr>
            <a:r>
              <a:rPr lang="en-GB" baseline="0" dirty="0"/>
              <a:t>Everyone can do these three things in their own practice…</a:t>
            </a:r>
            <a:endParaRPr lang="en-GB" dirty="0"/>
          </a:p>
        </p:txBody>
      </p:sp>
      <p:sp>
        <p:nvSpPr>
          <p:cNvPr id="4" name="Slide Number Placeholder 3"/>
          <p:cNvSpPr>
            <a:spLocks noGrp="1"/>
          </p:cNvSpPr>
          <p:nvPr>
            <p:ph type="sldNum" sz="quarter" idx="10"/>
          </p:nvPr>
        </p:nvSpPr>
        <p:spPr/>
        <p:txBody>
          <a:bodyPr/>
          <a:lstStyle/>
          <a:p>
            <a:fld id="{13EAA9CE-71C8-4139-BB3A-4FFB37E6F1F7}" type="slidenum">
              <a:rPr lang="en-GB" smtClean="0"/>
              <a:t>24</a:t>
            </a:fld>
            <a:endParaRPr lang="en-GB"/>
          </a:p>
        </p:txBody>
      </p:sp>
    </p:spTree>
    <p:extLst>
      <p:ext uri="{BB962C8B-B14F-4D97-AF65-F5344CB8AC3E}">
        <p14:creationId xmlns:p14="http://schemas.microsoft.com/office/powerpoint/2010/main" val="1865637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Improving people’s Health Literacy levels – (bottom up)…</a:t>
            </a:r>
          </a:p>
          <a:p>
            <a:endParaRPr lang="en-GB" dirty="0"/>
          </a:p>
          <a:p>
            <a:r>
              <a:rPr lang="en-GB" dirty="0" err="1"/>
              <a:t>SfH</a:t>
            </a:r>
            <a:r>
              <a:rPr lang="en-GB" dirty="0"/>
              <a:t> is the national programme that combines Skills for Life with health improvement</a:t>
            </a:r>
          </a:p>
          <a:p>
            <a:endParaRPr lang="en-GB" dirty="0"/>
          </a:p>
          <a:p>
            <a:r>
              <a:rPr lang="en-GB" dirty="0"/>
              <a:t>It aims to address both the skills needs and health inequalities prevalent within traditionally disadvantaged communities</a:t>
            </a:r>
          </a:p>
          <a:p>
            <a:endParaRPr lang="en-GB" dirty="0"/>
          </a:p>
          <a:p>
            <a:endParaRPr lang="en-GB" dirty="0"/>
          </a:p>
        </p:txBody>
      </p:sp>
      <p:sp>
        <p:nvSpPr>
          <p:cNvPr id="4" name="Slide Number Placeholder 3"/>
          <p:cNvSpPr>
            <a:spLocks noGrp="1"/>
          </p:cNvSpPr>
          <p:nvPr>
            <p:ph type="sldNum" sz="quarter" idx="10"/>
          </p:nvPr>
        </p:nvSpPr>
        <p:spPr/>
        <p:txBody>
          <a:bodyPr/>
          <a:lstStyle/>
          <a:p>
            <a:fld id="{13EAA9CE-71C8-4139-BB3A-4FFB37E6F1F7}" type="slidenum">
              <a:rPr lang="en-GB" smtClean="0"/>
              <a:t>25</a:t>
            </a:fld>
            <a:endParaRPr lang="en-GB"/>
          </a:p>
        </p:txBody>
      </p:sp>
    </p:spTree>
    <p:extLst>
      <p:ext uri="{BB962C8B-B14F-4D97-AF65-F5344CB8AC3E}">
        <p14:creationId xmlns:p14="http://schemas.microsoft.com/office/powerpoint/2010/main" val="41750511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sample of the Skilled for Health resources </a:t>
            </a:r>
          </a:p>
          <a:p>
            <a:endParaRPr lang="en-GB" dirty="0"/>
          </a:p>
          <a:p>
            <a:r>
              <a:rPr lang="en-GB" dirty="0"/>
              <a:t>Health and Wellbeing</a:t>
            </a:r>
          </a:p>
          <a:p>
            <a:r>
              <a:rPr lang="en-GB" dirty="0"/>
              <a:t>Services and Self-Care</a:t>
            </a:r>
          </a:p>
        </p:txBody>
      </p:sp>
      <p:sp>
        <p:nvSpPr>
          <p:cNvPr id="4" name="Slide Number Placeholder 3"/>
          <p:cNvSpPr>
            <a:spLocks noGrp="1"/>
          </p:cNvSpPr>
          <p:nvPr>
            <p:ph type="sldNum" sz="quarter" idx="10"/>
          </p:nvPr>
        </p:nvSpPr>
        <p:spPr/>
        <p:txBody>
          <a:bodyPr/>
          <a:lstStyle/>
          <a:p>
            <a:fld id="{13EAA9CE-71C8-4139-BB3A-4FFB37E6F1F7}" type="slidenum">
              <a:rPr lang="en-GB" smtClean="0"/>
              <a:t>26</a:t>
            </a:fld>
            <a:endParaRPr lang="en-GB"/>
          </a:p>
        </p:txBody>
      </p:sp>
    </p:spTree>
    <p:extLst>
      <p:ext uri="{BB962C8B-B14F-4D97-AF65-F5344CB8AC3E}">
        <p14:creationId xmlns:p14="http://schemas.microsoft.com/office/powerpoint/2010/main" val="12614777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3EAA9CE-71C8-4139-BB3A-4FFB37E6F1F7}" type="slidenum">
              <a:rPr lang="en-GB" smtClean="0"/>
              <a:t>27</a:t>
            </a:fld>
            <a:endParaRPr lang="en-GB"/>
          </a:p>
        </p:txBody>
      </p:sp>
    </p:spTree>
    <p:extLst>
      <p:ext uri="{BB962C8B-B14F-4D97-AF65-F5344CB8AC3E}">
        <p14:creationId xmlns:p14="http://schemas.microsoft.com/office/powerpoint/2010/main" val="11765338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Ensuring Health Information can be understood – Top Down</a:t>
            </a:r>
          </a:p>
          <a:p>
            <a:endParaRPr lang="en-GB" dirty="0"/>
          </a:p>
          <a:p>
            <a:r>
              <a:rPr lang="en-GB" dirty="0"/>
              <a:t>Range of strategies that people can use to help ensure the information they provide is being understood</a:t>
            </a:r>
          </a:p>
          <a:p>
            <a:endParaRPr lang="en-GB" dirty="0"/>
          </a:p>
          <a:p>
            <a:endParaRPr lang="en-GB" dirty="0"/>
          </a:p>
          <a:p>
            <a:r>
              <a:rPr lang="en-GB" dirty="0"/>
              <a:t>Going to look at Teach Back and Chunk and Check in detail first</a:t>
            </a:r>
          </a:p>
          <a:p>
            <a:endParaRPr lang="en-GB" dirty="0"/>
          </a:p>
        </p:txBody>
      </p:sp>
      <p:sp>
        <p:nvSpPr>
          <p:cNvPr id="4" name="Slide Number Placeholder 3"/>
          <p:cNvSpPr>
            <a:spLocks noGrp="1"/>
          </p:cNvSpPr>
          <p:nvPr>
            <p:ph type="sldNum" sz="quarter" idx="10"/>
          </p:nvPr>
        </p:nvSpPr>
        <p:spPr/>
        <p:txBody>
          <a:bodyPr/>
          <a:lstStyle/>
          <a:p>
            <a:fld id="{13EAA9CE-71C8-4139-BB3A-4FFB37E6F1F7}" type="slidenum">
              <a:rPr lang="en-GB" smtClean="0"/>
              <a:t>28</a:t>
            </a:fld>
            <a:endParaRPr lang="en-GB"/>
          </a:p>
        </p:txBody>
      </p:sp>
    </p:spTree>
    <p:extLst>
      <p:ext uri="{BB962C8B-B14F-4D97-AF65-F5344CB8AC3E}">
        <p14:creationId xmlns:p14="http://schemas.microsoft.com/office/powerpoint/2010/main" val="29538706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Regardless of a patient’s health literacy level staff must ensure that people understand the information they are being given. </a:t>
            </a:r>
          </a:p>
          <a:p>
            <a:endParaRPr lang="en-GB" dirty="0"/>
          </a:p>
          <a:p>
            <a:r>
              <a:rPr lang="en-GB" dirty="0"/>
              <a:t>This technique asks patients to state in their own words what has been discussed and what they need to know or do about their current condition/issue. This is a way to confirm that you have explained things in a manner your patients/clients understand. The show me method is related and is used when you are asking people to undertake a physical practice i.e. Applying a cream or giving an injection. </a:t>
            </a:r>
          </a:p>
          <a:p>
            <a:endParaRPr lang="en-GB" dirty="0"/>
          </a:p>
          <a:p>
            <a:r>
              <a:rPr lang="en-GB" dirty="0"/>
              <a:t>Teach back is appropriate for use with all patient contact and can help:</a:t>
            </a:r>
          </a:p>
          <a:p>
            <a:r>
              <a:rPr lang="en-GB" dirty="0"/>
              <a:t>Improve understanding and adherence</a:t>
            </a:r>
          </a:p>
          <a:p>
            <a:r>
              <a:rPr lang="en-GB" dirty="0"/>
              <a:t>Decrease call backs and cancelled appointments</a:t>
            </a:r>
          </a:p>
          <a:p>
            <a:r>
              <a:rPr lang="en-GB" dirty="0"/>
              <a:t>Improve patient satisfaction and outcomes</a:t>
            </a:r>
          </a:p>
          <a:p>
            <a:endParaRPr lang="en-GB" dirty="0"/>
          </a:p>
          <a:p>
            <a:r>
              <a:rPr lang="en-GB" dirty="0"/>
              <a:t>Roughly 50% of information provided to patients is forgotten and the 50% that is remembered nearly half of that is incorrect/misunderstood</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9948A67D-2A0C-4F04-8DCF-638E976FF94A}" type="slidenum">
              <a:rPr lang="en-GB" smtClean="0"/>
              <a:t>29</a:t>
            </a:fld>
            <a:endParaRPr lang="en-GB"/>
          </a:p>
        </p:txBody>
      </p:sp>
    </p:spTree>
    <p:extLst>
      <p:ext uri="{BB962C8B-B14F-4D97-AF65-F5344CB8AC3E}">
        <p14:creationId xmlns:p14="http://schemas.microsoft.com/office/powerpoint/2010/main" val="737360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Interactive session</a:t>
            </a:r>
          </a:p>
        </p:txBody>
      </p:sp>
      <p:sp>
        <p:nvSpPr>
          <p:cNvPr id="4" name="Slide Number Placeholder 3"/>
          <p:cNvSpPr>
            <a:spLocks noGrp="1"/>
          </p:cNvSpPr>
          <p:nvPr>
            <p:ph type="sldNum" sz="quarter" idx="10"/>
          </p:nvPr>
        </p:nvSpPr>
        <p:spPr/>
        <p:txBody>
          <a:bodyPr/>
          <a:lstStyle/>
          <a:p>
            <a:fld id="{13EAA9CE-71C8-4139-BB3A-4FFB37E6F1F7}" type="slidenum">
              <a:rPr lang="en-GB" smtClean="0"/>
              <a:t>3</a:t>
            </a:fld>
            <a:endParaRPr lang="en-GB"/>
          </a:p>
        </p:txBody>
      </p:sp>
    </p:spTree>
    <p:extLst>
      <p:ext uri="{BB962C8B-B14F-4D97-AF65-F5344CB8AC3E}">
        <p14:creationId xmlns:p14="http://schemas.microsoft.com/office/powerpoint/2010/main" val="41795301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emphasis is on whether I have explained it properly NOT whether you have understood it. Responsibility is with ME</a:t>
            </a:r>
          </a:p>
          <a:p>
            <a:endParaRPr lang="en-GB" dirty="0"/>
          </a:p>
          <a:p>
            <a:r>
              <a:rPr lang="en-GB" dirty="0"/>
              <a:t>If you don’t understand, it’s because I haven’t explained it in the right way</a:t>
            </a:r>
          </a:p>
          <a:p>
            <a:endParaRPr lang="en-GB" dirty="0"/>
          </a:p>
        </p:txBody>
      </p:sp>
      <p:sp>
        <p:nvSpPr>
          <p:cNvPr id="4" name="Slide Number Placeholder 3"/>
          <p:cNvSpPr>
            <a:spLocks noGrp="1"/>
          </p:cNvSpPr>
          <p:nvPr>
            <p:ph type="sldNum" sz="quarter" idx="10"/>
          </p:nvPr>
        </p:nvSpPr>
        <p:spPr/>
        <p:txBody>
          <a:bodyPr/>
          <a:lstStyle/>
          <a:p>
            <a:fld id="{9948A67D-2A0C-4F04-8DCF-638E976FF94A}" type="slidenum">
              <a:rPr lang="en-GB" smtClean="0"/>
              <a:t>30</a:t>
            </a:fld>
            <a:endParaRPr lang="en-GB"/>
          </a:p>
        </p:txBody>
      </p:sp>
    </p:spTree>
    <p:extLst>
      <p:ext uri="{BB962C8B-B14F-4D97-AF65-F5344CB8AC3E}">
        <p14:creationId xmlns:p14="http://schemas.microsoft.com/office/powerpoint/2010/main" val="27535352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approach can be used in conjunction with teach back, you break down the information that you are giving into small sections/chunks and after each chunk you check for understanding before moving on. </a:t>
            </a:r>
          </a:p>
          <a:p>
            <a:endParaRPr lang="en-GB" dirty="0"/>
          </a:p>
          <a:p>
            <a:r>
              <a:rPr lang="en-GB" dirty="0"/>
              <a:t>Don’t wait until the end of a potentially long discussion where you are providing lots of information to check for understanding. </a:t>
            </a:r>
          </a:p>
          <a:p>
            <a:endParaRPr lang="en-GB" dirty="0"/>
          </a:p>
          <a:p>
            <a:r>
              <a:rPr lang="en-GB" dirty="0"/>
              <a:t>DO THE TEACH BACK ACTIVITY – IF HAVE TIME</a:t>
            </a:r>
          </a:p>
        </p:txBody>
      </p:sp>
      <p:sp>
        <p:nvSpPr>
          <p:cNvPr id="4" name="Slide Number Placeholder 3"/>
          <p:cNvSpPr>
            <a:spLocks noGrp="1"/>
          </p:cNvSpPr>
          <p:nvPr>
            <p:ph type="sldNum" sz="quarter" idx="10"/>
          </p:nvPr>
        </p:nvSpPr>
        <p:spPr/>
        <p:txBody>
          <a:bodyPr/>
          <a:lstStyle/>
          <a:p>
            <a:fld id="{9948A67D-2A0C-4F04-8DCF-638E976FF94A}" type="slidenum">
              <a:rPr lang="en-GB" smtClean="0"/>
              <a:t>32</a:t>
            </a:fld>
            <a:endParaRPr lang="en-GB"/>
          </a:p>
        </p:txBody>
      </p:sp>
    </p:spTree>
    <p:extLst>
      <p:ext uri="{BB962C8B-B14F-4D97-AF65-F5344CB8AC3E}">
        <p14:creationId xmlns:p14="http://schemas.microsoft.com/office/powerpoint/2010/main" val="31018558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r>
              <a:rPr lang="en-GB" dirty="0"/>
              <a:t>The SMOG grade is a measure of readability that estimates the years of education needed to understand a piece of writing. SMOG is the acronym derived from Simple Measure of Gobbledygook. It is widely used, particularly for checking health messages.</a:t>
            </a:r>
          </a:p>
          <a:p>
            <a:r>
              <a:rPr lang="en-GB" dirty="0"/>
              <a:t>http://www.niace.org.uk/misc/SMOG-calculator/smogcalc.php#userguide </a:t>
            </a:r>
          </a:p>
          <a:p>
            <a:endParaRPr lang="en-GB" dirty="0"/>
          </a:p>
          <a:p>
            <a:r>
              <a:rPr lang="en-GB" dirty="0"/>
              <a:t>Drivel Defence - A software package that will help you to check the use of plain English in reports, letters and websites</a:t>
            </a:r>
          </a:p>
          <a:p>
            <a:endParaRPr lang="en-GB" dirty="0"/>
          </a:p>
          <a:p>
            <a:r>
              <a:rPr lang="en-GB" dirty="0"/>
              <a:t>Creating health information that works - Toolkit looking at how to communicate health information so that people understand it (PIF)</a:t>
            </a:r>
          </a:p>
          <a:p>
            <a:endParaRPr lang="en-GB" dirty="0"/>
          </a:p>
          <a:p>
            <a:r>
              <a:rPr lang="en-GB" dirty="0"/>
              <a:t>User Testing – test information with your intended audience – we can give you more information on that if people are interested </a:t>
            </a:r>
          </a:p>
          <a:p>
            <a:endParaRPr lang="en-GB" dirty="0"/>
          </a:p>
        </p:txBody>
      </p:sp>
      <p:sp>
        <p:nvSpPr>
          <p:cNvPr id="4" name="Slide Number Placeholder 3"/>
          <p:cNvSpPr>
            <a:spLocks noGrp="1"/>
          </p:cNvSpPr>
          <p:nvPr>
            <p:ph type="sldNum" sz="quarter" idx="10"/>
          </p:nvPr>
        </p:nvSpPr>
        <p:spPr/>
        <p:txBody>
          <a:bodyPr/>
          <a:lstStyle/>
          <a:p>
            <a:fld id="{13EAA9CE-71C8-4139-BB3A-4FFB37E6F1F7}" type="slidenum">
              <a:rPr lang="en-GB" smtClean="0"/>
              <a:t>33</a:t>
            </a:fld>
            <a:endParaRPr lang="en-GB"/>
          </a:p>
        </p:txBody>
      </p:sp>
    </p:spTree>
    <p:extLst>
      <p:ext uri="{BB962C8B-B14F-4D97-AF65-F5344CB8AC3E}">
        <p14:creationId xmlns:p14="http://schemas.microsoft.com/office/powerpoint/2010/main" val="10804656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48A67D-2A0C-4F04-8DCF-638E976FF94A}" type="slidenum">
              <a:rPr lang="en-GB" smtClean="0"/>
              <a:t>34</a:t>
            </a:fld>
            <a:endParaRPr lang="en-GB"/>
          </a:p>
        </p:txBody>
      </p:sp>
    </p:spTree>
    <p:extLst>
      <p:ext uri="{BB962C8B-B14F-4D97-AF65-F5344CB8AC3E}">
        <p14:creationId xmlns:p14="http://schemas.microsoft.com/office/powerpoint/2010/main" val="35356961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48A67D-2A0C-4F04-8DCF-638E976FF94A}" type="slidenum">
              <a:rPr lang="en-GB" smtClean="0"/>
              <a:t>35</a:t>
            </a:fld>
            <a:endParaRPr lang="en-GB"/>
          </a:p>
        </p:txBody>
      </p:sp>
    </p:spTree>
    <p:extLst>
      <p:ext uri="{BB962C8B-B14F-4D97-AF65-F5344CB8AC3E}">
        <p14:creationId xmlns:p14="http://schemas.microsoft.com/office/powerpoint/2010/main" val="11906450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48A67D-2A0C-4F04-8DCF-638E976FF94A}" type="slidenum">
              <a:rPr lang="en-GB" smtClean="0"/>
              <a:t>36</a:t>
            </a:fld>
            <a:endParaRPr lang="en-GB"/>
          </a:p>
        </p:txBody>
      </p:sp>
    </p:spTree>
    <p:extLst>
      <p:ext uri="{BB962C8B-B14F-4D97-AF65-F5344CB8AC3E}">
        <p14:creationId xmlns:p14="http://schemas.microsoft.com/office/powerpoint/2010/main" val="16790282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Functional numeracy in the UK is considered to be Entry Level 3 (what is expected of an average 9-11 year old). 24% of the population are below this level.</a:t>
            </a:r>
          </a:p>
          <a:p>
            <a:endParaRPr lang="en-GB" dirty="0"/>
          </a:p>
          <a:p>
            <a:r>
              <a:rPr lang="en-GB" dirty="0"/>
              <a:t>61% of adults (18-65) do not have adequate numeracy skills to routinely understand health information.</a:t>
            </a:r>
          </a:p>
          <a:p>
            <a:endParaRPr lang="en-GB" dirty="0"/>
          </a:p>
        </p:txBody>
      </p:sp>
      <p:sp>
        <p:nvSpPr>
          <p:cNvPr id="4" name="Slide Number Placeholder 3"/>
          <p:cNvSpPr>
            <a:spLocks noGrp="1"/>
          </p:cNvSpPr>
          <p:nvPr>
            <p:ph type="sldNum" sz="quarter" idx="10"/>
          </p:nvPr>
        </p:nvSpPr>
        <p:spPr/>
        <p:txBody>
          <a:bodyPr/>
          <a:lstStyle/>
          <a:p>
            <a:fld id="{9948A67D-2A0C-4F04-8DCF-638E976FF94A}" type="slidenum">
              <a:rPr lang="en-GB" smtClean="0"/>
              <a:t>37</a:t>
            </a:fld>
            <a:endParaRPr lang="en-GB"/>
          </a:p>
        </p:txBody>
      </p:sp>
    </p:spTree>
    <p:extLst>
      <p:ext uri="{BB962C8B-B14F-4D97-AF65-F5344CB8AC3E}">
        <p14:creationId xmlns:p14="http://schemas.microsoft.com/office/powerpoint/2010/main" val="31707337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6188A2-C743-48EF-83B4-5BDBF6985EC8}" type="slidenum">
              <a:rPr lang="en-GB" smtClean="0"/>
              <a:t>38</a:t>
            </a:fld>
            <a:endParaRPr lang="en-GB"/>
          </a:p>
        </p:txBody>
      </p:sp>
    </p:spTree>
    <p:extLst>
      <p:ext uri="{BB962C8B-B14F-4D97-AF65-F5344CB8AC3E}">
        <p14:creationId xmlns:p14="http://schemas.microsoft.com/office/powerpoint/2010/main" val="16359376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48A67D-2A0C-4F04-8DCF-638E976FF94A}" type="slidenum">
              <a:rPr lang="en-GB" smtClean="0"/>
              <a:t>39</a:t>
            </a:fld>
            <a:endParaRPr lang="en-GB"/>
          </a:p>
        </p:txBody>
      </p:sp>
    </p:spTree>
    <p:extLst>
      <p:ext uri="{BB962C8B-B14F-4D97-AF65-F5344CB8AC3E}">
        <p14:creationId xmlns:p14="http://schemas.microsoft.com/office/powerpoint/2010/main" val="42773714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48A67D-2A0C-4F04-8DCF-638E976FF94A}" type="slidenum">
              <a:rPr lang="en-GB" smtClean="0"/>
              <a:t>40</a:t>
            </a:fld>
            <a:endParaRPr lang="en-GB"/>
          </a:p>
        </p:txBody>
      </p:sp>
    </p:spTree>
    <p:extLst>
      <p:ext uri="{BB962C8B-B14F-4D97-AF65-F5344CB8AC3E}">
        <p14:creationId xmlns:p14="http://schemas.microsoft.com/office/powerpoint/2010/main" val="3833106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This definition…</a:t>
            </a:r>
          </a:p>
          <a:p>
            <a:endParaRPr lang="en-GB" dirty="0"/>
          </a:p>
          <a:p>
            <a:r>
              <a:rPr lang="en-GB" dirty="0"/>
              <a:t>Health Literacy is about people’s ability to function in the health “world” To what extent people are able to take control of their health and wellbeing and make decisions about health. Greater emphasis on self-care and self-management in health at the moment.</a:t>
            </a:r>
          </a:p>
          <a:p>
            <a:endParaRPr lang="en-GB" dirty="0"/>
          </a:p>
          <a:p>
            <a:r>
              <a:rPr lang="en-GB" dirty="0"/>
              <a:t>That relies on two things:</a:t>
            </a:r>
          </a:p>
          <a:p>
            <a:endParaRPr lang="en-GB" dirty="0"/>
          </a:p>
          <a:p>
            <a:pPr marL="228600" indent="-228600">
              <a:buAutoNum type="arabicPeriod"/>
            </a:pPr>
            <a:r>
              <a:rPr lang="en-GB" dirty="0"/>
              <a:t>Personal skills – having skills needed to access, understand and use information and services. By skills we are essentially talking about Language, Literacy, Numeracy (Basic Skills).</a:t>
            </a:r>
          </a:p>
          <a:p>
            <a:pPr marL="0" indent="0">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Education is one of the most influential determinants of health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People with low basic skills (language, literacy and numeracy) are often the least able to access, understand and use health information and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They have the lowest levels of functional Health Literacy.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know that adults who have low language, literacy and numeracy skills, and their children and families, often suffer the worst health outcomes in society – directly linked to having low skills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 Social resources/societal responsibility - The way that health information and services are presented to the public.</a:t>
            </a:r>
          </a:p>
          <a:p>
            <a:endParaRPr lang="en-GB" dirty="0"/>
          </a:p>
          <a:p>
            <a:r>
              <a:rPr lang="en-GB" dirty="0"/>
              <a:t>Generally at the moment, there is a mismatch between people’s skills levels and the way information and services are presented.</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9948A67D-2A0C-4F04-8DCF-638E976FF94A}" type="slidenum">
              <a:rPr lang="en-GB" smtClean="0"/>
              <a:t>4</a:t>
            </a:fld>
            <a:endParaRPr lang="en-GB"/>
          </a:p>
        </p:txBody>
      </p:sp>
    </p:spTree>
    <p:extLst>
      <p:ext uri="{BB962C8B-B14F-4D97-AF65-F5344CB8AC3E}">
        <p14:creationId xmlns:p14="http://schemas.microsoft.com/office/powerpoint/2010/main" val="28796831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48A67D-2A0C-4F04-8DCF-638E976FF94A}" type="slidenum">
              <a:rPr lang="en-GB" smtClean="0"/>
              <a:t>41</a:t>
            </a:fld>
            <a:endParaRPr lang="en-GB"/>
          </a:p>
        </p:txBody>
      </p:sp>
    </p:spTree>
    <p:extLst>
      <p:ext uri="{BB962C8B-B14F-4D97-AF65-F5344CB8AC3E}">
        <p14:creationId xmlns:p14="http://schemas.microsoft.com/office/powerpoint/2010/main" val="18430847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48A67D-2A0C-4F04-8DCF-638E976FF94A}" type="slidenum">
              <a:rPr lang="en-GB" smtClean="0"/>
              <a:t>42</a:t>
            </a:fld>
            <a:endParaRPr lang="en-GB"/>
          </a:p>
        </p:txBody>
      </p:sp>
    </p:spTree>
    <p:extLst>
      <p:ext uri="{BB962C8B-B14F-4D97-AF65-F5344CB8AC3E}">
        <p14:creationId xmlns:p14="http://schemas.microsoft.com/office/powerpoint/2010/main" val="26050326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48A67D-2A0C-4F04-8DCF-638E976FF94A}" type="slidenum">
              <a:rPr lang="en-GB" smtClean="0"/>
              <a:t>43</a:t>
            </a:fld>
            <a:endParaRPr lang="en-GB"/>
          </a:p>
        </p:txBody>
      </p:sp>
    </p:spTree>
    <p:extLst>
      <p:ext uri="{BB962C8B-B14F-4D97-AF65-F5344CB8AC3E}">
        <p14:creationId xmlns:p14="http://schemas.microsoft.com/office/powerpoint/2010/main" val="5094719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48A67D-2A0C-4F04-8DCF-638E976FF94A}" type="slidenum">
              <a:rPr lang="en-GB" smtClean="0"/>
              <a:t>44</a:t>
            </a:fld>
            <a:endParaRPr lang="en-GB"/>
          </a:p>
        </p:txBody>
      </p:sp>
    </p:spTree>
    <p:extLst>
      <p:ext uri="{BB962C8B-B14F-4D97-AF65-F5344CB8AC3E}">
        <p14:creationId xmlns:p14="http://schemas.microsoft.com/office/powerpoint/2010/main" val="9466168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48A67D-2A0C-4F04-8DCF-638E976FF94A}" type="slidenum">
              <a:rPr lang="en-GB" smtClean="0"/>
              <a:t>45</a:t>
            </a:fld>
            <a:endParaRPr lang="en-GB"/>
          </a:p>
        </p:txBody>
      </p:sp>
    </p:spTree>
    <p:extLst>
      <p:ext uri="{BB962C8B-B14F-4D97-AF65-F5344CB8AC3E}">
        <p14:creationId xmlns:p14="http://schemas.microsoft.com/office/powerpoint/2010/main" val="35927327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48A67D-2A0C-4F04-8DCF-638E976FF94A}" type="slidenum">
              <a:rPr lang="en-GB" smtClean="0"/>
              <a:t>46</a:t>
            </a:fld>
            <a:endParaRPr lang="en-GB"/>
          </a:p>
        </p:txBody>
      </p:sp>
    </p:spTree>
    <p:extLst>
      <p:ext uri="{BB962C8B-B14F-4D97-AF65-F5344CB8AC3E}">
        <p14:creationId xmlns:p14="http://schemas.microsoft.com/office/powerpoint/2010/main" val="122493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We mentioned a number of current priorities and initiatives earlier  MECC ,shared decision making etc</a:t>
            </a:r>
          </a:p>
          <a:p>
            <a:r>
              <a:rPr lang="en-GB" dirty="0"/>
              <a:t>In fact, low Health Literacy cuts across all key domains of health </a:t>
            </a:r>
          </a:p>
        </p:txBody>
      </p:sp>
      <p:sp>
        <p:nvSpPr>
          <p:cNvPr id="4" name="Slide Number Placeholder 3"/>
          <p:cNvSpPr>
            <a:spLocks noGrp="1"/>
          </p:cNvSpPr>
          <p:nvPr>
            <p:ph type="sldNum" sz="quarter" idx="10"/>
          </p:nvPr>
        </p:nvSpPr>
        <p:spPr/>
        <p:txBody>
          <a:bodyPr/>
          <a:lstStyle/>
          <a:p>
            <a:fld id="{9948A67D-2A0C-4F04-8DCF-638E976FF94A}" type="slidenum">
              <a:rPr lang="en-GB" smtClean="0"/>
              <a:t>47</a:t>
            </a:fld>
            <a:endParaRPr lang="en-GB"/>
          </a:p>
        </p:txBody>
      </p:sp>
    </p:spTree>
    <p:extLst>
      <p:ext uri="{BB962C8B-B14F-4D97-AF65-F5344CB8AC3E}">
        <p14:creationId xmlns:p14="http://schemas.microsoft.com/office/powerpoint/2010/main" val="11203284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0625" indent="-230625">
              <a:buAutoNum type="arabicPeriod"/>
            </a:pPr>
            <a:r>
              <a:rPr lang="en-GB" dirty="0"/>
              <a:t>Bottom up – helping</a:t>
            </a:r>
            <a:r>
              <a:rPr lang="en-GB" baseline="0" dirty="0"/>
              <a:t> people develop and improve skills so they can better manage their health and wellbeing</a:t>
            </a:r>
          </a:p>
          <a:p>
            <a:pPr marL="230625" indent="-230625" defTabSz="915425">
              <a:buFontTx/>
              <a:buAutoNum type="arabicPeriod"/>
              <a:defRPr/>
            </a:pPr>
            <a:r>
              <a:rPr lang="en-GB" baseline="0" dirty="0"/>
              <a:t>Top down – making sure information and services are accessible to all. </a:t>
            </a:r>
          </a:p>
          <a:p>
            <a:pPr marL="230625" indent="-230625" defTabSz="915425">
              <a:buFontTx/>
              <a:buAutoNum type="arabicPeriod"/>
              <a:defRPr/>
            </a:pPr>
            <a:r>
              <a:rPr lang="en-GB" baseline="0" dirty="0"/>
              <a:t>Helping the system to become more Health Literate - Making sure that professionals and practitioners on the front line are aware that people they work with may have HL needs so they can develop and deliver their services appropriately</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13EAA9CE-71C8-4139-BB3A-4FFB37E6F1F7}" type="slidenum">
              <a:rPr lang="en-GB" smtClean="0"/>
              <a:t>49</a:t>
            </a:fld>
            <a:endParaRPr lang="en-GB"/>
          </a:p>
        </p:txBody>
      </p:sp>
    </p:spTree>
    <p:extLst>
      <p:ext uri="{BB962C8B-B14F-4D97-AF65-F5344CB8AC3E}">
        <p14:creationId xmlns:p14="http://schemas.microsoft.com/office/powerpoint/2010/main" val="40757320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EAA9CE-71C8-4139-BB3A-4FFB37E6F1F7}" type="slidenum">
              <a:rPr lang="en-GB" smtClean="0"/>
              <a:t>50</a:t>
            </a:fld>
            <a:endParaRPr lang="en-GB"/>
          </a:p>
        </p:txBody>
      </p:sp>
    </p:spTree>
    <p:extLst>
      <p:ext uri="{BB962C8B-B14F-4D97-AF65-F5344CB8AC3E}">
        <p14:creationId xmlns:p14="http://schemas.microsoft.com/office/powerpoint/2010/main" val="31424129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Scottish</a:t>
            </a:r>
            <a:r>
              <a:rPr lang="en-GB" baseline="0" dirty="0"/>
              <a:t> research</a:t>
            </a:r>
            <a:endParaRPr lang="en-GB" dirty="0"/>
          </a:p>
        </p:txBody>
      </p:sp>
      <p:sp>
        <p:nvSpPr>
          <p:cNvPr id="4" name="Slide Number Placeholder 3"/>
          <p:cNvSpPr>
            <a:spLocks noGrp="1"/>
          </p:cNvSpPr>
          <p:nvPr>
            <p:ph type="sldNum" sz="quarter" idx="10"/>
          </p:nvPr>
        </p:nvSpPr>
        <p:spPr/>
        <p:txBody>
          <a:bodyPr/>
          <a:lstStyle/>
          <a:p>
            <a:fld id="{13EAA9CE-71C8-4139-BB3A-4FFB37E6F1F7}" type="slidenum">
              <a:rPr lang="en-GB" smtClean="0"/>
              <a:t>51</a:t>
            </a:fld>
            <a:endParaRPr lang="en-GB"/>
          </a:p>
        </p:txBody>
      </p:sp>
    </p:spTree>
    <p:extLst>
      <p:ext uri="{BB962C8B-B14F-4D97-AF65-F5344CB8AC3E}">
        <p14:creationId xmlns:p14="http://schemas.microsoft.com/office/powerpoint/2010/main" val="3237943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context of the health context and challenges described earlier – this is why Health Literacy is so important </a:t>
            </a:r>
          </a:p>
          <a:p>
            <a:endParaRPr lang="en-GB" dirty="0"/>
          </a:p>
        </p:txBody>
      </p:sp>
      <p:sp>
        <p:nvSpPr>
          <p:cNvPr id="4" name="Slide Number Placeholder 3"/>
          <p:cNvSpPr>
            <a:spLocks noGrp="1"/>
          </p:cNvSpPr>
          <p:nvPr>
            <p:ph type="sldNum" sz="quarter" idx="10"/>
          </p:nvPr>
        </p:nvSpPr>
        <p:spPr/>
        <p:txBody>
          <a:bodyPr/>
          <a:lstStyle/>
          <a:p>
            <a:fld id="{13EAA9CE-71C8-4139-BB3A-4FFB37E6F1F7}" type="slidenum">
              <a:rPr lang="en-GB" smtClean="0"/>
              <a:t>5</a:t>
            </a:fld>
            <a:endParaRPr lang="en-GB"/>
          </a:p>
        </p:txBody>
      </p:sp>
    </p:spTree>
    <p:extLst>
      <p:ext uri="{BB962C8B-B14F-4D97-AF65-F5344CB8AC3E}">
        <p14:creationId xmlns:p14="http://schemas.microsoft.com/office/powerpoint/2010/main" val="29936912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EAA9CE-71C8-4139-BB3A-4FFB37E6F1F7}" type="slidenum">
              <a:rPr lang="en-GB" smtClean="0"/>
              <a:t>52</a:t>
            </a:fld>
            <a:endParaRPr lang="en-GB"/>
          </a:p>
        </p:txBody>
      </p:sp>
    </p:spTree>
    <p:extLst>
      <p:ext uri="{BB962C8B-B14F-4D97-AF65-F5344CB8AC3E}">
        <p14:creationId xmlns:p14="http://schemas.microsoft.com/office/powerpoint/2010/main" val="4729144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would like further information take a look at our website.</a:t>
            </a:r>
          </a:p>
          <a:p>
            <a:r>
              <a:rPr lang="en-GB" dirty="0"/>
              <a:t>or to make a case to book courses please contact …</a:t>
            </a:r>
          </a:p>
        </p:txBody>
      </p:sp>
      <p:sp>
        <p:nvSpPr>
          <p:cNvPr id="4" name="Slide Number Placeholder 3"/>
          <p:cNvSpPr>
            <a:spLocks noGrp="1"/>
          </p:cNvSpPr>
          <p:nvPr>
            <p:ph type="sldNum" sz="quarter" idx="10"/>
          </p:nvPr>
        </p:nvSpPr>
        <p:spPr/>
        <p:txBody>
          <a:bodyPr/>
          <a:lstStyle/>
          <a:p>
            <a:fld id="{9948A67D-2A0C-4F04-8DCF-638E976FF94A}" type="slidenum">
              <a:rPr lang="en-GB" smtClean="0"/>
              <a:t>53</a:t>
            </a:fld>
            <a:endParaRPr lang="en-GB"/>
          </a:p>
        </p:txBody>
      </p:sp>
    </p:spTree>
    <p:extLst>
      <p:ext uri="{BB962C8B-B14F-4D97-AF65-F5344CB8AC3E}">
        <p14:creationId xmlns:p14="http://schemas.microsoft.com/office/powerpoint/2010/main" val="2995313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3EAA9CE-71C8-4139-BB3A-4FFB37E6F1F7}" type="slidenum">
              <a:rPr lang="en-GB" smtClean="0"/>
              <a:t>6</a:t>
            </a:fld>
            <a:endParaRPr lang="en-GB"/>
          </a:p>
        </p:txBody>
      </p:sp>
    </p:spTree>
    <p:extLst>
      <p:ext uri="{BB962C8B-B14F-4D97-AF65-F5344CB8AC3E}">
        <p14:creationId xmlns:p14="http://schemas.microsoft.com/office/powerpoint/2010/main" val="955172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most basic level at which people deemed competent to manage their own health. </a:t>
            </a:r>
          </a:p>
          <a:p>
            <a:r>
              <a:rPr lang="en-GB" dirty="0"/>
              <a:t>Encompasses basic skills in language, literacy and numeracy which have a huge impact on functional Health Literacy</a:t>
            </a:r>
          </a:p>
          <a:p>
            <a:endParaRPr lang="en-GB" dirty="0"/>
          </a:p>
        </p:txBody>
      </p:sp>
      <p:sp>
        <p:nvSpPr>
          <p:cNvPr id="4" name="Slide Number Placeholder 3"/>
          <p:cNvSpPr>
            <a:spLocks noGrp="1"/>
          </p:cNvSpPr>
          <p:nvPr>
            <p:ph type="sldNum" sz="quarter" idx="10"/>
          </p:nvPr>
        </p:nvSpPr>
        <p:spPr/>
        <p:txBody>
          <a:bodyPr/>
          <a:lstStyle/>
          <a:p>
            <a:fld id="{13EAA9CE-71C8-4139-BB3A-4FFB37E6F1F7}" type="slidenum">
              <a:rPr lang="en-GB" smtClean="0"/>
              <a:t>7</a:t>
            </a:fld>
            <a:endParaRPr lang="en-GB"/>
          </a:p>
        </p:txBody>
      </p:sp>
    </p:spTree>
    <p:extLst>
      <p:ext uri="{BB962C8B-B14F-4D97-AF65-F5344CB8AC3E}">
        <p14:creationId xmlns:p14="http://schemas.microsoft.com/office/powerpoint/2010/main" val="989315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Interactive</a:t>
            </a:r>
          </a:p>
          <a:p>
            <a:r>
              <a:rPr lang="en-GB" dirty="0"/>
              <a:t>Self care</a:t>
            </a:r>
          </a:p>
          <a:p>
            <a:r>
              <a:rPr lang="en-GB" dirty="0"/>
              <a:t>Independent prevention</a:t>
            </a:r>
          </a:p>
          <a:p>
            <a:r>
              <a:rPr lang="en-GB" dirty="0"/>
              <a:t>Knowing what information to trust</a:t>
            </a:r>
          </a:p>
          <a:p>
            <a:r>
              <a:rPr lang="en-GB" dirty="0"/>
              <a:t>Being able to help others manage their health e.g. family members</a:t>
            </a:r>
          </a:p>
          <a:p>
            <a:r>
              <a:rPr lang="en-GB" dirty="0"/>
              <a:t>Shared decision making</a:t>
            </a:r>
          </a:p>
          <a:p>
            <a:r>
              <a:rPr lang="en-GB" dirty="0"/>
              <a:t>e.g. leaving hospital – assessing risk – being involved</a:t>
            </a:r>
          </a:p>
          <a:p>
            <a:endParaRPr lang="en-GB" dirty="0"/>
          </a:p>
          <a:p>
            <a:r>
              <a:rPr lang="en-GB" b="1" dirty="0"/>
              <a:t>Critical</a:t>
            </a:r>
          </a:p>
          <a:p>
            <a:r>
              <a:rPr lang="en-GB" dirty="0"/>
              <a:t>Challenging treatment routes</a:t>
            </a:r>
          </a:p>
          <a:p>
            <a:r>
              <a:rPr lang="en-GB" dirty="0"/>
              <a:t>Interacting with the system/shaping/having an input</a:t>
            </a:r>
          </a:p>
          <a:p>
            <a:endParaRPr lang="en-GB" dirty="0"/>
          </a:p>
        </p:txBody>
      </p:sp>
      <p:sp>
        <p:nvSpPr>
          <p:cNvPr id="4" name="Slide Number Placeholder 3"/>
          <p:cNvSpPr>
            <a:spLocks noGrp="1"/>
          </p:cNvSpPr>
          <p:nvPr>
            <p:ph type="sldNum" sz="quarter" idx="10"/>
          </p:nvPr>
        </p:nvSpPr>
        <p:spPr/>
        <p:txBody>
          <a:bodyPr/>
          <a:lstStyle/>
          <a:p>
            <a:fld id="{13EAA9CE-71C8-4139-BB3A-4FFB37E6F1F7}" type="slidenum">
              <a:rPr lang="en-GB" smtClean="0"/>
              <a:t>8</a:t>
            </a:fld>
            <a:endParaRPr lang="en-GB"/>
          </a:p>
        </p:txBody>
      </p:sp>
    </p:spTree>
    <p:extLst>
      <p:ext uri="{BB962C8B-B14F-4D97-AF65-F5344CB8AC3E}">
        <p14:creationId xmlns:p14="http://schemas.microsoft.com/office/powerpoint/2010/main" val="1068185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People with low Health Literacy have the worst health outcomes – low Language, Literacy and Numeracy skills are a massive contributor to that</a:t>
            </a:r>
          </a:p>
          <a:p>
            <a:endParaRPr lang="en-GB" dirty="0"/>
          </a:p>
          <a:p>
            <a:r>
              <a:rPr lang="en-GB" dirty="0"/>
              <a:t>More illness</a:t>
            </a:r>
          </a:p>
          <a:p>
            <a:r>
              <a:rPr lang="en-GB" dirty="0"/>
              <a:t>More years of ill health</a:t>
            </a:r>
          </a:p>
          <a:p>
            <a:r>
              <a:rPr lang="en-GB" dirty="0"/>
              <a:t>More likely to suffer from co-morbidities (several conditions at the same time)</a:t>
            </a:r>
          </a:p>
          <a:p>
            <a:r>
              <a:rPr lang="en-GB" dirty="0"/>
              <a:t>More likely to die younger from preventable illness </a:t>
            </a:r>
          </a:p>
          <a:p>
            <a:endParaRPr lang="en-GB" dirty="0"/>
          </a:p>
          <a:p>
            <a:r>
              <a:rPr lang="en-GB" dirty="0"/>
              <a:t>What does having low Health Literacy feel like?</a:t>
            </a:r>
          </a:p>
          <a:p>
            <a:endParaRPr lang="en-GB" dirty="0"/>
          </a:p>
          <a:p>
            <a:r>
              <a:rPr lang="en-GB" dirty="0"/>
              <a:t>DOGS</a:t>
            </a:r>
          </a:p>
          <a:p>
            <a:r>
              <a:rPr lang="en-GB" dirty="0"/>
              <a:t>WRITING – ADDRESS</a:t>
            </a:r>
          </a:p>
          <a:p>
            <a:endParaRPr lang="en-GB" dirty="0"/>
          </a:p>
        </p:txBody>
      </p:sp>
      <p:sp>
        <p:nvSpPr>
          <p:cNvPr id="4" name="Slide Number Placeholder 3"/>
          <p:cNvSpPr>
            <a:spLocks noGrp="1"/>
          </p:cNvSpPr>
          <p:nvPr>
            <p:ph type="sldNum" sz="quarter" idx="10"/>
          </p:nvPr>
        </p:nvSpPr>
        <p:spPr/>
        <p:txBody>
          <a:bodyPr/>
          <a:lstStyle/>
          <a:p>
            <a:fld id="{13EAA9CE-71C8-4139-BB3A-4FFB37E6F1F7}" type="slidenum">
              <a:rPr lang="en-GB" smtClean="0"/>
              <a:t>9</a:t>
            </a:fld>
            <a:endParaRPr lang="en-GB"/>
          </a:p>
        </p:txBody>
      </p:sp>
    </p:spTree>
    <p:extLst>
      <p:ext uri="{BB962C8B-B14F-4D97-AF65-F5344CB8AC3E}">
        <p14:creationId xmlns:p14="http://schemas.microsoft.com/office/powerpoint/2010/main" val="331286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E3B516E-0A62-49F9-8ED2-CD1F9C40E5EC}" type="datetimeFigureOut">
              <a:rPr lang="en-GB" smtClean="0"/>
              <a:t>20/03/2018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3D1701-888C-4751-A85E-94D611258E98}" type="slidenum">
              <a:rPr lang="en-GB" smtClean="0"/>
              <a:t>‹#›</a:t>
            </a:fld>
            <a:endParaRPr lang="en-GB"/>
          </a:p>
        </p:txBody>
      </p:sp>
    </p:spTree>
    <p:extLst>
      <p:ext uri="{BB962C8B-B14F-4D97-AF65-F5344CB8AC3E}">
        <p14:creationId xmlns:p14="http://schemas.microsoft.com/office/powerpoint/2010/main" val="3801410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3B516E-0A62-49F9-8ED2-CD1F9C40E5EC}" type="datetimeFigureOut">
              <a:rPr lang="en-GB" smtClean="0"/>
              <a:t>20/03/2018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3D1701-888C-4751-A85E-94D611258E98}" type="slidenum">
              <a:rPr lang="en-GB" smtClean="0"/>
              <a:t>‹#›</a:t>
            </a:fld>
            <a:endParaRPr lang="en-GB"/>
          </a:p>
        </p:txBody>
      </p:sp>
    </p:spTree>
    <p:extLst>
      <p:ext uri="{BB962C8B-B14F-4D97-AF65-F5344CB8AC3E}">
        <p14:creationId xmlns:p14="http://schemas.microsoft.com/office/powerpoint/2010/main" val="350375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3B516E-0A62-49F9-8ED2-CD1F9C40E5EC}" type="datetimeFigureOut">
              <a:rPr lang="en-GB" smtClean="0"/>
              <a:t>20/03/2018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3D1701-888C-4751-A85E-94D611258E98}" type="slidenum">
              <a:rPr lang="en-GB" smtClean="0"/>
              <a:t>‹#›</a:t>
            </a:fld>
            <a:endParaRPr lang="en-GB"/>
          </a:p>
        </p:txBody>
      </p:sp>
    </p:spTree>
    <p:extLst>
      <p:ext uri="{BB962C8B-B14F-4D97-AF65-F5344CB8AC3E}">
        <p14:creationId xmlns:p14="http://schemas.microsoft.com/office/powerpoint/2010/main" val="2694730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FBD98-5BB7-4F26-92C1-C136C56BAD1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2F18FDEA-7C95-42E3-A96F-473455560F7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89E496-C020-4157-9EED-B6EC7BDC1421}"/>
              </a:ext>
            </a:extLst>
          </p:cNvPr>
          <p:cNvSpPr>
            <a:spLocks noGrp="1"/>
          </p:cNvSpPr>
          <p:nvPr>
            <p:ph type="dt" sz="half" idx="10"/>
          </p:nvPr>
        </p:nvSpPr>
        <p:spPr/>
        <p:txBody>
          <a:bodyPr/>
          <a:lstStyle/>
          <a:p>
            <a:fld id="{9C429763-3CAC-4857-9121-6142885F65B0}" type="datetimeFigureOut">
              <a:rPr lang="en-GB" smtClean="0"/>
              <a:t>20/03/2018</a:t>
            </a:fld>
            <a:endParaRPr lang="en-GB"/>
          </a:p>
        </p:txBody>
      </p:sp>
      <p:sp>
        <p:nvSpPr>
          <p:cNvPr id="5" name="Footer Placeholder 4">
            <a:extLst>
              <a:ext uri="{FF2B5EF4-FFF2-40B4-BE49-F238E27FC236}">
                <a16:creationId xmlns:a16="http://schemas.microsoft.com/office/drawing/2014/main" id="{18BB1D67-225F-48C4-A897-D511FFDE29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54EC3F-5AE1-4AC5-B4C6-8911BF313DB9}"/>
              </a:ext>
            </a:extLst>
          </p:cNvPr>
          <p:cNvSpPr>
            <a:spLocks noGrp="1"/>
          </p:cNvSpPr>
          <p:nvPr>
            <p:ph type="sldNum" sz="quarter" idx="12"/>
          </p:nvPr>
        </p:nvSpPr>
        <p:spPr/>
        <p:txBody>
          <a:bodyPr/>
          <a:lstStyle/>
          <a:p>
            <a:fld id="{D0D07FC8-6224-408E-8076-3C1EEEA13996}" type="slidenum">
              <a:rPr lang="en-GB" smtClean="0"/>
              <a:t>‹#›</a:t>
            </a:fld>
            <a:endParaRPr lang="en-GB"/>
          </a:p>
        </p:txBody>
      </p:sp>
    </p:spTree>
    <p:extLst>
      <p:ext uri="{BB962C8B-B14F-4D97-AF65-F5344CB8AC3E}">
        <p14:creationId xmlns:p14="http://schemas.microsoft.com/office/powerpoint/2010/main" val="887926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3655B-2F99-4102-B09C-4DAD3580EB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05583C-43DE-4E00-98D3-ACC66194F3C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7E3C74-3CDE-4A6A-88F2-DF9C0CB70DE0}"/>
              </a:ext>
            </a:extLst>
          </p:cNvPr>
          <p:cNvSpPr>
            <a:spLocks noGrp="1"/>
          </p:cNvSpPr>
          <p:nvPr>
            <p:ph type="dt" sz="half" idx="10"/>
          </p:nvPr>
        </p:nvSpPr>
        <p:spPr/>
        <p:txBody>
          <a:bodyPr/>
          <a:lstStyle/>
          <a:p>
            <a:fld id="{9C429763-3CAC-4857-9121-6142885F65B0}" type="datetimeFigureOut">
              <a:rPr lang="en-GB" smtClean="0"/>
              <a:t>20/03/2018</a:t>
            </a:fld>
            <a:endParaRPr lang="en-GB"/>
          </a:p>
        </p:txBody>
      </p:sp>
      <p:sp>
        <p:nvSpPr>
          <p:cNvPr id="5" name="Footer Placeholder 4">
            <a:extLst>
              <a:ext uri="{FF2B5EF4-FFF2-40B4-BE49-F238E27FC236}">
                <a16:creationId xmlns:a16="http://schemas.microsoft.com/office/drawing/2014/main" id="{466AB3B2-204C-491D-A72A-BAD9AC7971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AE61CB-D976-4880-8A3D-FC439178F0DA}"/>
              </a:ext>
            </a:extLst>
          </p:cNvPr>
          <p:cNvSpPr>
            <a:spLocks noGrp="1"/>
          </p:cNvSpPr>
          <p:nvPr>
            <p:ph type="sldNum" sz="quarter" idx="12"/>
          </p:nvPr>
        </p:nvSpPr>
        <p:spPr/>
        <p:txBody>
          <a:bodyPr/>
          <a:lstStyle/>
          <a:p>
            <a:fld id="{D0D07FC8-6224-408E-8076-3C1EEEA13996}" type="slidenum">
              <a:rPr lang="en-GB" smtClean="0"/>
              <a:t>‹#›</a:t>
            </a:fld>
            <a:endParaRPr lang="en-GB"/>
          </a:p>
        </p:txBody>
      </p:sp>
    </p:spTree>
    <p:extLst>
      <p:ext uri="{BB962C8B-B14F-4D97-AF65-F5344CB8AC3E}">
        <p14:creationId xmlns:p14="http://schemas.microsoft.com/office/powerpoint/2010/main" val="1179282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4E083-A32B-40A7-887D-E3813C2EE01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D462734-5D24-465F-9091-5539E9C391D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C39F598-F826-44C8-8538-30EC6559A566}"/>
              </a:ext>
            </a:extLst>
          </p:cNvPr>
          <p:cNvSpPr>
            <a:spLocks noGrp="1"/>
          </p:cNvSpPr>
          <p:nvPr>
            <p:ph type="dt" sz="half" idx="10"/>
          </p:nvPr>
        </p:nvSpPr>
        <p:spPr/>
        <p:txBody>
          <a:bodyPr/>
          <a:lstStyle/>
          <a:p>
            <a:fld id="{9C429763-3CAC-4857-9121-6142885F65B0}" type="datetimeFigureOut">
              <a:rPr lang="en-GB" smtClean="0"/>
              <a:t>20/03/2018</a:t>
            </a:fld>
            <a:endParaRPr lang="en-GB"/>
          </a:p>
        </p:txBody>
      </p:sp>
      <p:sp>
        <p:nvSpPr>
          <p:cNvPr id="5" name="Footer Placeholder 4">
            <a:extLst>
              <a:ext uri="{FF2B5EF4-FFF2-40B4-BE49-F238E27FC236}">
                <a16:creationId xmlns:a16="http://schemas.microsoft.com/office/drawing/2014/main" id="{9D852E0E-C4C9-4B54-B899-6D2CF1AB41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402ED8-D639-43B3-B0CA-21E28676C69F}"/>
              </a:ext>
            </a:extLst>
          </p:cNvPr>
          <p:cNvSpPr>
            <a:spLocks noGrp="1"/>
          </p:cNvSpPr>
          <p:nvPr>
            <p:ph type="sldNum" sz="quarter" idx="12"/>
          </p:nvPr>
        </p:nvSpPr>
        <p:spPr/>
        <p:txBody>
          <a:bodyPr/>
          <a:lstStyle/>
          <a:p>
            <a:fld id="{D0D07FC8-6224-408E-8076-3C1EEEA13996}" type="slidenum">
              <a:rPr lang="en-GB" smtClean="0"/>
              <a:t>‹#›</a:t>
            </a:fld>
            <a:endParaRPr lang="en-GB"/>
          </a:p>
        </p:txBody>
      </p:sp>
    </p:spTree>
    <p:extLst>
      <p:ext uri="{BB962C8B-B14F-4D97-AF65-F5344CB8AC3E}">
        <p14:creationId xmlns:p14="http://schemas.microsoft.com/office/powerpoint/2010/main" val="1701059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FDCB6-CFEA-4F97-A061-EDF892929D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3569F2-1991-4108-BA89-995091348304}"/>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5C88EF9-D179-44CC-86FC-57FC985C7C92}"/>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E03EBDD-3C20-4404-9DB9-36CACE227236}"/>
              </a:ext>
            </a:extLst>
          </p:cNvPr>
          <p:cNvSpPr>
            <a:spLocks noGrp="1"/>
          </p:cNvSpPr>
          <p:nvPr>
            <p:ph type="dt" sz="half" idx="10"/>
          </p:nvPr>
        </p:nvSpPr>
        <p:spPr/>
        <p:txBody>
          <a:bodyPr/>
          <a:lstStyle/>
          <a:p>
            <a:fld id="{9C429763-3CAC-4857-9121-6142885F65B0}" type="datetimeFigureOut">
              <a:rPr lang="en-GB" smtClean="0"/>
              <a:t>20/03/2018</a:t>
            </a:fld>
            <a:endParaRPr lang="en-GB"/>
          </a:p>
        </p:txBody>
      </p:sp>
      <p:sp>
        <p:nvSpPr>
          <p:cNvPr id="6" name="Footer Placeholder 5">
            <a:extLst>
              <a:ext uri="{FF2B5EF4-FFF2-40B4-BE49-F238E27FC236}">
                <a16:creationId xmlns:a16="http://schemas.microsoft.com/office/drawing/2014/main" id="{96DAA5A8-93AC-4B10-9D56-C24B45FB4F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EFF048-FACF-4E9A-8D99-8F6598D158F9}"/>
              </a:ext>
            </a:extLst>
          </p:cNvPr>
          <p:cNvSpPr>
            <a:spLocks noGrp="1"/>
          </p:cNvSpPr>
          <p:nvPr>
            <p:ph type="sldNum" sz="quarter" idx="12"/>
          </p:nvPr>
        </p:nvSpPr>
        <p:spPr/>
        <p:txBody>
          <a:bodyPr/>
          <a:lstStyle/>
          <a:p>
            <a:fld id="{D0D07FC8-6224-408E-8076-3C1EEEA13996}" type="slidenum">
              <a:rPr lang="en-GB" smtClean="0"/>
              <a:t>‹#›</a:t>
            </a:fld>
            <a:endParaRPr lang="en-GB"/>
          </a:p>
        </p:txBody>
      </p:sp>
    </p:spTree>
    <p:extLst>
      <p:ext uri="{BB962C8B-B14F-4D97-AF65-F5344CB8AC3E}">
        <p14:creationId xmlns:p14="http://schemas.microsoft.com/office/powerpoint/2010/main" val="4099702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21634-192B-4421-9E88-7574E33A795F}"/>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C576024-3EF3-412C-BF07-9D92BC44BBB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26DB1CE-6228-424A-860E-210211050DAA}"/>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E27D209-DA3B-48C1-8EA8-C8FA5D81AE3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3CF00CB-E3D2-4C18-BBE1-AC32383B7CC1}"/>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352F21-6CDA-469D-BF6C-6C39A4B120E9}"/>
              </a:ext>
            </a:extLst>
          </p:cNvPr>
          <p:cNvSpPr>
            <a:spLocks noGrp="1"/>
          </p:cNvSpPr>
          <p:nvPr>
            <p:ph type="dt" sz="half" idx="10"/>
          </p:nvPr>
        </p:nvSpPr>
        <p:spPr/>
        <p:txBody>
          <a:bodyPr/>
          <a:lstStyle/>
          <a:p>
            <a:fld id="{9C429763-3CAC-4857-9121-6142885F65B0}" type="datetimeFigureOut">
              <a:rPr lang="en-GB" smtClean="0"/>
              <a:t>20/03/2018</a:t>
            </a:fld>
            <a:endParaRPr lang="en-GB"/>
          </a:p>
        </p:txBody>
      </p:sp>
      <p:sp>
        <p:nvSpPr>
          <p:cNvPr id="8" name="Footer Placeholder 7">
            <a:extLst>
              <a:ext uri="{FF2B5EF4-FFF2-40B4-BE49-F238E27FC236}">
                <a16:creationId xmlns:a16="http://schemas.microsoft.com/office/drawing/2014/main" id="{FA8447C6-71EF-4D06-988A-40562EBD9EE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5A59774-D70A-4E48-89FE-BFF2B34BA2B9}"/>
              </a:ext>
            </a:extLst>
          </p:cNvPr>
          <p:cNvSpPr>
            <a:spLocks noGrp="1"/>
          </p:cNvSpPr>
          <p:nvPr>
            <p:ph type="sldNum" sz="quarter" idx="12"/>
          </p:nvPr>
        </p:nvSpPr>
        <p:spPr/>
        <p:txBody>
          <a:bodyPr/>
          <a:lstStyle/>
          <a:p>
            <a:fld id="{D0D07FC8-6224-408E-8076-3C1EEEA13996}" type="slidenum">
              <a:rPr lang="en-GB" smtClean="0"/>
              <a:t>‹#›</a:t>
            </a:fld>
            <a:endParaRPr lang="en-GB"/>
          </a:p>
        </p:txBody>
      </p:sp>
    </p:spTree>
    <p:extLst>
      <p:ext uri="{BB962C8B-B14F-4D97-AF65-F5344CB8AC3E}">
        <p14:creationId xmlns:p14="http://schemas.microsoft.com/office/powerpoint/2010/main" val="1458630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C45D0-CB18-4C89-931D-067AE213D83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D956282-2091-4B1B-AB2A-B41148B1F0F0}"/>
              </a:ext>
            </a:extLst>
          </p:cNvPr>
          <p:cNvSpPr>
            <a:spLocks noGrp="1"/>
          </p:cNvSpPr>
          <p:nvPr>
            <p:ph type="dt" sz="half" idx="10"/>
          </p:nvPr>
        </p:nvSpPr>
        <p:spPr/>
        <p:txBody>
          <a:bodyPr/>
          <a:lstStyle/>
          <a:p>
            <a:fld id="{9C429763-3CAC-4857-9121-6142885F65B0}" type="datetimeFigureOut">
              <a:rPr lang="en-GB" smtClean="0"/>
              <a:t>20/03/2018</a:t>
            </a:fld>
            <a:endParaRPr lang="en-GB"/>
          </a:p>
        </p:txBody>
      </p:sp>
      <p:sp>
        <p:nvSpPr>
          <p:cNvPr id="4" name="Footer Placeholder 3">
            <a:extLst>
              <a:ext uri="{FF2B5EF4-FFF2-40B4-BE49-F238E27FC236}">
                <a16:creationId xmlns:a16="http://schemas.microsoft.com/office/drawing/2014/main" id="{EEB36B17-374C-454B-87AA-C3702C14663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3CBBA6C-FE35-432A-AA26-F21A9370B207}"/>
              </a:ext>
            </a:extLst>
          </p:cNvPr>
          <p:cNvSpPr>
            <a:spLocks noGrp="1"/>
          </p:cNvSpPr>
          <p:nvPr>
            <p:ph type="sldNum" sz="quarter" idx="12"/>
          </p:nvPr>
        </p:nvSpPr>
        <p:spPr/>
        <p:txBody>
          <a:bodyPr/>
          <a:lstStyle/>
          <a:p>
            <a:fld id="{D0D07FC8-6224-408E-8076-3C1EEEA13996}" type="slidenum">
              <a:rPr lang="en-GB" smtClean="0"/>
              <a:t>‹#›</a:t>
            </a:fld>
            <a:endParaRPr lang="en-GB"/>
          </a:p>
        </p:txBody>
      </p:sp>
    </p:spTree>
    <p:extLst>
      <p:ext uri="{BB962C8B-B14F-4D97-AF65-F5344CB8AC3E}">
        <p14:creationId xmlns:p14="http://schemas.microsoft.com/office/powerpoint/2010/main" val="3999138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A60521-DD2B-4D55-B437-2552E042ADC3}"/>
              </a:ext>
            </a:extLst>
          </p:cNvPr>
          <p:cNvSpPr>
            <a:spLocks noGrp="1"/>
          </p:cNvSpPr>
          <p:nvPr>
            <p:ph type="dt" sz="half" idx="10"/>
          </p:nvPr>
        </p:nvSpPr>
        <p:spPr/>
        <p:txBody>
          <a:bodyPr/>
          <a:lstStyle/>
          <a:p>
            <a:fld id="{9C429763-3CAC-4857-9121-6142885F65B0}" type="datetimeFigureOut">
              <a:rPr lang="en-GB" smtClean="0"/>
              <a:t>20/03/2018</a:t>
            </a:fld>
            <a:endParaRPr lang="en-GB"/>
          </a:p>
        </p:txBody>
      </p:sp>
      <p:sp>
        <p:nvSpPr>
          <p:cNvPr id="3" name="Footer Placeholder 2">
            <a:extLst>
              <a:ext uri="{FF2B5EF4-FFF2-40B4-BE49-F238E27FC236}">
                <a16:creationId xmlns:a16="http://schemas.microsoft.com/office/drawing/2014/main" id="{E0D8A57D-A4BF-4C7A-A4C4-E5978C02EEE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63220E9-AF0C-4B37-9558-F98AC0459C70}"/>
              </a:ext>
            </a:extLst>
          </p:cNvPr>
          <p:cNvSpPr>
            <a:spLocks noGrp="1"/>
          </p:cNvSpPr>
          <p:nvPr>
            <p:ph type="sldNum" sz="quarter" idx="12"/>
          </p:nvPr>
        </p:nvSpPr>
        <p:spPr/>
        <p:txBody>
          <a:bodyPr/>
          <a:lstStyle/>
          <a:p>
            <a:fld id="{D0D07FC8-6224-408E-8076-3C1EEEA13996}" type="slidenum">
              <a:rPr lang="en-GB" smtClean="0"/>
              <a:t>‹#›</a:t>
            </a:fld>
            <a:endParaRPr lang="en-GB"/>
          </a:p>
        </p:txBody>
      </p:sp>
    </p:spTree>
    <p:extLst>
      <p:ext uri="{BB962C8B-B14F-4D97-AF65-F5344CB8AC3E}">
        <p14:creationId xmlns:p14="http://schemas.microsoft.com/office/powerpoint/2010/main" val="223889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6CD36-65CC-4ACF-8D15-B2937E5BB88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9F7316B-0F7C-4606-8654-5C944EFE30B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45498CA-3829-4BF7-9F3F-82D5908A2F3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B362299B-7C60-4B7F-BB5A-AB4412824E0F}"/>
              </a:ext>
            </a:extLst>
          </p:cNvPr>
          <p:cNvSpPr>
            <a:spLocks noGrp="1"/>
          </p:cNvSpPr>
          <p:nvPr>
            <p:ph type="dt" sz="half" idx="10"/>
          </p:nvPr>
        </p:nvSpPr>
        <p:spPr/>
        <p:txBody>
          <a:bodyPr/>
          <a:lstStyle/>
          <a:p>
            <a:fld id="{9C429763-3CAC-4857-9121-6142885F65B0}" type="datetimeFigureOut">
              <a:rPr lang="en-GB" smtClean="0"/>
              <a:t>20/03/2018</a:t>
            </a:fld>
            <a:endParaRPr lang="en-GB"/>
          </a:p>
        </p:txBody>
      </p:sp>
      <p:sp>
        <p:nvSpPr>
          <p:cNvPr id="6" name="Footer Placeholder 5">
            <a:extLst>
              <a:ext uri="{FF2B5EF4-FFF2-40B4-BE49-F238E27FC236}">
                <a16:creationId xmlns:a16="http://schemas.microsoft.com/office/drawing/2014/main" id="{5642AF3F-AF78-4FDD-A23E-AAA2C76C6B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85AC90-ACCF-432D-82D5-63D0979AA0C4}"/>
              </a:ext>
            </a:extLst>
          </p:cNvPr>
          <p:cNvSpPr>
            <a:spLocks noGrp="1"/>
          </p:cNvSpPr>
          <p:nvPr>
            <p:ph type="sldNum" sz="quarter" idx="12"/>
          </p:nvPr>
        </p:nvSpPr>
        <p:spPr/>
        <p:txBody>
          <a:bodyPr/>
          <a:lstStyle/>
          <a:p>
            <a:fld id="{D0D07FC8-6224-408E-8076-3C1EEEA13996}" type="slidenum">
              <a:rPr lang="en-GB" smtClean="0"/>
              <a:t>‹#›</a:t>
            </a:fld>
            <a:endParaRPr lang="en-GB"/>
          </a:p>
        </p:txBody>
      </p:sp>
    </p:spTree>
    <p:extLst>
      <p:ext uri="{BB962C8B-B14F-4D97-AF65-F5344CB8AC3E}">
        <p14:creationId xmlns:p14="http://schemas.microsoft.com/office/powerpoint/2010/main" val="1176173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3B516E-0A62-49F9-8ED2-CD1F9C40E5EC}" type="datetimeFigureOut">
              <a:rPr lang="en-GB" smtClean="0"/>
              <a:t>20/03/2018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3D1701-888C-4751-A85E-94D611258E98}" type="slidenum">
              <a:rPr lang="en-GB" smtClean="0"/>
              <a:t>‹#›</a:t>
            </a:fld>
            <a:endParaRPr lang="en-GB"/>
          </a:p>
        </p:txBody>
      </p:sp>
    </p:spTree>
    <p:extLst>
      <p:ext uri="{BB962C8B-B14F-4D97-AF65-F5344CB8AC3E}">
        <p14:creationId xmlns:p14="http://schemas.microsoft.com/office/powerpoint/2010/main" val="5290585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4A43C-4B12-4177-A4A3-74CA4C3CC31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9D74048-5AC2-48A6-BFF8-C5EDFBF817D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EB305BD3-6A27-4628-8BDE-9CEB88B5E3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F20FD800-67EE-496B-BFA1-95B4922C4E2A}"/>
              </a:ext>
            </a:extLst>
          </p:cNvPr>
          <p:cNvSpPr>
            <a:spLocks noGrp="1"/>
          </p:cNvSpPr>
          <p:nvPr>
            <p:ph type="dt" sz="half" idx="10"/>
          </p:nvPr>
        </p:nvSpPr>
        <p:spPr/>
        <p:txBody>
          <a:bodyPr/>
          <a:lstStyle/>
          <a:p>
            <a:fld id="{9C429763-3CAC-4857-9121-6142885F65B0}" type="datetimeFigureOut">
              <a:rPr lang="en-GB" smtClean="0"/>
              <a:t>20/03/2018</a:t>
            </a:fld>
            <a:endParaRPr lang="en-GB"/>
          </a:p>
        </p:txBody>
      </p:sp>
      <p:sp>
        <p:nvSpPr>
          <p:cNvPr id="6" name="Footer Placeholder 5">
            <a:extLst>
              <a:ext uri="{FF2B5EF4-FFF2-40B4-BE49-F238E27FC236}">
                <a16:creationId xmlns:a16="http://schemas.microsoft.com/office/drawing/2014/main" id="{D033821D-2461-415E-9C2D-DF1F655A4A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BAFD130-6CE2-483C-B010-BBB213D065B7}"/>
              </a:ext>
            </a:extLst>
          </p:cNvPr>
          <p:cNvSpPr>
            <a:spLocks noGrp="1"/>
          </p:cNvSpPr>
          <p:nvPr>
            <p:ph type="sldNum" sz="quarter" idx="12"/>
          </p:nvPr>
        </p:nvSpPr>
        <p:spPr/>
        <p:txBody>
          <a:bodyPr/>
          <a:lstStyle/>
          <a:p>
            <a:fld id="{D0D07FC8-6224-408E-8076-3C1EEEA13996}" type="slidenum">
              <a:rPr lang="en-GB" smtClean="0"/>
              <a:t>‹#›</a:t>
            </a:fld>
            <a:endParaRPr lang="en-GB"/>
          </a:p>
        </p:txBody>
      </p:sp>
    </p:spTree>
    <p:extLst>
      <p:ext uri="{BB962C8B-B14F-4D97-AF65-F5344CB8AC3E}">
        <p14:creationId xmlns:p14="http://schemas.microsoft.com/office/powerpoint/2010/main" val="20036802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BCCCE-A014-46A2-A70B-D83A507CC50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97C9923-21C5-4C4F-A3A8-8BD494F6A2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C9C4CA-2B1D-4707-9C56-AB59716F7082}"/>
              </a:ext>
            </a:extLst>
          </p:cNvPr>
          <p:cNvSpPr>
            <a:spLocks noGrp="1"/>
          </p:cNvSpPr>
          <p:nvPr>
            <p:ph type="dt" sz="half" idx="10"/>
          </p:nvPr>
        </p:nvSpPr>
        <p:spPr/>
        <p:txBody>
          <a:bodyPr/>
          <a:lstStyle/>
          <a:p>
            <a:fld id="{9C429763-3CAC-4857-9121-6142885F65B0}" type="datetimeFigureOut">
              <a:rPr lang="en-GB" smtClean="0"/>
              <a:t>20/03/2018</a:t>
            </a:fld>
            <a:endParaRPr lang="en-GB"/>
          </a:p>
        </p:txBody>
      </p:sp>
      <p:sp>
        <p:nvSpPr>
          <p:cNvPr id="5" name="Footer Placeholder 4">
            <a:extLst>
              <a:ext uri="{FF2B5EF4-FFF2-40B4-BE49-F238E27FC236}">
                <a16:creationId xmlns:a16="http://schemas.microsoft.com/office/drawing/2014/main" id="{A471AB94-3DE4-4A73-B3FA-9C8D49BEE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7DB7EA-2581-437A-8690-A96DCA48E43E}"/>
              </a:ext>
            </a:extLst>
          </p:cNvPr>
          <p:cNvSpPr>
            <a:spLocks noGrp="1"/>
          </p:cNvSpPr>
          <p:nvPr>
            <p:ph type="sldNum" sz="quarter" idx="12"/>
          </p:nvPr>
        </p:nvSpPr>
        <p:spPr/>
        <p:txBody>
          <a:bodyPr/>
          <a:lstStyle/>
          <a:p>
            <a:fld id="{D0D07FC8-6224-408E-8076-3C1EEEA13996}" type="slidenum">
              <a:rPr lang="en-GB" smtClean="0"/>
              <a:t>‹#›</a:t>
            </a:fld>
            <a:endParaRPr lang="en-GB"/>
          </a:p>
        </p:txBody>
      </p:sp>
    </p:spTree>
    <p:extLst>
      <p:ext uri="{BB962C8B-B14F-4D97-AF65-F5344CB8AC3E}">
        <p14:creationId xmlns:p14="http://schemas.microsoft.com/office/powerpoint/2010/main" val="626719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46F3ED-D9D5-4E29-83E4-97856481D646}"/>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4FA39F-4CA5-415D-9C15-D7FA10AE84A5}"/>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CDF28A-236E-47B1-93CD-A1B2FAB4F1AC}"/>
              </a:ext>
            </a:extLst>
          </p:cNvPr>
          <p:cNvSpPr>
            <a:spLocks noGrp="1"/>
          </p:cNvSpPr>
          <p:nvPr>
            <p:ph type="dt" sz="half" idx="10"/>
          </p:nvPr>
        </p:nvSpPr>
        <p:spPr/>
        <p:txBody>
          <a:bodyPr/>
          <a:lstStyle/>
          <a:p>
            <a:fld id="{9C429763-3CAC-4857-9121-6142885F65B0}" type="datetimeFigureOut">
              <a:rPr lang="en-GB" smtClean="0"/>
              <a:t>20/03/2018</a:t>
            </a:fld>
            <a:endParaRPr lang="en-GB"/>
          </a:p>
        </p:txBody>
      </p:sp>
      <p:sp>
        <p:nvSpPr>
          <p:cNvPr id="5" name="Footer Placeholder 4">
            <a:extLst>
              <a:ext uri="{FF2B5EF4-FFF2-40B4-BE49-F238E27FC236}">
                <a16:creationId xmlns:a16="http://schemas.microsoft.com/office/drawing/2014/main" id="{3795BBBB-7620-4BE2-B726-BD7CE33735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4043F9-8FFD-4C90-BE49-FF7B0C3F698E}"/>
              </a:ext>
            </a:extLst>
          </p:cNvPr>
          <p:cNvSpPr>
            <a:spLocks noGrp="1"/>
          </p:cNvSpPr>
          <p:nvPr>
            <p:ph type="sldNum" sz="quarter" idx="12"/>
          </p:nvPr>
        </p:nvSpPr>
        <p:spPr/>
        <p:txBody>
          <a:bodyPr/>
          <a:lstStyle/>
          <a:p>
            <a:fld id="{D0D07FC8-6224-408E-8076-3C1EEEA13996}" type="slidenum">
              <a:rPr lang="en-GB" smtClean="0"/>
              <a:t>‹#›</a:t>
            </a:fld>
            <a:endParaRPr lang="en-GB"/>
          </a:p>
        </p:txBody>
      </p:sp>
    </p:spTree>
    <p:extLst>
      <p:ext uri="{BB962C8B-B14F-4D97-AF65-F5344CB8AC3E}">
        <p14:creationId xmlns:p14="http://schemas.microsoft.com/office/powerpoint/2010/main" val="1265683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3B516E-0A62-49F9-8ED2-CD1F9C40E5EC}" type="datetimeFigureOut">
              <a:rPr lang="en-GB" smtClean="0"/>
              <a:t>20/03/2018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3D1701-888C-4751-A85E-94D611258E98}" type="slidenum">
              <a:rPr lang="en-GB" smtClean="0"/>
              <a:t>‹#›</a:t>
            </a:fld>
            <a:endParaRPr lang="en-GB"/>
          </a:p>
        </p:txBody>
      </p:sp>
    </p:spTree>
    <p:extLst>
      <p:ext uri="{BB962C8B-B14F-4D97-AF65-F5344CB8AC3E}">
        <p14:creationId xmlns:p14="http://schemas.microsoft.com/office/powerpoint/2010/main" val="3963981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E3B516E-0A62-49F9-8ED2-CD1F9C40E5EC}" type="datetimeFigureOut">
              <a:rPr lang="en-GB" smtClean="0"/>
              <a:t>20/03/2018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3D1701-888C-4751-A85E-94D611258E98}" type="slidenum">
              <a:rPr lang="en-GB" smtClean="0"/>
              <a:t>‹#›</a:t>
            </a:fld>
            <a:endParaRPr lang="en-GB"/>
          </a:p>
        </p:txBody>
      </p:sp>
    </p:spTree>
    <p:extLst>
      <p:ext uri="{BB962C8B-B14F-4D97-AF65-F5344CB8AC3E}">
        <p14:creationId xmlns:p14="http://schemas.microsoft.com/office/powerpoint/2010/main" val="3517554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E3B516E-0A62-49F9-8ED2-CD1F9C40E5EC}" type="datetimeFigureOut">
              <a:rPr lang="en-GB" smtClean="0"/>
              <a:t>20/03/2018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E3D1701-888C-4751-A85E-94D611258E98}" type="slidenum">
              <a:rPr lang="en-GB" smtClean="0"/>
              <a:t>‹#›</a:t>
            </a:fld>
            <a:endParaRPr lang="en-GB"/>
          </a:p>
        </p:txBody>
      </p:sp>
    </p:spTree>
    <p:extLst>
      <p:ext uri="{BB962C8B-B14F-4D97-AF65-F5344CB8AC3E}">
        <p14:creationId xmlns:p14="http://schemas.microsoft.com/office/powerpoint/2010/main" val="4044241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E3B516E-0A62-49F9-8ED2-CD1F9C40E5EC}" type="datetimeFigureOut">
              <a:rPr lang="en-GB" smtClean="0"/>
              <a:t>20/03/2018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E3D1701-888C-4751-A85E-94D611258E98}" type="slidenum">
              <a:rPr lang="en-GB" smtClean="0"/>
              <a:t>‹#›</a:t>
            </a:fld>
            <a:endParaRPr lang="en-GB"/>
          </a:p>
        </p:txBody>
      </p:sp>
    </p:spTree>
    <p:extLst>
      <p:ext uri="{BB962C8B-B14F-4D97-AF65-F5344CB8AC3E}">
        <p14:creationId xmlns:p14="http://schemas.microsoft.com/office/powerpoint/2010/main" val="3394773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B516E-0A62-49F9-8ED2-CD1F9C40E5EC}" type="datetimeFigureOut">
              <a:rPr lang="en-GB" smtClean="0"/>
              <a:t>20/03/2018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E3D1701-888C-4751-A85E-94D611258E98}" type="slidenum">
              <a:rPr lang="en-GB" smtClean="0"/>
              <a:t>‹#›</a:t>
            </a:fld>
            <a:endParaRPr lang="en-GB"/>
          </a:p>
        </p:txBody>
      </p:sp>
    </p:spTree>
    <p:extLst>
      <p:ext uri="{BB962C8B-B14F-4D97-AF65-F5344CB8AC3E}">
        <p14:creationId xmlns:p14="http://schemas.microsoft.com/office/powerpoint/2010/main" val="2081091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3B516E-0A62-49F9-8ED2-CD1F9C40E5EC}" type="datetimeFigureOut">
              <a:rPr lang="en-GB" smtClean="0"/>
              <a:t>20/03/2018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3D1701-888C-4751-A85E-94D611258E98}" type="slidenum">
              <a:rPr lang="en-GB" smtClean="0"/>
              <a:t>‹#›</a:t>
            </a:fld>
            <a:endParaRPr lang="en-GB"/>
          </a:p>
        </p:txBody>
      </p:sp>
    </p:spTree>
    <p:extLst>
      <p:ext uri="{BB962C8B-B14F-4D97-AF65-F5344CB8AC3E}">
        <p14:creationId xmlns:p14="http://schemas.microsoft.com/office/powerpoint/2010/main" val="2153895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3B516E-0A62-49F9-8ED2-CD1F9C40E5EC}" type="datetimeFigureOut">
              <a:rPr lang="en-GB" smtClean="0"/>
              <a:t>20/03/2018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3D1701-888C-4751-A85E-94D611258E98}" type="slidenum">
              <a:rPr lang="en-GB" smtClean="0"/>
              <a:t>‹#›</a:t>
            </a:fld>
            <a:endParaRPr lang="en-GB"/>
          </a:p>
        </p:txBody>
      </p:sp>
    </p:spTree>
    <p:extLst>
      <p:ext uri="{BB962C8B-B14F-4D97-AF65-F5344CB8AC3E}">
        <p14:creationId xmlns:p14="http://schemas.microsoft.com/office/powerpoint/2010/main" val="1869638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B516E-0A62-49F9-8ED2-CD1F9C40E5EC}" type="datetimeFigureOut">
              <a:rPr lang="en-GB" smtClean="0"/>
              <a:t>20/03/2018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D1701-888C-4751-A85E-94D611258E98}" type="slidenum">
              <a:rPr lang="en-GB" smtClean="0"/>
              <a:t>‹#›</a:t>
            </a:fld>
            <a:endParaRPr lang="en-GB"/>
          </a:p>
        </p:txBody>
      </p:sp>
    </p:spTree>
    <p:extLst>
      <p:ext uri="{BB962C8B-B14F-4D97-AF65-F5344CB8AC3E}">
        <p14:creationId xmlns:p14="http://schemas.microsoft.com/office/powerpoint/2010/main" val="2946827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8FCD18-D44B-44B7-8366-E1EFBFB3D0E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E457466-5275-429D-8963-F21988534D3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E48958-681B-4BAD-831F-1EC246244E5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C429763-3CAC-4857-9121-6142885F65B0}" type="datetimeFigureOut">
              <a:rPr lang="en-GB" smtClean="0"/>
              <a:t>20/03/2018</a:t>
            </a:fld>
            <a:endParaRPr lang="en-GB"/>
          </a:p>
        </p:txBody>
      </p:sp>
      <p:sp>
        <p:nvSpPr>
          <p:cNvPr id="5" name="Footer Placeholder 4">
            <a:extLst>
              <a:ext uri="{FF2B5EF4-FFF2-40B4-BE49-F238E27FC236}">
                <a16:creationId xmlns:a16="http://schemas.microsoft.com/office/drawing/2014/main" id="{B531B8CE-9628-45F8-A355-0493FE57E8C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0BE8484-37A9-42B8-8A7B-8A6AC89DC3D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0D07FC8-6224-408E-8076-3C1EEEA13996}" type="slidenum">
              <a:rPr lang="en-GB" smtClean="0"/>
              <a:t>‹#›</a:t>
            </a:fld>
            <a:endParaRPr lang="en-GB"/>
          </a:p>
        </p:txBody>
      </p:sp>
    </p:spTree>
    <p:extLst>
      <p:ext uri="{BB962C8B-B14F-4D97-AF65-F5344CB8AC3E}">
        <p14:creationId xmlns:p14="http://schemas.microsoft.com/office/powerpoint/2010/main" val="1202624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8.png"/><Relationship Id="rId5" Type="http://schemas.openxmlformats.org/officeDocument/2006/relationships/image" Target="../media/image1.jpe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www.chlfoundation.org.uk/resource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16.emf"/></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2.xml.rels><?xml version="1.0" encoding="UTF-8" standalone="yes"?>
<Relationships xmlns="http://schemas.openxmlformats.org/package/2006/relationships"><Relationship Id="rId3" Type="http://schemas.openxmlformats.org/officeDocument/2006/relationships/hyperlink" Target="http://www.healthliteracy.org.uk/"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hyperlink" Target="http://www.healthliteracyplace.org.uk/" TargetMode="External"/><Relationship Id="rId4" Type="http://schemas.openxmlformats.org/officeDocument/2006/relationships/hyperlink" Target="http://www.chlfoundation.org.uk/"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www.chlfoundation.org.uk/"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mailto:mandy.wardle-mcleish@chlfoundation.org.uk"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44824"/>
            <a:ext cx="7772400" cy="1470025"/>
          </a:xfrm>
        </p:spPr>
        <p:txBody>
          <a:bodyPr>
            <a:noAutofit/>
          </a:bodyPr>
          <a:lstStyle/>
          <a:p>
            <a:r>
              <a:rPr lang="en-GB" sz="3600" b="1" dirty="0"/>
              <a:t>Health Literacy Awareness Workshop</a:t>
            </a:r>
            <a:br>
              <a:rPr lang="en-GB" sz="3600" dirty="0"/>
            </a:br>
            <a:endParaRPr lang="en-GB" sz="2400" dirty="0"/>
          </a:p>
        </p:txBody>
      </p:sp>
      <p:sp>
        <p:nvSpPr>
          <p:cNvPr id="3" name="Subtitle 2"/>
          <p:cNvSpPr>
            <a:spLocks noGrp="1"/>
          </p:cNvSpPr>
          <p:nvPr>
            <p:ph type="subTitle" idx="1"/>
          </p:nvPr>
        </p:nvSpPr>
        <p:spPr>
          <a:xfrm>
            <a:off x="971600" y="3314849"/>
            <a:ext cx="7056784" cy="3138487"/>
          </a:xfrm>
        </p:spPr>
        <p:txBody>
          <a:bodyPr>
            <a:normAutofit/>
          </a:bodyPr>
          <a:lstStyle/>
          <a:p>
            <a:r>
              <a:rPr lang="en-GB" sz="4400" b="1" dirty="0"/>
              <a:t>Welcome!</a:t>
            </a:r>
          </a:p>
          <a:p>
            <a:r>
              <a:rPr lang="en-GB" sz="2000" b="1" dirty="0"/>
              <a:t>20</a:t>
            </a:r>
            <a:r>
              <a:rPr lang="en-GB" sz="2000" b="1" baseline="30000" dirty="0"/>
              <a:t>th</a:t>
            </a:r>
            <a:r>
              <a:rPr lang="en-GB" sz="2000" b="1" dirty="0"/>
              <a:t> March 2018</a:t>
            </a:r>
          </a:p>
          <a:p>
            <a:r>
              <a:rPr lang="en-GB" sz="2000" b="1" dirty="0"/>
              <a:t>Arthroplasty Care Practitioners</a:t>
            </a:r>
          </a:p>
          <a:p>
            <a:r>
              <a:rPr lang="en-GB" sz="2000" b="1" dirty="0" err="1"/>
              <a:t>Kingpower</a:t>
            </a:r>
            <a:r>
              <a:rPr lang="en-GB" sz="2000" b="1" dirty="0"/>
              <a:t> Stadium</a:t>
            </a:r>
          </a:p>
          <a:p>
            <a:r>
              <a:rPr lang="en-GB" sz="2000" b="1" dirty="0"/>
              <a:t> Mandy Wardle-McLeish</a:t>
            </a:r>
          </a:p>
          <a:p>
            <a:r>
              <a:rPr lang="en-GB" sz="2000" b="1" i="1" dirty="0"/>
              <a:t>Chief Executive</a:t>
            </a:r>
          </a:p>
          <a:p>
            <a:r>
              <a:rPr lang="en-GB" sz="2400" b="1" dirty="0"/>
              <a:t>Community Health and Learning Foundation</a:t>
            </a:r>
          </a:p>
        </p:txBody>
      </p:sp>
      <p:pic>
        <p:nvPicPr>
          <p:cNvPr id="5" name="Picture 2" descr="C:\Users\Helen Baker\Dropbox\logos\CHLF logo CMYK jpg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461936"/>
            <a:ext cx="4097905" cy="108012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Footer Placeholder 3"/>
          <p:cNvSpPr>
            <a:spLocks noGrp="1"/>
          </p:cNvSpPr>
          <p:nvPr>
            <p:ph type="ftr" sz="quarter" idx="11"/>
          </p:nvPr>
        </p:nvSpPr>
        <p:spPr/>
        <p:txBody>
          <a:bodyPr/>
          <a:lstStyle/>
          <a:p>
            <a:r>
              <a:rPr lang="en-GB"/>
              <a:t>©Community Health and Learning Foundation 2012</a:t>
            </a:r>
            <a:endParaRPr lang="en-GB" dirty="0"/>
          </a:p>
        </p:txBody>
      </p:sp>
    </p:spTree>
    <p:extLst>
      <p:ext uri="{BB962C8B-B14F-4D97-AF65-F5344CB8AC3E}">
        <p14:creationId xmlns:p14="http://schemas.microsoft.com/office/powerpoint/2010/main" val="1836823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a:extLst>
              <a:ext uri="{FF2B5EF4-FFF2-40B4-BE49-F238E27FC236}">
                <a16:creationId xmlns:a16="http://schemas.microsoft.com/office/drawing/2014/main" id="{6A40FAE6-347C-42F6-BA54-96FCF789BF27}"/>
              </a:ext>
            </a:extLst>
          </p:cNvPr>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Lucida Grande"/>
              <a:buChar char="–"/>
              <a:defRPr sz="2400">
                <a:solidFill>
                  <a:schemeClr val="tx1"/>
                </a:solidFill>
                <a:latin typeface="Tw Cen MT" panose="020B0602020104020603" pitchFamily="34" charset="0"/>
                <a:ea typeface="ＭＳ Ｐゴシック" panose="020B0600070205080204" pitchFamily="34" charset="-128"/>
                <a:cs typeface="Tw Cen MT" panose="020B0602020104020603" pitchFamily="34" charset="0"/>
              </a:defRPr>
            </a:lvl1pPr>
            <a:lvl2pPr marL="742950" indent="-285750">
              <a:spcBef>
                <a:spcPct val="20000"/>
              </a:spcBef>
              <a:buFont typeface="Arial" panose="020B0604020202020204" pitchFamily="34" charset="0"/>
              <a:buChar char="–"/>
              <a:defRPr sz="2000">
                <a:solidFill>
                  <a:schemeClr val="tx1"/>
                </a:solidFill>
                <a:latin typeface="Tw Cen MT" panose="020B0602020104020603" pitchFamily="34" charset="0"/>
                <a:ea typeface="ＭＳ Ｐゴシック" panose="020B0600070205080204" pitchFamily="34" charset="-128"/>
                <a:cs typeface="Tw Cen MT" panose="020B0602020104020603" pitchFamily="34" charset="0"/>
              </a:defRPr>
            </a:lvl2pPr>
            <a:lvl3pPr marL="1143000" indent="-228600">
              <a:spcBef>
                <a:spcPct val="20000"/>
              </a:spcBef>
              <a:buFont typeface="Arial" panose="020B0604020202020204" pitchFamily="34" charset="0"/>
              <a:buChar char="•"/>
              <a:defRPr sz="2000">
                <a:solidFill>
                  <a:schemeClr val="tx1"/>
                </a:solidFill>
                <a:latin typeface="Tw Cen MT" panose="020B0602020104020603" pitchFamily="34" charset="0"/>
                <a:ea typeface="ＭＳ Ｐゴシック" panose="020B0600070205080204" pitchFamily="34" charset="-128"/>
                <a:cs typeface="Tw Cen MT" panose="020B0602020104020603" pitchFamily="34" charset="0"/>
              </a:defRPr>
            </a:lvl3pPr>
            <a:lvl4pPr marL="1600200" indent="-228600">
              <a:spcBef>
                <a:spcPct val="20000"/>
              </a:spcBef>
              <a:buFont typeface="Arial" panose="020B0604020202020204" pitchFamily="34" charset="0"/>
              <a:buChar char="–"/>
              <a:defRPr sz="2000">
                <a:solidFill>
                  <a:schemeClr val="tx1"/>
                </a:solidFill>
                <a:latin typeface="Tw Cen MT" panose="020B0602020104020603" pitchFamily="34" charset="0"/>
                <a:ea typeface="ＭＳ Ｐゴシック" panose="020B0600070205080204" pitchFamily="34" charset="-128"/>
                <a:cs typeface="Tw Cen MT" panose="020B0602020104020603" pitchFamily="34" charset="0"/>
              </a:defRPr>
            </a:lvl4pPr>
            <a:lvl5pPr marL="2057400" indent="-228600">
              <a:spcBef>
                <a:spcPct val="20000"/>
              </a:spcBef>
              <a:buFont typeface="Arial" panose="020B0604020202020204" pitchFamily="34" charset="0"/>
              <a:buChar char="»"/>
              <a:defRPr sz="2000">
                <a:solidFill>
                  <a:schemeClr val="tx1"/>
                </a:solidFill>
                <a:latin typeface="Tw Cen MT" panose="020B0602020104020603" pitchFamily="34" charset="0"/>
                <a:ea typeface="ＭＳ Ｐゴシック" panose="020B0600070205080204" pitchFamily="34" charset="-128"/>
                <a:cs typeface="Tw Cen MT" panose="020B0602020104020603"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ea typeface="ＭＳ Ｐゴシック" panose="020B0600070205080204" pitchFamily="34" charset="-128"/>
                <a:cs typeface="Tw Cen MT" panose="020B0602020104020603"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ea typeface="ＭＳ Ｐゴシック" panose="020B0600070205080204" pitchFamily="34" charset="-128"/>
                <a:cs typeface="Tw Cen MT" panose="020B0602020104020603"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ea typeface="ＭＳ Ｐゴシック" panose="020B0600070205080204" pitchFamily="34" charset="-128"/>
                <a:cs typeface="Tw Cen MT" panose="020B0602020104020603"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ea typeface="ＭＳ Ｐゴシック" panose="020B0600070205080204" pitchFamily="34" charset="-128"/>
                <a:cs typeface="Tw Cen MT" panose="020B0602020104020603" pitchFamily="34" charset="0"/>
              </a:defRPr>
            </a:lvl9pPr>
          </a:lstStyle>
          <a:p>
            <a:pPr>
              <a:spcBef>
                <a:spcPct val="0"/>
              </a:spcBef>
              <a:buFontTx/>
              <a:buNone/>
            </a:pPr>
            <a:fld id="{8DCAEB2D-85C4-4A4E-9089-F8F2D9BF784B}" type="slidenum">
              <a:rPr lang="en-GB" altLang="en-US" sz="1400">
                <a:latin typeface="Georgia" panose="02040502050405020303" pitchFamily="18" charset="0"/>
              </a:rPr>
              <a:pPr>
                <a:spcBef>
                  <a:spcPct val="0"/>
                </a:spcBef>
                <a:buFontTx/>
                <a:buNone/>
              </a:pPr>
              <a:t>10</a:t>
            </a:fld>
            <a:endParaRPr lang="en-GB" altLang="en-US" sz="1400">
              <a:latin typeface="Georgia" panose="02040502050405020303" pitchFamily="18" charset="0"/>
            </a:endParaRPr>
          </a:p>
        </p:txBody>
      </p:sp>
      <p:sp>
        <p:nvSpPr>
          <p:cNvPr id="31747" name="Rectangle 7">
            <a:extLst>
              <a:ext uri="{FF2B5EF4-FFF2-40B4-BE49-F238E27FC236}">
                <a16:creationId xmlns:a16="http://schemas.microsoft.com/office/drawing/2014/main" id="{624D7E32-B02F-4411-981C-F12CDF110913}"/>
              </a:ext>
            </a:extLst>
          </p:cNvPr>
          <p:cNvSpPr>
            <a:spLocks noGrp="1" noChangeArrowheads="1"/>
          </p:cNvSpPr>
          <p:nvPr>
            <p:ph type="title"/>
          </p:nvPr>
        </p:nvSpPr>
        <p:spPr>
          <a:xfrm>
            <a:off x="323850" y="-5680"/>
            <a:ext cx="8496300" cy="649287"/>
          </a:xfrm>
        </p:spPr>
        <p:txBody>
          <a:bodyPr>
            <a:normAutofit fontScale="90000"/>
          </a:bodyPr>
          <a:lstStyle/>
          <a:p>
            <a:pPr eaLnBrk="1" hangingPunct="1"/>
            <a:br>
              <a:rPr lang="en-GB" altLang="en-US" dirty="0">
                <a:latin typeface="Tw Cen MT" panose="020B0602020104020603" pitchFamily="34" charset="0"/>
                <a:ea typeface="ＭＳ Ｐゴシック" panose="020B0600070205080204" pitchFamily="34" charset="-128"/>
                <a:cs typeface="Tw Cen MT" panose="020B0602020104020603" pitchFamily="34" charset="0"/>
              </a:rPr>
            </a:br>
            <a:r>
              <a:rPr lang="en-GB" altLang="en-US" dirty="0">
                <a:latin typeface="Tw Cen MT" panose="020B0602020104020603" pitchFamily="34" charset="0"/>
                <a:ea typeface="ＭＳ Ｐゴシック" panose="020B0600070205080204" pitchFamily="34" charset="-128"/>
                <a:cs typeface="Tw Cen MT" panose="020B0602020104020603" pitchFamily="34" charset="0"/>
              </a:rPr>
              <a:t>Defining health literacy</a:t>
            </a:r>
          </a:p>
        </p:txBody>
      </p:sp>
      <p:sp>
        <p:nvSpPr>
          <p:cNvPr id="134148" name="Rectangle 8">
            <a:extLst>
              <a:ext uri="{FF2B5EF4-FFF2-40B4-BE49-F238E27FC236}">
                <a16:creationId xmlns:a16="http://schemas.microsoft.com/office/drawing/2014/main" id="{2DB051E4-AB2E-4144-92B8-0131816982C2}"/>
              </a:ext>
            </a:extLst>
          </p:cNvPr>
          <p:cNvSpPr>
            <a:spLocks noGrp="1" noChangeArrowheads="1"/>
          </p:cNvSpPr>
          <p:nvPr>
            <p:ph type="body" idx="1"/>
          </p:nvPr>
        </p:nvSpPr>
        <p:spPr>
          <a:xfrm>
            <a:off x="395536" y="908721"/>
            <a:ext cx="8424614" cy="5252368"/>
          </a:xfrm>
        </p:spPr>
        <p:txBody>
          <a:bodyPr>
            <a:normAutofit lnSpcReduction="10000"/>
          </a:bodyPr>
          <a:lstStyle/>
          <a:p>
            <a:pPr>
              <a:defRPr/>
            </a:pPr>
            <a:r>
              <a:rPr lang="en-US" altLang="en-US" sz="2400" b="1" i="1" dirty="0">
                <a:ea typeface="ＭＳ Ｐゴシック" panose="020B0600070205080204" pitchFamily="34" charset="-128"/>
              </a:rPr>
              <a:t>Health literacy</a:t>
            </a:r>
            <a:r>
              <a:rPr lang="en-US" altLang="en-US" sz="2400" b="1" dirty="0">
                <a:ea typeface="ＭＳ Ｐゴシック" panose="020B0600070205080204" pitchFamily="34" charset="-128"/>
              </a:rPr>
              <a:t> </a:t>
            </a:r>
            <a:r>
              <a:rPr lang="en-US" altLang="en-US" sz="2400" dirty="0">
                <a:ea typeface="ＭＳ Ｐゴシック" panose="020B0600070205080204" pitchFamily="34" charset="-128"/>
              </a:rPr>
              <a:t>is the possession of </a:t>
            </a:r>
            <a:r>
              <a:rPr lang="en-US" altLang="en-US" sz="2400" b="1" dirty="0">
                <a:solidFill>
                  <a:srgbClr val="FF0000"/>
                </a:solidFill>
                <a:ea typeface="ＭＳ Ｐゴシック" panose="020B0600070205080204" pitchFamily="34" charset="-128"/>
              </a:rPr>
              <a:t>literacy skills </a:t>
            </a:r>
            <a:r>
              <a:rPr lang="en-US" sz="2400" dirty="0"/>
              <a:t>(reading, writing </a:t>
            </a:r>
            <a:r>
              <a:rPr lang="en-US" sz="2400" u="sng" dirty="0"/>
              <a:t>and</a:t>
            </a:r>
            <a:r>
              <a:rPr lang="en-US" sz="2400" dirty="0"/>
              <a:t> numeracy) and the </a:t>
            </a:r>
            <a:r>
              <a:rPr lang="en-US" sz="2400" b="1" dirty="0">
                <a:solidFill>
                  <a:srgbClr val="FF0000"/>
                </a:solidFill>
              </a:rPr>
              <a:t>ability</a:t>
            </a:r>
            <a:r>
              <a:rPr lang="en-US" sz="2400" dirty="0">
                <a:solidFill>
                  <a:srgbClr val="FF0000"/>
                </a:solidFill>
              </a:rPr>
              <a:t> </a:t>
            </a:r>
            <a:r>
              <a:rPr lang="en-US" sz="2400" b="1" dirty="0">
                <a:solidFill>
                  <a:srgbClr val="FF0000"/>
                </a:solidFill>
              </a:rPr>
              <a:t>to perform the knowledge-based literacy tasks</a:t>
            </a:r>
            <a:r>
              <a:rPr lang="en-US" sz="2400" dirty="0"/>
              <a:t> (acquiring, understanding and using information) </a:t>
            </a:r>
            <a:r>
              <a:rPr lang="en-US" altLang="en-US" sz="2400" dirty="0">
                <a:ea typeface="ＭＳ Ｐゴシック" panose="020B0600070205080204" pitchFamily="34" charset="-128"/>
              </a:rPr>
              <a:t>that are required </a:t>
            </a:r>
            <a:r>
              <a:rPr lang="en-US" altLang="en-US" sz="2400" b="1" dirty="0">
                <a:solidFill>
                  <a:srgbClr val="FF0000"/>
                </a:solidFill>
                <a:ea typeface="ＭＳ Ｐゴシック" panose="020B0600070205080204" pitchFamily="34" charset="-128"/>
              </a:rPr>
              <a:t>to make health related decisions </a:t>
            </a:r>
            <a:r>
              <a:rPr lang="en-US" altLang="en-US" sz="2400" dirty="0">
                <a:ea typeface="ＭＳ Ｐゴシック" panose="020B0600070205080204" pitchFamily="34" charset="-128"/>
              </a:rPr>
              <a:t>in a variety of different situations </a:t>
            </a:r>
            <a:endParaRPr lang="en-GB" altLang="en-US" sz="2400" dirty="0">
              <a:ea typeface="ＭＳ Ｐゴシック" panose="020B0600070205080204" pitchFamily="34" charset="-128"/>
            </a:endParaRPr>
          </a:p>
          <a:p>
            <a:pPr eaLnBrk="1" hangingPunct="1">
              <a:defRPr/>
            </a:pPr>
            <a:r>
              <a:rPr lang="en-AU" altLang="en-US" sz="2400" b="1" i="1" dirty="0">
                <a:ea typeface="ＭＳ Ｐゴシック" panose="020B0600070205080204" pitchFamily="34" charset="-128"/>
              </a:rPr>
              <a:t>Health literacy </a:t>
            </a:r>
            <a:r>
              <a:rPr lang="en-AU" altLang="en-US" sz="2400" dirty="0">
                <a:ea typeface="ＭＳ Ｐゴシック" panose="020B0600070205080204" pitchFamily="34" charset="-128"/>
              </a:rPr>
              <a:t>describes an </a:t>
            </a:r>
            <a:r>
              <a:rPr lang="en-AU" altLang="en-US" sz="2400" b="1" dirty="0">
                <a:solidFill>
                  <a:srgbClr val="FF0000"/>
                </a:solidFill>
                <a:ea typeface="ＭＳ Ｐゴシック" panose="020B0600070205080204" pitchFamily="34" charset="-128"/>
              </a:rPr>
              <a:t>observable set of skills that will vary from individual to individual</a:t>
            </a:r>
            <a:r>
              <a:rPr lang="en-AU" altLang="en-US" sz="2400" dirty="0">
                <a:solidFill>
                  <a:srgbClr val="FF0000"/>
                </a:solidFill>
                <a:ea typeface="ＭＳ Ｐゴシック" panose="020B0600070205080204" pitchFamily="34" charset="-128"/>
              </a:rPr>
              <a:t>. </a:t>
            </a:r>
          </a:p>
          <a:p>
            <a:pPr eaLnBrk="1" hangingPunct="1">
              <a:defRPr/>
            </a:pPr>
            <a:r>
              <a:rPr lang="en-AU" altLang="en-US" sz="2400" dirty="0">
                <a:ea typeface="ＭＳ Ｐゴシック" panose="020B0600070205080204" pitchFamily="34" charset="-128"/>
              </a:rPr>
              <a:t>Heath literacy can be considered as a </a:t>
            </a:r>
            <a:r>
              <a:rPr lang="en-AU" altLang="en-US" sz="2400" b="1" dirty="0">
                <a:solidFill>
                  <a:srgbClr val="FF0000"/>
                </a:solidFill>
                <a:ea typeface="ＭＳ Ｐゴシック" panose="020B0600070205080204" pitchFamily="34" charset="-128"/>
              </a:rPr>
              <a:t>clinical risk</a:t>
            </a:r>
            <a:r>
              <a:rPr lang="en-AU" altLang="en-US" sz="2400" dirty="0">
                <a:ea typeface="ＭＳ Ｐゴシック" panose="020B0600070205080204" pitchFamily="34" charset="-128"/>
              </a:rPr>
              <a:t>, or </a:t>
            </a:r>
            <a:r>
              <a:rPr lang="en-AU" altLang="en-US" sz="2400" b="1" dirty="0">
                <a:solidFill>
                  <a:srgbClr val="FF0000"/>
                </a:solidFill>
                <a:ea typeface="ＭＳ Ｐゴシック" panose="020B0600070205080204" pitchFamily="34" charset="-128"/>
              </a:rPr>
              <a:t>personal asset</a:t>
            </a:r>
          </a:p>
          <a:p>
            <a:pPr eaLnBrk="1" hangingPunct="1">
              <a:defRPr/>
            </a:pPr>
            <a:r>
              <a:rPr lang="en-AU" altLang="en-US" sz="2400" b="1" i="1" dirty="0">
                <a:ea typeface="ＭＳ Ｐゴシック" panose="020B0600070205080204" pitchFamily="34" charset="-128"/>
              </a:rPr>
              <a:t>Health literacy </a:t>
            </a:r>
            <a:r>
              <a:rPr lang="en-AU" altLang="en-US" sz="2400" i="1" dirty="0">
                <a:ea typeface="ＭＳ Ｐゴシック" panose="020B0600070205080204" pitchFamily="34" charset="-128"/>
              </a:rPr>
              <a:t>describes the </a:t>
            </a:r>
            <a:r>
              <a:rPr lang="en-AU" altLang="en-US" sz="2400" b="1" dirty="0">
                <a:solidFill>
                  <a:srgbClr val="FF0000"/>
                </a:solidFill>
                <a:ea typeface="ＭＳ Ｐゴシック" panose="020B0600070205080204" pitchFamily="34" charset="-128"/>
              </a:rPr>
              <a:t>cognitive and social skills </a:t>
            </a:r>
            <a:r>
              <a:rPr lang="en-AU" altLang="en-US" sz="2400" i="1" dirty="0">
                <a:ea typeface="ＭＳ Ｐゴシック" panose="020B0600070205080204" pitchFamily="34" charset="-128"/>
              </a:rPr>
              <a:t>which determine the motivation and ability of individuals </a:t>
            </a:r>
            <a:r>
              <a:rPr lang="en-AU" altLang="en-US" sz="2400" b="1" dirty="0">
                <a:solidFill>
                  <a:srgbClr val="FF0000"/>
                </a:solidFill>
                <a:ea typeface="ＭＳ Ｐゴシック" panose="020B0600070205080204" pitchFamily="34" charset="-128"/>
              </a:rPr>
              <a:t>to gain access to, understand and use information</a:t>
            </a:r>
            <a:r>
              <a:rPr lang="en-AU" altLang="en-US" sz="2400" dirty="0">
                <a:solidFill>
                  <a:srgbClr val="FF0000"/>
                </a:solidFill>
                <a:ea typeface="ＭＳ Ｐゴシック" panose="020B0600070205080204" pitchFamily="34" charset="-128"/>
              </a:rPr>
              <a:t> </a:t>
            </a:r>
            <a:r>
              <a:rPr lang="en-AU" altLang="en-US" sz="2400" i="1" dirty="0">
                <a:ea typeface="ＭＳ Ｐゴシック" panose="020B0600070205080204" pitchFamily="34" charset="-128"/>
              </a:rPr>
              <a:t>in ways which promote and maintain health*</a:t>
            </a:r>
            <a:endParaRPr lang="en-AU" altLang="en-US" sz="2400" dirty="0">
              <a:ea typeface="ＭＳ Ｐゴシック" panose="020B0600070205080204" pitchFamily="34" charset="-128"/>
            </a:endParaRPr>
          </a:p>
          <a:p>
            <a:pPr marL="0" indent="0" eaLnBrk="1" hangingPunct="1">
              <a:buFont typeface="Lucida Grande"/>
              <a:buNone/>
              <a:defRPr/>
            </a:pPr>
            <a:r>
              <a:rPr lang="en-AU" altLang="en-US" sz="1100" dirty="0">
                <a:ea typeface="ＭＳ Ｐゴシック" panose="020B0600070205080204" pitchFamily="34" charset="-128"/>
              </a:rPr>
              <a:t>	*Nutbeam D. Health Promotion Glossary (1998) </a:t>
            </a:r>
            <a:r>
              <a:rPr lang="en-AU" altLang="en-US" sz="1100" i="1" dirty="0">
                <a:ea typeface="ＭＳ Ｐゴシック" panose="020B0600070205080204" pitchFamily="34" charset="-128"/>
              </a:rPr>
              <a:t>Health Promotion International, </a:t>
            </a:r>
            <a:r>
              <a:rPr lang="en-AU" altLang="en-US" sz="1100" dirty="0">
                <a:ea typeface="ＭＳ Ｐゴシック" panose="020B0600070205080204" pitchFamily="34" charset="-128"/>
              </a:rPr>
              <a:t>13(4): 349-364. (also - </a:t>
            </a:r>
            <a:r>
              <a:rPr lang="en-US" altLang="en-US" sz="1100" dirty="0">
                <a:ea typeface="ＭＳ Ｐゴシック" panose="020B0600070205080204" pitchFamily="34" charset="-128"/>
              </a:rPr>
              <a:t>WHO/HPR/HEP/98.1</a:t>
            </a:r>
            <a:r>
              <a:rPr lang="en-US" altLang="en-US" sz="1200" dirty="0">
                <a:ea typeface="ＭＳ Ｐゴシック" panose="020B0600070205080204" pitchFamily="34" charset="-128"/>
              </a:rPr>
              <a:t>)</a:t>
            </a:r>
          </a:p>
          <a:p>
            <a:pPr eaLnBrk="1" hangingPunct="1">
              <a:defRPr/>
            </a:pPr>
            <a:endParaRPr lang="en-GB" altLang="en-US" sz="1800" dirty="0">
              <a:ea typeface="ＭＳ Ｐゴシック" panose="020B0600070205080204" pitchFamily="34" charset="-128"/>
            </a:endParaRPr>
          </a:p>
        </p:txBody>
      </p:sp>
      <p:pic>
        <p:nvPicPr>
          <p:cNvPr id="5" name="Picture 2" descr="C:\Users\Helen Baker\Dropbox\logos\CHLF logo CMYK jpg copy.jpg">
            <a:extLst>
              <a:ext uri="{FF2B5EF4-FFF2-40B4-BE49-F238E27FC236}">
                <a16:creationId xmlns:a16="http://schemas.microsoft.com/office/drawing/2014/main" id="{34EB0346-EED1-427F-8103-3277687318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6089824"/>
            <a:ext cx="2477269" cy="65295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Footer Placeholder 3">
            <a:extLst>
              <a:ext uri="{FF2B5EF4-FFF2-40B4-BE49-F238E27FC236}">
                <a16:creationId xmlns:a16="http://schemas.microsoft.com/office/drawing/2014/main" id="{3CE24E7B-6712-4C6C-8E5C-E92CB8EF6AC6}"/>
              </a:ext>
            </a:extLst>
          </p:cNvPr>
          <p:cNvSpPr>
            <a:spLocks noGrp="1"/>
          </p:cNvSpPr>
          <p:nvPr>
            <p:ph type="ftr" sz="quarter" idx="11"/>
          </p:nvPr>
        </p:nvSpPr>
        <p:spPr>
          <a:xfrm>
            <a:off x="3124200" y="6356350"/>
            <a:ext cx="2895600" cy="365125"/>
          </a:xfrm>
        </p:spPr>
        <p:txBody>
          <a:bodyPr/>
          <a:lstStyle/>
          <a:p>
            <a:r>
              <a:rPr lang="en-GB" dirty="0"/>
              <a:t>©Community Health and Learning Foundation 2012</a:t>
            </a:r>
          </a:p>
        </p:txBody>
      </p:sp>
    </p:spTree>
    <p:extLst>
      <p:ext uri="{BB962C8B-B14F-4D97-AF65-F5344CB8AC3E}">
        <p14:creationId xmlns:p14="http://schemas.microsoft.com/office/powerpoint/2010/main" val="3069067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6DEF864E-12A0-4FC4-9300-61B5120E27BD}"/>
              </a:ext>
            </a:extLst>
          </p:cNvPr>
          <p:cNvSpPr>
            <a:spLocks noGrp="1"/>
          </p:cNvSpPr>
          <p:nvPr>
            <p:ph type="title"/>
          </p:nvPr>
        </p:nvSpPr>
        <p:spPr/>
        <p:txBody>
          <a:bodyPr>
            <a:normAutofit fontScale="90000"/>
          </a:bodyPr>
          <a:lstStyle/>
          <a:p>
            <a:r>
              <a:rPr lang="en-GB" altLang="en-US" dirty="0">
                <a:latin typeface="Tw Cen MT" panose="020B0602020104020603" pitchFamily="34" charset="0"/>
                <a:ea typeface="ＭＳ Ｐゴシック" panose="020B0600070205080204" pitchFamily="34" charset="-128"/>
                <a:cs typeface="Tw Cen MT" panose="020B0602020104020603" pitchFamily="34" charset="0"/>
              </a:rPr>
              <a:t>People move between categories of health literacy</a:t>
            </a:r>
            <a:br>
              <a:rPr lang="en-GB" altLang="en-US" dirty="0">
                <a:latin typeface="Tw Cen MT" panose="020B0602020104020603" pitchFamily="34" charset="0"/>
                <a:ea typeface="ＭＳ Ｐゴシック" panose="020B0600070205080204" pitchFamily="34" charset="-128"/>
                <a:cs typeface="Tw Cen MT" panose="020B0602020104020603" pitchFamily="34" charset="0"/>
              </a:rPr>
            </a:br>
            <a:endParaRPr lang="en-GB" altLang="en-US" dirty="0">
              <a:latin typeface="Tw Cen MT" panose="020B0602020104020603" pitchFamily="34" charset="0"/>
              <a:ea typeface="ＭＳ Ｐゴシック" panose="020B0600070205080204" pitchFamily="34" charset="-128"/>
              <a:cs typeface="Tw Cen MT" panose="020B0602020104020603" pitchFamily="34" charset="0"/>
            </a:endParaRPr>
          </a:p>
        </p:txBody>
      </p:sp>
      <p:sp>
        <p:nvSpPr>
          <p:cNvPr id="38915" name="Content Placeholder 2">
            <a:extLst>
              <a:ext uri="{FF2B5EF4-FFF2-40B4-BE49-F238E27FC236}">
                <a16:creationId xmlns:a16="http://schemas.microsoft.com/office/drawing/2014/main" id="{26039A21-1E7C-4F01-A967-752623B9FB2F}"/>
              </a:ext>
            </a:extLst>
          </p:cNvPr>
          <p:cNvSpPr>
            <a:spLocks noGrp="1"/>
          </p:cNvSpPr>
          <p:nvPr>
            <p:ph idx="1"/>
          </p:nvPr>
        </p:nvSpPr>
        <p:spPr>
          <a:xfrm>
            <a:off x="323528" y="1417638"/>
            <a:ext cx="8363272" cy="4649040"/>
          </a:xfrm>
        </p:spPr>
        <p:txBody>
          <a:bodyPr>
            <a:normAutofit fontScale="25000" lnSpcReduction="20000"/>
          </a:bodyPr>
          <a:lstStyle/>
          <a:p>
            <a:pPr marL="0" indent="0" algn="ctr">
              <a:buFontTx/>
              <a:buNone/>
            </a:pPr>
            <a:r>
              <a:rPr lang="en-GB" altLang="en-US" sz="9600" b="1" i="1"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Functional, interactive</a:t>
            </a:r>
            <a:r>
              <a:rPr lang="en-GB" altLang="en-US" sz="9600" b="1"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 </a:t>
            </a:r>
            <a:r>
              <a:rPr lang="en-GB" altLang="en-US" sz="9600" b="1" dirty="0">
                <a:latin typeface="Arial" panose="020B0604020202020204" pitchFamily="34" charset="0"/>
                <a:ea typeface="ＭＳ Ｐゴシック" panose="020B0600070205080204" pitchFamily="34" charset="-128"/>
                <a:cs typeface="Arial" panose="020B0604020202020204" pitchFamily="34" charset="0"/>
              </a:rPr>
              <a:t>and </a:t>
            </a:r>
            <a:r>
              <a:rPr lang="en-GB" altLang="en-US" sz="9600" b="1" i="1"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critical</a:t>
            </a:r>
            <a:r>
              <a:rPr lang="en-GB" altLang="en-US" sz="9600" b="1"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 </a:t>
            </a:r>
            <a:r>
              <a:rPr lang="en-GB" altLang="en-US" sz="9600" b="1" dirty="0">
                <a:latin typeface="Arial" panose="020B0604020202020204" pitchFamily="34" charset="0"/>
                <a:ea typeface="ＭＳ Ｐゴシック" panose="020B0600070205080204" pitchFamily="34" charset="-128"/>
                <a:cs typeface="Arial" panose="020B0604020202020204" pitchFamily="34" charset="0"/>
              </a:rPr>
              <a:t>health literacy are not static constructs</a:t>
            </a:r>
          </a:p>
          <a:p>
            <a:pPr marL="0" indent="0">
              <a:buFontTx/>
              <a:buNone/>
            </a:pPr>
            <a:endParaRPr lang="en-GB" altLang="en-US" sz="8800" b="1" dirty="0">
              <a:latin typeface="Arial" panose="020B0604020202020204" pitchFamily="34" charset="0"/>
              <a:ea typeface="ＭＳ Ｐゴシック" panose="020B0600070205080204" pitchFamily="34" charset="-128"/>
              <a:cs typeface="Arial" panose="020B0604020202020204" pitchFamily="34" charset="0"/>
            </a:endParaRPr>
          </a:p>
          <a:p>
            <a:pPr marL="0" indent="0"/>
            <a:r>
              <a:rPr lang="en-US" altLang="en-US" sz="8800" dirty="0">
                <a:latin typeface="Arial" panose="020B0604020202020204" pitchFamily="34" charset="0"/>
                <a:ea typeface="ＭＳ Ｐゴシック" panose="020B0600070205080204" pitchFamily="34" charset="-128"/>
                <a:cs typeface="Arial" panose="020B0604020202020204" pitchFamily="34" charset="0"/>
              </a:rPr>
              <a:t>Moving between categories of health literacy progressively indicates </a:t>
            </a:r>
            <a:r>
              <a:rPr lang="en-US" altLang="en-US" sz="8800"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greater autonomy in decision-making</a:t>
            </a:r>
            <a:r>
              <a:rPr lang="en-US" altLang="en-US" sz="8800" dirty="0">
                <a:latin typeface="Arial" panose="020B0604020202020204" pitchFamily="34" charset="0"/>
                <a:ea typeface="ＭＳ Ｐゴシック" panose="020B0600070205080204" pitchFamily="34" charset="-128"/>
                <a:cs typeface="Arial" panose="020B0604020202020204" pitchFamily="34" charset="0"/>
              </a:rPr>
              <a:t>, and personal empowerment. </a:t>
            </a:r>
          </a:p>
          <a:p>
            <a:pPr marL="0" indent="0"/>
            <a:endParaRPr lang="en-US" altLang="en-US" sz="8800" dirty="0">
              <a:latin typeface="Arial" panose="020B0604020202020204" pitchFamily="34" charset="0"/>
              <a:ea typeface="ＭＳ Ｐゴシック" panose="020B0600070205080204" pitchFamily="34" charset="-128"/>
              <a:cs typeface="Arial" panose="020B0604020202020204" pitchFamily="34" charset="0"/>
            </a:endParaRPr>
          </a:p>
          <a:p>
            <a:pPr marL="0" indent="0"/>
            <a:r>
              <a:rPr lang="en-US" altLang="en-US" sz="8800" dirty="0">
                <a:latin typeface="Arial" panose="020B0604020202020204" pitchFamily="34" charset="0"/>
                <a:ea typeface="ＭＳ Ｐゴシック" panose="020B0600070205080204" pitchFamily="34" charset="-128"/>
                <a:cs typeface="Arial" panose="020B0604020202020204" pitchFamily="34" charset="0"/>
              </a:rPr>
              <a:t>Progression between categories is not only dependent upon skills development (reading, writing, numeracy), but also </a:t>
            </a:r>
            <a:r>
              <a:rPr lang="en-US" altLang="en-US" sz="8800"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exposure to different forms of information </a:t>
            </a:r>
            <a:r>
              <a:rPr lang="en-US" altLang="en-US" sz="8800" dirty="0">
                <a:latin typeface="Arial" panose="020B0604020202020204" pitchFamily="34" charset="0"/>
                <a:ea typeface="ＭＳ Ｐゴシック" panose="020B0600070205080204" pitchFamily="34" charset="-128"/>
                <a:cs typeface="Arial" panose="020B0604020202020204" pitchFamily="34" charset="0"/>
              </a:rPr>
              <a:t>(content and media). </a:t>
            </a:r>
          </a:p>
          <a:p>
            <a:pPr marL="0" indent="0"/>
            <a:endParaRPr lang="en-US" altLang="en-US" sz="8800" dirty="0">
              <a:latin typeface="Arial" panose="020B0604020202020204" pitchFamily="34" charset="0"/>
              <a:ea typeface="ＭＳ Ｐゴシック" panose="020B0600070205080204" pitchFamily="34" charset="-128"/>
              <a:cs typeface="Arial" panose="020B0604020202020204" pitchFamily="34" charset="0"/>
            </a:endParaRPr>
          </a:p>
          <a:p>
            <a:pPr marL="0" indent="0"/>
            <a:r>
              <a:rPr lang="en-US" altLang="en-US" sz="8800" dirty="0">
                <a:latin typeface="Arial" panose="020B0604020202020204" pitchFamily="34" charset="0"/>
                <a:ea typeface="ＭＳ Ｐゴシック" panose="020B0600070205080204" pitchFamily="34" charset="-128"/>
                <a:cs typeface="Arial" panose="020B0604020202020204" pitchFamily="34" charset="0"/>
              </a:rPr>
              <a:t>It is also dependent upon a person’s </a:t>
            </a:r>
            <a:r>
              <a:rPr lang="en-US" altLang="en-US" sz="8800"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confidence to respond to health communications </a:t>
            </a:r>
            <a:r>
              <a:rPr lang="en-US" altLang="en-US" sz="8800" dirty="0">
                <a:latin typeface="Arial" panose="020B0604020202020204" pitchFamily="34" charset="0"/>
                <a:ea typeface="ＭＳ Ｐゴシック" panose="020B0600070205080204" pitchFamily="34" charset="-128"/>
                <a:cs typeface="Arial" panose="020B0604020202020204" pitchFamily="34" charset="0"/>
              </a:rPr>
              <a:t>– described as </a:t>
            </a:r>
            <a:r>
              <a:rPr lang="en-US" altLang="en-US" sz="8800" i="1" dirty="0">
                <a:latin typeface="Arial" panose="020B0604020202020204" pitchFamily="34" charset="0"/>
                <a:ea typeface="ＭＳ Ｐゴシック" panose="020B0600070205080204" pitchFamily="34" charset="-128"/>
                <a:cs typeface="Arial" panose="020B0604020202020204" pitchFamily="34" charset="0"/>
              </a:rPr>
              <a:t>self-efficacy</a:t>
            </a:r>
            <a:r>
              <a:rPr lang="en-US" altLang="en-US" sz="8800" dirty="0">
                <a:latin typeface="Arial" panose="020B0604020202020204" pitchFamily="34" charset="0"/>
                <a:ea typeface="ＭＳ Ｐゴシック" panose="020B0600070205080204" pitchFamily="34" charset="-128"/>
                <a:cs typeface="Arial" panose="020B0604020202020204" pitchFamily="34" charset="0"/>
              </a:rPr>
              <a:t>.</a:t>
            </a:r>
          </a:p>
          <a:p>
            <a:pPr marL="0" indent="0"/>
            <a:r>
              <a:rPr lang="en-US" altLang="en-US" sz="8800" dirty="0">
                <a:latin typeface="Arial" panose="020B0604020202020204" pitchFamily="34" charset="0"/>
                <a:ea typeface="ＭＳ Ｐゴシック" panose="020B0600070205080204" pitchFamily="34" charset="-128"/>
                <a:cs typeface="Arial" panose="020B0604020202020204" pitchFamily="34" charset="0"/>
              </a:rPr>
              <a:t>Both moderated by the </a:t>
            </a:r>
            <a:r>
              <a:rPr lang="en-US" altLang="en-US" sz="8800"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context in which communication occurs</a:t>
            </a:r>
            <a:endParaRPr lang="en-GB" altLang="en-US" sz="8800" dirty="0">
              <a:solidFill>
                <a:srgbClr val="FF0000"/>
              </a:solidFill>
              <a:latin typeface="Arial" panose="020B0604020202020204" pitchFamily="34" charset="0"/>
              <a:ea typeface="ＭＳ Ｐゴシック" panose="020B0600070205080204" pitchFamily="34" charset="-128"/>
              <a:cs typeface="Arial" panose="020B0604020202020204" pitchFamily="34" charset="0"/>
            </a:endParaRPr>
          </a:p>
          <a:p>
            <a:pPr marL="0" indent="0"/>
            <a:endParaRPr lang="en-GB" altLang="en-US" dirty="0">
              <a:latin typeface="Tw Cen MT" panose="020B0602020104020603" pitchFamily="34" charset="0"/>
              <a:ea typeface="ＭＳ Ｐゴシック" panose="020B0600070205080204" pitchFamily="34" charset="-128"/>
              <a:cs typeface="Tw Cen MT" panose="020B0602020104020603" pitchFamily="34" charset="0"/>
            </a:endParaRPr>
          </a:p>
          <a:p>
            <a:pPr marL="0" indent="0"/>
            <a:endParaRPr lang="en-GB" altLang="en-US" dirty="0">
              <a:latin typeface="Tw Cen MT" panose="020B0602020104020603" pitchFamily="34" charset="0"/>
              <a:ea typeface="ＭＳ Ｐゴシック" panose="020B0600070205080204" pitchFamily="34" charset="-128"/>
              <a:cs typeface="Tw Cen MT" panose="020B0602020104020603" pitchFamily="34" charset="0"/>
            </a:endParaRPr>
          </a:p>
          <a:p>
            <a:pPr marL="0" indent="0"/>
            <a:endParaRPr lang="en-GB" altLang="en-US" dirty="0">
              <a:latin typeface="Tw Cen MT" panose="020B0602020104020603" pitchFamily="34" charset="0"/>
              <a:ea typeface="ＭＳ Ｐゴシック" panose="020B0600070205080204" pitchFamily="34" charset="-128"/>
              <a:cs typeface="Tw Cen MT" panose="020B0602020104020603" pitchFamily="34" charset="0"/>
            </a:endParaRPr>
          </a:p>
          <a:p>
            <a:pPr marL="0" indent="0"/>
            <a:endParaRPr lang="en-GB" altLang="en-US" dirty="0">
              <a:latin typeface="Tw Cen MT" panose="020B0602020104020603" pitchFamily="34" charset="0"/>
              <a:ea typeface="ＭＳ Ｐゴシック" panose="020B0600070205080204" pitchFamily="34" charset="-128"/>
              <a:cs typeface="Tw Cen MT" panose="020B0602020104020603" pitchFamily="34" charset="0"/>
            </a:endParaRPr>
          </a:p>
          <a:p>
            <a:pPr marL="0" indent="0"/>
            <a:endParaRPr lang="en-GB" altLang="en-US" dirty="0">
              <a:latin typeface="Tw Cen MT" panose="020B0602020104020603" pitchFamily="34" charset="0"/>
              <a:ea typeface="ＭＳ Ｐゴシック" panose="020B0600070205080204" pitchFamily="34" charset="-128"/>
              <a:cs typeface="Tw Cen MT" panose="020B0602020104020603" pitchFamily="34" charset="0"/>
            </a:endParaRPr>
          </a:p>
        </p:txBody>
      </p:sp>
      <p:sp>
        <p:nvSpPr>
          <p:cNvPr id="38916" name="Slide Number Placeholder 3">
            <a:extLst>
              <a:ext uri="{FF2B5EF4-FFF2-40B4-BE49-F238E27FC236}">
                <a16:creationId xmlns:a16="http://schemas.microsoft.com/office/drawing/2014/main" id="{7C77B097-1CBC-4C51-83F9-8045C0ECCCC9}"/>
              </a:ext>
            </a:extLst>
          </p:cNvPr>
          <p:cNvSpPr>
            <a:spLocks noGrp="1"/>
          </p:cNvSpPr>
          <p:nvPr>
            <p:ph type="sldNum" sz="quarter" idx="4294967295"/>
          </p:nvPr>
        </p:nvSpPr>
        <p:spPr bwMode="auto">
          <a:xfrm>
            <a:off x="6877050" y="6308725"/>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Lucida Grande"/>
              <a:buChar char="–"/>
              <a:defRPr sz="2400">
                <a:solidFill>
                  <a:schemeClr val="tx1"/>
                </a:solidFill>
                <a:latin typeface="Tw Cen MT" panose="020B0602020104020603" pitchFamily="34" charset="0"/>
                <a:ea typeface="ＭＳ Ｐゴシック" panose="020B0600070205080204" pitchFamily="34" charset="-128"/>
                <a:cs typeface="Tw Cen MT" panose="020B0602020104020603" pitchFamily="34" charset="0"/>
              </a:defRPr>
            </a:lvl1pPr>
            <a:lvl2pPr marL="742950" indent="-285750">
              <a:spcBef>
                <a:spcPct val="20000"/>
              </a:spcBef>
              <a:buFont typeface="Arial" panose="020B0604020202020204" pitchFamily="34" charset="0"/>
              <a:buChar char="–"/>
              <a:defRPr sz="2000">
                <a:solidFill>
                  <a:schemeClr val="tx1"/>
                </a:solidFill>
                <a:latin typeface="Tw Cen MT" panose="020B0602020104020603" pitchFamily="34" charset="0"/>
                <a:ea typeface="ＭＳ Ｐゴシック" panose="020B0600070205080204" pitchFamily="34" charset="-128"/>
                <a:cs typeface="Tw Cen MT" panose="020B0602020104020603" pitchFamily="34" charset="0"/>
              </a:defRPr>
            </a:lvl2pPr>
            <a:lvl3pPr marL="1143000" indent="-228600">
              <a:spcBef>
                <a:spcPct val="20000"/>
              </a:spcBef>
              <a:buFont typeface="Arial" panose="020B0604020202020204" pitchFamily="34" charset="0"/>
              <a:buChar char="•"/>
              <a:defRPr sz="2000">
                <a:solidFill>
                  <a:schemeClr val="tx1"/>
                </a:solidFill>
                <a:latin typeface="Tw Cen MT" panose="020B0602020104020603" pitchFamily="34" charset="0"/>
                <a:ea typeface="ＭＳ Ｐゴシック" panose="020B0600070205080204" pitchFamily="34" charset="-128"/>
                <a:cs typeface="Tw Cen MT" panose="020B0602020104020603" pitchFamily="34" charset="0"/>
              </a:defRPr>
            </a:lvl3pPr>
            <a:lvl4pPr marL="1600200" indent="-228600">
              <a:spcBef>
                <a:spcPct val="20000"/>
              </a:spcBef>
              <a:buFont typeface="Arial" panose="020B0604020202020204" pitchFamily="34" charset="0"/>
              <a:buChar char="–"/>
              <a:defRPr sz="2000">
                <a:solidFill>
                  <a:schemeClr val="tx1"/>
                </a:solidFill>
                <a:latin typeface="Tw Cen MT" panose="020B0602020104020603" pitchFamily="34" charset="0"/>
                <a:ea typeface="ＭＳ Ｐゴシック" panose="020B0600070205080204" pitchFamily="34" charset="-128"/>
                <a:cs typeface="Tw Cen MT" panose="020B0602020104020603" pitchFamily="34" charset="0"/>
              </a:defRPr>
            </a:lvl4pPr>
            <a:lvl5pPr marL="2057400" indent="-228600">
              <a:spcBef>
                <a:spcPct val="20000"/>
              </a:spcBef>
              <a:buFont typeface="Arial" panose="020B0604020202020204" pitchFamily="34" charset="0"/>
              <a:buChar char="»"/>
              <a:defRPr sz="2000">
                <a:solidFill>
                  <a:schemeClr val="tx1"/>
                </a:solidFill>
                <a:latin typeface="Tw Cen MT" panose="020B0602020104020603" pitchFamily="34" charset="0"/>
                <a:ea typeface="ＭＳ Ｐゴシック" panose="020B0600070205080204" pitchFamily="34" charset="-128"/>
                <a:cs typeface="Tw Cen MT" panose="020B0602020104020603"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ea typeface="ＭＳ Ｐゴシック" panose="020B0600070205080204" pitchFamily="34" charset="-128"/>
                <a:cs typeface="Tw Cen MT" panose="020B0602020104020603"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ea typeface="ＭＳ Ｐゴシック" panose="020B0600070205080204" pitchFamily="34" charset="-128"/>
                <a:cs typeface="Tw Cen MT" panose="020B0602020104020603"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ea typeface="ＭＳ Ｐゴシック" panose="020B0600070205080204" pitchFamily="34" charset="-128"/>
                <a:cs typeface="Tw Cen MT" panose="020B0602020104020603"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ea typeface="ＭＳ Ｐゴシック" panose="020B0600070205080204" pitchFamily="34" charset="-128"/>
                <a:cs typeface="Tw Cen MT" panose="020B0602020104020603" pitchFamily="34" charset="0"/>
              </a:defRPr>
            </a:lvl9pPr>
          </a:lstStyle>
          <a:p>
            <a:pPr>
              <a:spcBef>
                <a:spcPct val="0"/>
              </a:spcBef>
              <a:buFontTx/>
              <a:buNone/>
            </a:pPr>
            <a:fld id="{92AAB7FE-AAC3-42D9-A4CA-D586A9564D9C}" type="slidenum">
              <a:rPr lang="en-GB" altLang="en-US" sz="1400">
                <a:latin typeface="Georgia" panose="02040502050405020303" pitchFamily="18" charset="0"/>
                <a:cs typeface="Arial" panose="020B0604020202020204" pitchFamily="34" charset="0"/>
              </a:rPr>
              <a:pPr>
                <a:spcBef>
                  <a:spcPct val="0"/>
                </a:spcBef>
                <a:buFontTx/>
                <a:buNone/>
              </a:pPr>
              <a:t>11</a:t>
            </a:fld>
            <a:endParaRPr lang="en-GB" altLang="en-US" sz="1400">
              <a:latin typeface="Georgia" panose="02040502050405020303" pitchFamily="18" charset="0"/>
              <a:cs typeface="Arial" panose="020B0604020202020204" pitchFamily="34" charset="0"/>
            </a:endParaRPr>
          </a:p>
        </p:txBody>
      </p:sp>
      <p:pic>
        <p:nvPicPr>
          <p:cNvPr id="5" name="Picture 2" descr="C:\Users\Helen Baker\Dropbox\logos\CHLF logo CMYK jpg copy.jpg">
            <a:extLst>
              <a:ext uri="{FF2B5EF4-FFF2-40B4-BE49-F238E27FC236}">
                <a16:creationId xmlns:a16="http://schemas.microsoft.com/office/drawing/2014/main" id="{06592536-F9BE-4217-B16A-06A9FDDDFD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6089824"/>
            <a:ext cx="2477269" cy="652955"/>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3">
            <a:extLst>
              <a:ext uri="{FF2B5EF4-FFF2-40B4-BE49-F238E27FC236}">
                <a16:creationId xmlns:a16="http://schemas.microsoft.com/office/drawing/2014/main" id="{FE3C7B9F-2DC9-4378-9D8F-58557D57E261}"/>
              </a:ext>
            </a:extLst>
          </p:cNvPr>
          <p:cNvSpPr txBox="1">
            <a:spLocks/>
          </p:cNvSpPr>
          <p:nvPr/>
        </p:nvSpPr>
        <p:spPr>
          <a:xfrm>
            <a:off x="2915816" y="6059601"/>
            <a:ext cx="2895600" cy="63165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©Community Health and Learning Foundation 2012 with acknowledgement to D Nutbeam-</a:t>
            </a:r>
            <a:r>
              <a:rPr lang="en-GB" dirty="0" err="1"/>
              <a:t>Univeristy</a:t>
            </a:r>
            <a:r>
              <a:rPr lang="en-GB" dirty="0"/>
              <a:t> of Sydney</a:t>
            </a:r>
          </a:p>
        </p:txBody>
      </p:sp>
    </p:spTree>
    <p:extLst>
      <p:ext uri="{BB962C8B-B14F-4D97-AF65-F5344CB8AC3E}">
        <p14:creationId xmlns:p14="http://schemas.microsoft.com/office/powerpoint/2010/main" val="3180791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What does low Health Literacy look like?</a:t>
            </a:r>
          </a:p>
        </p:txBody>
      </p:sp>
      <p:pic>
        <p:nvPicPr>
          <p:cNvPr id="4" name="Picture 2" descr="C:\Users\Helen Baker\Dropbox\logos\CHLF logo CMYK jpg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6089824"/>
            <a:ext cx="2477269" cy="6529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Helen Baker\Documents\WORK 6.3.15\WORK PICTURES\wpclipart\bubble_eyeball_character_question.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051720" y="1772816"/>
            <a:ext cx="5080000" cy="3708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195153" y="5589240"/>
            <a:ext cx="2787943" cy="215444"/>
          </a:xfrm>
          <a:prstGeom prst="rect">
            <a:avLst/>
          </a:prstGeom>
          <a:noFill/>
        </p:spPr>
        <p:txBody>
          <a:bodyPr wrap="none" rtlCol="0">
            <a:spAutoFit/>
          </a:bodyPr>
          <a:lstStyle/>
          <a:p>
            <a:r>
              <a:rPr lang="en-GB" sz="800" dirty="0"/>
              <a:t>Image  reproduced with kind permission from wpclipart.com</a:t>
            </a:r>
          </a:p>
        </p:txBody>
      </p:sp>
    </p:spTree>
    <p:extLst>
      <p:ext uri="{BB962C8B-B14F-4D97-AF65-F5344CB8AC3E}">
        <p14:creationId xmlns:p14="http://schemas.microsoft.com/office/powerpoint/2010/main" val="3772401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How big is the problem?</a:t>
            </a:r>
          </a:p>
        </p:txBody>
      </p:sp>
      <p:sp>
        <p:nvSpPr>
          <p:cNvPr id="3" name="Content Placeholder 2"/>
          <p:cNvSpPr>
            <a:spLocks noGrp="1"/>
          </p:cNvSpPr>
          <p:nvPr>
            <p:ph idx="1"/>
          </p:nvPr>
        </p:nvSpPr>
        <p:spPr>
          <a:xfrm>
            <a:off x="467544" y="1988840"/>
            <a:ext cx="4824536" cy="3556992"/>
          </a:xfrm>
        </p:spPr>
        <p:txBody>
          <a:bodyPr>
            <a:normAutofit fontScale="92500"/>
          </a:bodyPr>
          <a:lstStyle/>
          <a:p>
            <a:r>
              <a:rPr lang="en-US" sz="2400" dirty="0"/>
              <a:t>43% of adults (18-65) do not have adequate literacy skills to routinely understand health information.</a:t>
            </a:r>
          </a:p>
          <a:p>
            <a:pPr marL="0" indent="0">
              <a:buNone/>
            </a:pPr>
            <a:endParaRPr lang="en-US" sz="2400" dirty="0"/>
          </a:p>
          <a:p>
            <a:r>
              <a:rPr lang="en-US" sz="2400" dirty="0"/>
              <a:t>61% of adults (18-65) do not have adequate numeracy skills to routinely understand health information.</a:t>
            </a:r>
          </a:p>
          <a:p>
            <a:pPr marL="0" indent="0">
              <a:buNone/>
            </a:pPr>
            <a:endParaRPr lang="en-GB" sz="2400" i="1" dirty="0"/>
          </a:p>
          <a:p>
            <a:pPr marL="0" indent="0">
              <a:buNone/>
            </a:pPr>
            <a:r>
              <a:rPr lang="en-US" sz="1400" dirty="0"/>
              <a:t>Rowlands, G.  et al (2015) </a:t>
            </a:r>
            <a:endParaRPr lang="en-GB" sz="1400" i="1" dirty="0"/>
          </a:p>
        </p:txBody>
      </p:sp>
      <p:sp>
        <p:nvSpPr>
          <p:cNvPr id="8" name="Oval 7"/>
          <p:cNvSpPr/>
          <p:nvPr/>
        </p:nvSpPr>
        <p:spPr>
          <a:xfrm>
            <a:off x="5372472" y="2060848"/>
            <a:ext cx="2943944" cy="29523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5701057" y="2385442"/>
            <a:ext cx="2282552" cy="2303140"/>
          </a:xfrm>
          <a:prstGeom prst="ellipse">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lowchart: Extract 9"/>
          <p:cNvSpPr/>
          <p:nvPr/>
        </p:nvSpPr>
        <p:spPr>
          <a:xfrm rot="10800000">
            <a:off x="6643848" y="2780928"/>
            <a:ext cx="409575" cy="1028700"/>
          </a:xfrm>
          <a:prstGeom prst="flowChartExtra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Flowchart: Connector 10"/>
          <p:cNvSpPr/>
          <p:nvPr/>
        </p:nvSpPr>
        <p:spPr>
          <a:xfrm>
            <a:off x="6720739" y="3933056"/>
            <a:ext cx="304800" cy="3048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2" name="Picture 2" descr="C:\Users\Helen Baker\Dropbox\logos\CHLF logo CMYK jpg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6089824"/>
            <a:ext cx="2477269" cy="65295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GB"/>
              <a:t>©Community Health and Learning Foundation 2012</a:t>
            </a:r>
          </a:p>
        </p:txBody>
      </p:sp>
    </p:spTree>
    <p:extLst>
      <p:ext uri="{BB962C8B-B14F-4D97-AF65-F5344CB8AC3E}">
        <p14:creationId xmlns:p14="http://schemas.microsoft.com/office/powerpoint/2010/main" val="2172045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389890" y="564847"/>
          <a:ext cx="6336704" cy="5528449"/>
        </p:xfrm>
        <a:graphic>
          <a:graphicData uri="http://schemas.openxmlformats.org/drawingml/2006/table">
            <a:tbl>
              <a:tblPr firstRow="1" bandRow="1">
                <a:tableStyleId>{073A0DAA-6AF3-43AB-8588-CEC1D06C72B9}</a:tableStyleId>
              </a:tblPr>
              <a:tblGrid>
                <a:gridCol w="936104">
                  <a:extLst>
                    <a:ext uri="{9D8B030D-6E8A-4147-A177-3AD203B41FA5}">
                      <a16:colId xmlns:a16="http://schemas.microsoft.com/office/drawing/2014/main" val="20000"/>
                    </a:ext>
                  </a:extLst>
                </a:gridCol>
                <a:gridCol w="1313014">
                  <a:extLst>
                    <a:ext uri="{9D8B030D-6E8A-4147-A177-3AD203B41FA5}">
                      <a16:colId xmlns:a16="http://schemas.microsoft.com/office/drawing/2014/main" val="20001"/>
                    </a:ext>
                  </a:extLst>
                </a:gridCol>
                <a:gridCol w="4087586">
                  <a:extLst>
                    <a:ext uri="{9D8B030D-6E8A-4147-A177-3AD203B41FA5}">
                      <a16:colId xmlns:a16="http://schemas.microsoft.com/office/drawing/2014/main" val="20002"/>
                    </a:ext>
                  </a:extLst>
                </a:gridCol>
              </a:tblGrid>
              <a:tr h="871527">
                <a:tc>
                  <a:txBody>
                    <a:bodyPr/>
                    <a:lstStyle/>
                    <a:p>
                      <a:r>
                        <a:rPr lang="en-US" sz="1800" dirty="0"/>
                        <a:t>NQF level</a:t>
                      </a:r>
                    </a:p>
                  </a:txBody>
                  <a:tcPr marT="45714" marB="45714"/>
                </a:tc>
                <a:tc>
                  <a:txBody>
                    <a:bodyPr/>
                    <a:lstStyle/>
                    <a:p>
                      <a:r>
                        <a:rPr lang="en-GB" sz="1800" kern="1200" dirty="0">
                          <a:effectLst/>
                        </a:rPr>
                        <a:t>Key stage equivalent </a:t>
                      </a:r>
                      <a:endParaRPr lang="en-US" sz="1800" dirty="0"/>
                    </a:p>
                  </a:txBody>
                  <a:tcPr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At this LITERACY level an adult understands</a:t>
                      </a:r>
                    </a:p>
                    <a:p>
                      <a:endParaRPr lang="en-US" sz="1800" dirty="0"/>
                    </a:p>
                  </a:txBody>
                  <a:tcPr marT="45714" marB="45714"/>
                </a:tc>
                <a:extLst>
                  <a:ext uri="{0D108BD9-81ED-4DB2-BD59-A6C34878D82A}">
                    <a16:rowId xmlns:a16="http://schemas.microsoft.com/office/drawing/2014/main" val="10000"/>
                  </a:ext>
                </a:extLst>
              </a:tr>
              <a:tr h="783821">
                <a:tc>
                  <a:txBody>
                    <a:bodyPr/>
                    <a:lstStyle/>
                    <a:p>
                      <a:r>
                        <a:rPr lang="en-US" sz="1800" dirty="0"/>
                        <a:t>Entry level 1</a:t>
                      </a:r>
                    </a:p>
                  </a:txBody>
                  <a:tcPr marT="45714" marB="45714"/>
                </a:tc>
                <a:tc>
                  <a:txBody>
                    <a:bodyPr/>
                    <a:lstStyle/>
                    <a:p>
                      <a:r>
                        <a:rPr lang="en-US" sz="1800" dirty="0"/>
                        <a:t>5-7 years</a:t>
                      </a:r>
                    </a:p>
                  </a:txBody>
                  <a:tcPr marT="45714" marB="45714"/>
                </a:tc>
                <a:tc>
                  <a:txBody>
                    <a:bodyPr/>
                    <a:lstStyle/>
                    <a:p>
                      <a:r>
                        <a:rPr lang="en-GB" sz="1800" u="none" strike="noStrike" kern="1200" baseline="0" dirty="0"/>
                        <a:t>Short texts with repeated language patterns on familiar topics</a:t>
                      </a:r>
                      <a:endParaRPr lang="en-US" sz="1800" dirty="0"/>
                    </a:p>
                  </a:txBody>
                  <a:tcPr marT="45714" marB="45714"/>
                </a:tc>
                <a:extLst>
                  <a:ext uri="{0D108BD9-81ED-4DB2-BD59-A6C34878D82A}">
                    <a16:rowId xmlns:a16="http://schemas.microsoft.com/office/drawing/2014/main" val="10001"/>
                  </a:ext>
                </a:extLst>
              </a:tr>
              <a:tr h="783821">
                <a:tc>
                  <a:txBody>
                    <a:bodyPr/>
                    <a:lstStyle/>
                    <a:p>
                      <a:r>
                        <a:rPr lang="en-US" sz="1800" dirty="0"/>
                        <a:t>Entry level 2</a:t>
                      </a:r>
                    </a:p>
                  </a:txBody>
                  <a:tcPr marT="45714" marB="45714"/>
                </a:tc>
                <a:tc>
                  <a:txBody>
                    <a:bodyPr/>
                    <a:lstStyle/>
                    <a:p>
                      <a:r>
                        <a:rPr lang="en-US" sz="1800" dirty="0"/>
                        <a:t>7-9 years</a:t>
                      </a:r>
                    </a:p>
                  </a:txBody>
                  <a:tcPr marT="45714" marB="45714"/>
                </a:tc>
                <a:tc>
                  <a:txBody>
                    <a:bodyPr/>
                    <a:lstStyle/>
                    <a:p>
                      <a:r>
                        <a:rPr lang="en-GB" sz="1800" u="none" strike="noStrike" kern="1200" baseline="0" dirty="0"/>
                        <a:t>Short straightforward texts on familiar topics and from familiar sources</a:t>
                      </a:r>
                      <a:endParaRPr lang="en-US" sz="1800" dirty="0"/>
                    </a:p>
                  </a:txBody>
                  <a:tcPr marT="45714" marB="45714"/>
                </a:tc>
                <a:extLst>
                  <a:ext uri="{0D108BD9-81ED-4DB2-BD59-A6C34878D82A}">
                    <a16:rowId xmlns:a16="http://schemas.microsoft.com/office/drawing/2014/main" val="10002"/>
                  </a:ext>
                </a:extLst>
              </a:tr>
              <a:tr h="871527">
                <a:tc>
                  <a:txBody>
                    <a:bodyPr/>
                    <a:lstStyle/>
                    <a:p>
                      <a:r>
                        <a:rPr lang="en-US" sz="1800" dirty="0"/>
                        <a:t>Entry level 3</a:t>
                      </a:r>
                    </a:p>
                  </a:txBody>
                  <a:tcPr marT="45714" marB="45714"/>
                </a:tc>
                <a:tc>
                  <a:txBody>
                    <a:bodyPr/>
                    <a:lstStyle/>
                    <a:p>
                      <a:r>
                        <a:rPr lang="en-US" sz="1800" dirty="0"/>
                        <a:t>9-11 years</a:t>
                      </a:r>
                    </a:p>
                  </a:txBody>
                  <a:tcPr marT="45714" marB="45714"/>
                </a:tc>
                <a:tc>
                  <a:txBody>
                    <a:bodyPr/>
                    <a:lstStyle/>
                    <a:p>
                      <a:r>
                        <a:rPr lang="en-GB" sz="1800" u="none" strike="noStrike" kern="1200" baseline="0" dirty="0"/>
                        <a:t>Short straightforward texts on familiar topics accurately and independently</a:t>
                      </a:r>
                    </a:p>
                    <a:p>
                      <a:r>
                        <a:rPr lang="en-GB" sz="1800" u="none" strike="noStrike" kern="1200" baseline="0" dirty="0"/>
                        <a:t>Information from everyday sources</a:t>
                      </a:r>
                      <a:endParaRPr lang="en-US" sz="1800" dirty="0"/>
                    </a:p>
                  </a:txBody>
                  <a:tcPr marT="45714" marB="45714"/>
                </a:tc>
                <a:extLst>
                  <a:ext uri="{0D108BD9-81ED-4DB2-BD59-A6C34878D82A}">
                    <a16:rowId xmlns:a16="http://schemas.microsoft.com/office/drawing/2014/main" val="10003"/>
                  </a:ext>
                </a:extLst>
              </a:tr>
              <a:tr h="916049">
                <a:tc>
                  <a:txBody>
                    <a:bodyPr/>
                    <a:lstStyle/>
                    <a:p>
                      <a:r>
                        <a:rPr lang="en-US" sz="1800" dirty="0"/>
                        <a:t>Level 1</a:t>
                      </a:r>
                    </a:p>
                  </a:txBody>
                  <a:tcPr marT="45714" marB="45714"/>
                </a:tc>
                <a:tc>
                  <a:txBody>
                    <a:bodyPr/>
                    <a:lstStyle/>
                    <a:p>
                      <a:r>
                        <a:rPr lang="en-US" sz="1800" dirty="0"/>
                        <a:t>11-14 years</a:t>
                      </a:r>
                    </a:p>
                  </a:txBody>
                  <a:tcPr marT="45714" marB="45714"/>
                </a:tc>
                <a:tc>
                  <a:txBody>
                    <a:bodyPr/>
                    <a:lstStyle/>
                    <a:p>
                      <a:r>
                        <a:rPr lang="en-GB" sz="1800" u="none" strike="noStrike" kern="1200" baseline="0" dirty="0"/>
                        <a:t>Short straightforward texts of varying length on a variety of topics accurately and Independently</a:t>
                      </a:r>
                      <a:endParaRPr lang="en-GB" sz="1800" b="0" i="0" u="none" strike="noStrike" kern="1200" baseline="0" dirty="0">
                        <a:solidFill>
                          <a:schemeClr val="dk1"/>
                        </a:solidFill>
                        <a:latin typeface="+mn-lt"/>
                        <a:ea typeface="+mn-ea"/>
                        <a:cs typeface="+mn-cs"/>
                      </a:endParaRPr>
                    </a:p>
                  </a:txBody>
                  <a:tcPr marT="45714" marB="45714"/>
                </a:tc>
                <a:extLst>
                  <a:ext uri="{0D108BD9-81ED-4DB2-BD59-A6C34878D82A}">
                    <a16:rowId xmlns:a16="http://schemas.microsoft.com/office/drawing/2014/main" val="10004"/>
                  </a:ext>
                </a:extLst>
              </a:tr>
              <a:tr h="1215982">
                <a:tc>
                  <a:txBody>
                    <a:bodyPr/>
                    <a:lstStyle/>
                    <a:p>
                      <a:r>
                        <a:rPr lang="en-US" sz="1800" dirty="0"/>
                        <a:t>Level 2</a:t>
                      </a:r>
                    </a:p>
                  </a:txBody>
                  <a:tcPr marT="45714" marB="45714"/>
                </a:tc>
                <a:tc>
                  <a:txBody>
                    <a:bodyPr/>
                    <a:lstStyle/>
                    <a:p>
                      <a:r>
                        <a:rPr lang="en-US" sz="1800" dirty="0"/>
                        <a:t>14-16 years</a:t>
                      </a:r>
                    </a:p>
                  </a:txBody>
                  <a:tcPr marT="45714" marB="45714"/>
                </a:tc>
                <a:tc>
                  <a:txBody>
                    <a:bodyPr/>
                    <a:lstStyle/>
                    <a:p>
                      <a:r>
                        <a:rPr lang="en-GB" sz="1800" u="none" strike="noStrike" kern="1200" baseline="0" dirty="0"/>
                        <a:t>A range of texts of varying complexity</a:t>
                      </a:r>
                    </a:p>
                    <a:p>
                      <a:r>
                        <a:rPr lang="en-GB" sz="1800" u="none" strike="noStrike" kern="1200" baseline="0" dirty="0"/>
                        <a:t>accurately and independently</a:t>
                      </a:r>
                    </a:p>
                    <a:p>
                      <a:r>
                        <a:rPr lang="en-GB" sz="1800" u="none" strike="noStrike" kern="1200" baseline="0" dirty="0"/>
                        <a:t>Information of varying length and detail</a:t>
                      </a:r>
                      <a:endParaRPr lang="en-GB" sz="1800" b="0" i="0" u="none" strike="noStrike" kern="1200" baseline="0" dirty="0">
                        <a:solidFill>
                          <a:schemeClr val="dk1"/>
                        </a:solidFill>
                        <a:latin typeface="+mn-lt"/>
                        <a:ea typeface="+mn-ea"/>
                        <a:cs typeface="+mn-cs"/>
                      </a:endParaRPr>
                    </a:p>
                  </a:txBody>
                  <a:tcPr marT="45714" marB="45714"/>
                </a:tc>
                <a:extLst>
                  <a:ext uri="{0D108BD9-81ED-4DB2-BD59-A6C34878D82A}">
                    <a16:rowId xmlns:a16="http://schemas.microsoft.com/office/drawing/2014/main" val="10005"/>
                  </a:ext>
                </a:extLst>
              </a:tr>
            </a:tbl>
          </a:graphicData>
        </a:graphic>
      </p:graphicFrame>
      <p:sp>
        <p:nvSpPr>
          <p:cNvPr id="6" name="Left Arrow 5"/>
          <p:cNvSpPr/>
          <p:nvPr/>
        </p:nvSpPr>
        <p:spPr>
          <a:xfrm>
            <a:off x="6948264" y="3926342"/>
            <a:ext cx="1728192" cy="864096"/>
          </a:xfrm>
          <a:prstGeom prst="leftArrow">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Left Arrow 7"/>
          <p:cNvSpPr/>
          <p:nvPr/>
        </p:nvSpPr>
        <p:spPr>
          <a:xfrm>
            <a:off x="7013874" y="5036311"/>
            <a:ext cx="1728192" cy="864096"/>
          </a:xfrm>
          <a:prstGeom prst="leftArrow">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rgbClr val="000000"/>
                </a:solidFill>
              </a:rPr>
              <a:t>Material level</a:t>
            </a:r>
          </a:p>
        </p:txBody>
      </p:sp>
      <p:sp>
        <p:nvSpPr>
          <p:cNvPr id="7" name="TextBox 6"/>
          <p:cNvSpPr txBox="1"/>
          <p:nvPr/>
        </p:nvSpPr>
        <p:spPr>
          <a:xfrm>
            <a:off x="6957809" y="4173724"/>
            <a:ext cx="1740305" cy="369332"/>
          </a:xfrm>
          <a:prstGeom prst="rect">
            <a:avLst/>
          </a:prstGeom>
          <a:noFill/>
        </p:spPr>
        <p:txBody>
          <a:bodyPr wrap="none" rtlCol="0">
            <a:spAutoFit/>
          </a:bodyPr>
          <a:lstStyle/>
          <a:p>
            <a:r>
              <a:rPr lang="en-GB" b="1" dirty="0"/>
              <a:t>Population</a:t>
            </a:r>
            <a:r>
              <a:rPr lang="en-GB" dirty="0"/>
              <a:t> </a:t>
            </a:r>
            <a:r>
              <a:rPr lang="en-GB" b="1" dirty="0"/>
              <a:t>level</a:t>
            </a:r>
          </a:p>
        </p:txBody>
      </p:sp>
      <p:sp>
        <p:nvSpPr>
          <p:cNvPr id="10" name="TextBox 9"/>
          <p:cNvSpPr txBox="1"/>
          <p:nvPr/>
        </p:nvSpPr>
        <p:spPr>
          <a:xfrm>
            <a:off x="6948264" y="548680"/>
            <a:ext cx="2043673" cy="1815882"/>
          </a:xfrm>
          <a:prstGeom prst="rect">
            <a:avLst/>
          </a:prstGeom>
          <a:noFill/>
        </p:spPr>
        <p:txBody>
          <a:bodyPr wrap="none" rtlCol="0">
            <a:spAutoFit/>
          </a:bodyPr>
          <a:lstStyle/>
          <a:p>
            <a:pPr algn="ctr"/>
            <a:r>
              <a:rPr lang="en-GB" sz="2800" dirty="0"/>
              <a:t>Skills </a:t>
            </a:r>
          </a:p>
          <a:p>
            <a:pPr algn="ctr"/>
            <a:r>
              <a:rPr lang="en-GB" sz="2800" dirty="0"/>
              <a:t>Qualification</a:t>
            </a:r>
          </a:p>
          <a:p>
            <a:pPr algn="ctr"/>
            <a:r>
              <a:rPr lang="en-GB" sz="2800" dirty="0"/>
              <a:t>Framework </a:t>
            </a:r>
          </a:p>
          <a:p>
            <a:pPr algn="ctr"/>
            <a:r>
              <a:rPr lang="en-GB" sz="2800" dirty="0"/>
              <a:t>Literacy</a:t>
            </a:r>
          </a:p>
        </p:txBody>
      </p:sp>
      <p:sp>
        <p:nvSpPr>
          <p:cNvPr id="9" name="TextBox 8">
            <a:extLst>
              <a:ext uri="{FF2B5EF4-FFF2-40B4-BE49-F238E27FC236}">
                <a16:creationId xmlns:a16="http://schemas.microsoft.com/office/drawing/2014/main" id="{8624ADC1-C860-4EB2-8A99-675B87941A14}"/>
              </a:ext>
            </a:extLst>
          </p:cNvPr>
          <p:cNvSpPr txBox="1"/>
          <p:nvPr/>
        </p:nvSpPr>
        <p:spPr>
          <a:xfrm>
            <a:off x="228764" y="6393663"/>
            <a:ext cx="8838034" cy="400110"/>
          </a:xfrm>
          <a:prstGeom prst="rect">
            <a:avLst/>
          </a:prstGeom>
          <a:noFill/>
        </p:spPr>
        <p:txBody>
          <a:bodyPr wrap="square" rtlCol="0">
            <a:spAutoFit/>
          </a:bodyPr>
          <a:lstStyle/>
          <a:p>
            <a:r>
              <a:rPr lang="en-GB" sz="1000" dirty="0"/>
              <a:t>Slide taken from Presentation to the Health Literacy Group UK Seminar ‘Improving health information to promote health literacy’</a:t>
            </a:r>
          </a:p>
          <a:p>
            <a:r>
              <a:rPr lang="en-GB" sz="1000" dirty="0"/>
              <a:t>Gill Rowlands, Professor, University of Newcastle and  Aarhus University , March 2015</a:t>
            </a:r>
          </a:p>
        </p:txBody>
      </p:sp>
    </p:spTree>
    <p:extLst>
      <p:ext uri="{BB962C8B-B14F-4D97-AF65-F5344CB8AC3E}">
        <p14:creationId xmlns:p14="http://schemas.microsoft.com/office/powerpoint/2010/main" val="805557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467544" y="686206"/>
          <a:ext cx="6336704" cy="5485588"/>
        </p:xfrm>
        <a:graphic>
          <a:graphicData uri="http://schemas.openxmlformats.org/drawingml/2006/table">
            <a:tbl>
              <a:tblPr firstRow="1" bandRow="1">
                <a:tableStyleId>{073A0DAA-6AF3-43AB-8588-CEC1D06C72B9}</a:tableStyleId>
              </a:tblPr>
              <a:tblGrid>
                <a:gridCol w="936104">
                  <a:extLst>
                    <a:ext uri="{9D8B030D-6E8A-4147-A177-3AD203B41FA5}">
                      <a16:colId xmlns:a16="http://schemas.microsoft.com/office/drawing/2014/main" val="20000"/>
                    </a:ext>
                  </a:extLst>
                </a:gridCol>
                <a:gridCol w="1313014">
                  <a:extLst>
                    <a:ext uri="{9D8B030D-6E8A-4147-A177-3AD203B41FA5}">
                      <a16:colId xmlns:a16="http://schemas.microsoft.com/office/drawing/2014/main" val="20001"/>
                    </a:ext>
                  </a:extLst>
                </a:gridCol>
                <a:gridCol w="4087586">
                  <a:extLst>
                    <a:ext uri="{9D8B030D-6E8A-4147-A177-3AD203B41FA5}">
                      <a16:colId xmlns:a16="http://schemas.microsoft.com/office/drawing/2014/main" val="20002"/>
                    </a:ext>
                  </a:extLst>
                </a:gridCol>
              </a:tblGrid>
              <a:tr h="871527">
                <a:tc>
                  <a:txBody>
                    <a:bodyPr/>
                    <a:lstStyle/>
                    <a:p>
                      <a:r>
                        <a:rPr lang="en-US" sz="1800" dirty="0"/>
                        <a:t>NQF level</a:t>
                      </a:r>
                    </a:p>
                  </a:txBody>
                  <a:tcPr marT="45714" marB="45714"/>
                </a:tc>
                <a:tc>
                  <a:txBody>
                    <a:bodyPr/>
                    <a:lstStyle/>
                    <a:p>
                      <a:r>
                        <a:rPr lang="en-GB" sz="1800" kern="1200" dirty="0">
                          <a:effectLst/>
                        </a:rPr>
                        <a:t>Key stage equivalent </a:t>
                      </a:r>
                      <a:endParaRPr lang="en-US" sz="1800" dirty="0"/>
                    </a:p>
                  </a:txBody>
                  <a:tcPr marT="45714" marB="45714"/>
                </a:tc>
                <a:tc>
                  <a:txBody>
                    <a:bodyPr/>
                    <a:lstStyle/>
                    <a:p>
                      <a:r>
                        <a:rPr lang="en-US" sz="1800" dirty="0"/>
                        <a:t>At this NUMERACY level an adult understands</a:t>
                      </a:r>
                    </a:p>
                  </a:txBody>
                  <a:tcPr marT="45714" marB="45714"/>
                </a:tc>
                <a:extLst>
                  <a:ext uri="{0D108BD9-81ED-4DB2-BD59-A6C34878D82A}">
                    <a16:rowId xmlns:a16="http://schemas.microsoft.com/office/drawing/2014/main" val="10000"/>
                  </a:ext>
                </a:extLst>
              </a:tr>
              <a:tr h="783821">
                <a:tc>
                  <a:txBody>
                    <a:bodyPr/>
                    <a:lstStyle/>
                    <a:p>
                      <a:r>
                        <a:rPr lang="en-US" sz="1800" dirty="0"/>
                        <a:t>Entry level 1</a:t>
                      </a:r>
                    </a:p>
                  </a:txBody>
                  <a:tcPr marT="45714" marB="45714"/>
                </a:tc>
                <a:tc>
                  <a:txBody>
                    <a:bodyPr/>
                    <a:lstStyle/>
                    <a:p>
                      <a:r>
                        <a:rPr lang="en-US" sz="1800" dirty="0"/>
                        <a:t>5-7 years</a:t>
                      </a:r>
                    </a:p>
                  </a:txBody>
                  <a:tcPr marT="45714" marB="45714"/>
                </a:tc>
                <a:tc>
                  <a:txBody>
                    <a:bodyPr/>
                    <a:lstStyle/>
                    <a:p>
                      <a:r>
                        <a:rPr lang="en-US" sz="1800" kern="1200" dirty="0">
                          <a:effectLst/>
                        </a:rPr>
                        <a:t>Numbers and symbols in a</a:t>
                      </a:r>
                      <a:r>
                        <a:rPr lang="en-US" sz="1800" kern="1200" baseline="0" dirty="0">
                          <a:effectLst/>
                        </a:rPr>
                        <a:t> </a:t>
                      </a:r>
                      <a:r>
                        <a:rPr lang="en-US" sz="1800" kern="1200" dirty="0">
                          <a:effectLst/>
                        </a:rPr>
                        <a:t>simple </a:t>
                      </a:r>
                      <a:r>
                        <a:rPr lang="en-GB" sz="1800" kern="1200" dirty="0">
                          <a:effectLst/>
                        </a:rPr>
                        <a:t>format</a:t>
                      </a:r>
                      <a:endParaRPr lang="en-US" sz="1800" dirty="0"/>
                    </a:p>
                  </a:txBody>
                  <a:tcPr marT="45714" marB="45714"/>
                </a:tc>
                <a:extLst>
                  <a:ext uri="{0D108BD9-81ED-4DB2-BD59-A6C34878D82A}">
                    <a16:rowId xmlns:a16="http://schemas.microsoft.com/office/drawing/2014/main" val="10001"/>
                  </a:ext>
                </a:extLst>
              </a:tr>
              <a:tr h="783821">
                <a:tc>
                  <a:txBody>
                    <a:bodyPr/>
                    <a:lstStyle/>
                    <a:p>
                      <a:r>
                        <a:rPr lang="en-US" sz="1800" dirty="0"/>
                        <a:t>Entry level 2</a:t>
                      </a:r>
                    </a:p>
                  </a:txBody>
                  <a:tcPr marT="45714" marB="45714"/>
                </a:tc>
                <a:tc>
                  <a:txBody>
                    <a:bodyPr/>
                    <a:lstStyle/>
                    <a:p>
                      <a:r>
                        <a:rPr lang="en-US" sz="1800" dirty="0"/>
                        <a:t>7-9 years</a:t>
                      </a:r>
                    </a:p>
                  </a:txBody>
                  <a:tcPr marT="45714" marB="45714"/>
                </a:tc>
                <a:tc>
                  <a:txBody>
                    <a:bodyPr/>
                    <a:lstStyle/>
                    <a:p>
                      <a:r>
                        <a:rPr lang="en-US" sz="1800" kern="1200" dirty="0">
                          <a:effectLst/>
                        </a:rPr>
                        <a:t>Numbers, symbols, simple diagrams and charts in </a:t>
                      </a:r>
                      <a:r>
                        <a:rPr lang="en-GB" sz="1800" kern="1200" dirty="0">
                          <a:effectLst/>
                        </a:rPr>
                        <a:t>a simple format</a:t>
                      </a:r>
                      <a:endParaRPr lang="en-US" sz="1800" dirty="0"/>
                    </a:p>
                  </a:txBody>
                  <a:tcPr marT="45714" marB="45714"/>
                </a:tc>
                <a:extLst>
                  <a:ext uri="{0D108BD9-81ED-4DB2-BD59-A6C34878D82A}">
                    <a16:rowId xmlns:a16="http://schemas.microsoft.com/office/drawing/2014/main" val="10002"/>
                  </a:ext>
                </a:extLst>
              </a:tr>
              <a:tr h="871527">
                <a:tc>
                  <a:txBody>
                    <a:bodyPr/>
                    <a:lstStyle/>
                    <a:p>
                      <a:r>
                        <a:rPr lang="en-US" sz="1800" dirty="0"/>
                        <a:t>Entry level 3</a:t>
                      </a:r>
                    </a:p>
                  </a:txBody>
                  <a:tcPr marT="45714" marB="45714"/>
                </a:tc>
                <a:tc>
                  <a:txBody>
                    <a:bodyPr/>
                    <a:lstStyle/>
                    <a:p>
                      <a:r>
                        <a:rPr lang="en-US" sz="1800" dirty="0"/>
                        <a:t>9-11 years</a:t>
                      </a:r>
                    </a:p>
                  </a:txBody>
                  <a:tcPr marT="45714" marB="45714"/>
                </a:tc>
                <a:tc>
                  <a:txBody>
                    <a:bodyPr/>
                    <a:lstStyle/>
                    <a:p>
                      <a:r>
                        <a:rPr lang="en-US" sz="1800" kern="1200" dirty="0">
                          <a:effectLst/>
                        </a:rPr>
                        <a:t>Numbers, symbols, diagrams and charts used for different purposes and in different ways </a:t>
                      </a:r>
                      <a:endParaRPr lang="en-US" sz="1800" dirty="0"/>
                    </a:p>
                  </a:txBody>
                  <a:tcPr marT="45714" marB="45714"/>
                </a:tc>
                <a:extLst>
                  <a:ext uri="{0D108BD9-81ED-4DB2-BD59-A6C34878D82A}">
                    <a16:rowId xmlns:a16="http://schemas.microsoft.com/office/drawing/2014/main" val="10003"/>
                  </a:ext>
                </a:extLst>
              </a:tr>
              <a:tr h="916049">
                <a:tc>
                  <a:txBody>
                    <a:bodyPr/>
                    <a:lstStyle/>
                    <a:p>
                      <a:r>
                        <a:rPr lang="en-US" sz="1800" dirty="0"/>
                        <a:t>Level 1</a:t>
                      </a:r>
                    </a:p>
                  </a:txBody>
                  <a:tcPr marT="45714" marB="45714"/>
                </a:tc>
                <a:tc>
                  <a:txBody>
                    <a:bodyPr/>
                    <a:lstStyle/>
                    <a:p>
                      <a:r>
                        <a:rPr lang="en-US" sz="1800" dirty="0"/>
                        <a:t>11-14 years</a:t>
                      </a:r>
                    </a:p>
                  </a:txBody>
                  <a:tcPr marT="45714" marB="45714"/>
                </a:tc>
                <a:tc>
                  <a:txBody>
                    <a:bodyPr/>
                    <a:lstStyle/>
                    <a:p>
                      <a:r>
                        <a:rPr lang="en-US" sz="1800" kern="1200" dirty="0">
                          <a:effectLst/>
                        </a:rPr>
                        <a:t>Straightforward mathematical information, can</a:t>
                      </a:r>
                      <a:r>
                        <a:rPr lang="en-US" sz="1800" kern="1200" baseline="0" dirty="0">
                          <a:effectLst/>
                        </a:rPr>
                        <a:t> i</a:t>
                      </a:r>
                      <a:r>
                        <a:rPr lang="en-US" sz="1800" kern="1200" dirty="0">
                          <a:effectLst/>
                        </a:rPr>
                        <a:t>ndependently select relevant information </a:t>
                      </a:r>
                      <a:endParaRPr lang="en-US" sz="1800" dirty="0"/>
                    </a:p>
                  </a:txBody>
                  <a:tcPr marT="45714" marB="45714"/>
                </a:tc>
                <a:extLst>
                  <a:ext uri="{0D108BD9-81ED-4DB2-BD59-A6C34878D82A}">
                    <a16:rowId xmlns:a16="http://schemas.microsoft.com/office/drawing/2014/main" val="10004"/>
                  </a:ext>
                </a:extLst>
              </a:tr>
              <a:tr h="1215982">
                <a:tc>
                  <a:txBody>
                    <a:bodyPr/>
                    <a:lstStyle/>
                    <a:p>
                      <a:r>
                        <a:rPr lang="en-US" sz="1800" dirty="0"/>
                        <a:t>Level 2</a:t>
                      </a:r>
                    </a:p>
                  </a:txBody>
                  <a:tcPr marT="45714" marB="45714"/>
                </a:tc>
                <a:tc>
                  <a:txBody>
                    <a:bodyPr/>
                    <a:lstStyle/>
                    <a:p>
                      <a:r>
                        <a:rPr lang="en-US" sz="1800" dirty="0"/>
                        <a:t>14-16 years</a:t>
                      </a:r>
                    </a:p>
                  </a:txBody>
                  <a:tcPr marT="45714" marB="45714"/>
                </a:tc>
                <a:tc>
                  <a:txBody>
                    <a:bodyPr/>
                    <a:lstStyle/>
                    <a:p>
                      <a:r>
                        <a:rPr lang="en-US" sz="1800" kern="1200" dirty="0">
                          <a:effectLst/>
                        </a:rPr>
                        <a:t>Mathematical information used for different purposes,</a:t>
                      </a:r>
                      <a:r>
                        <a:rPr lang="en-US" sz="1800" kern="1200" baseline="0" dirty="0">
                          <a:effectLst/>
                        </a:rPr>
                        <a:t> </a:t>
                      </a:r>
                      <a:r>
                        <a:rPr lang="en-US" sz="1800" kern="1200" dirty="0">
                          <a:effectLst/>
                        </a:rPr>
                        <a:t>can</a:t>
                      </a:r>
                      <a:r>
                        <a:rPr lang="en-US" sz="1800" kern="1200" baseline="0" dirty="0">
                          <a:effectLst/>
                        </a:rPr>
                        <a:t> </a:t>
                      </a:r>
                      <a:r>
                        <a:rPr lang="en-US" sz="1800" kern="1200" dirty="0">
                          <a:effectLst/>
                        </a:rPr>
                        <a:t>independently select and compare relevant information from a variety of </a:t>
                      </a:r>
                      <a:r>
                        <a:rPr lang="en-GB" sz="1800" kern="1200" dirty="0">
                          <a:effectLst/>
                        </a:rPr>
                        <a:t>sources</a:t>
                      </a:r>
                      <a:endParaRPr lang="en-US" sz="1800" dirty="0"/>
                    </a:p>
                  </a:txBody>
                  <a:tcPr marT="45714" marB="45714"/>
                </a:tc>
                <a:extLst>
                  <a:ext uri="{0D108BD9-81ED-4DB2-BD59-A6C34878D82A}">
                    <a16:rowId xmlns:a16="http://schemas.microsoft.com/office/drawing/2014/main" val="10005"/>
                  </a:ext>
                </a:extLst>
              </a:tr>
            </a:tbl>
          </a:graphicData>
        </a:graphic>
      </p:graphicFrame>
      <p:sp>
        <p:nvSpPr>
          <p:cNvPr id="6" name="Left Arrow 5"/>
          <p:cNvSpPr/>
          <p:nvPr/>
        </p:nvSpPr>
        <p:spPr>
          <a:xfrm>
            <a:off x="6948264" y="3119158"/>
            <a:ext cx="1728192" cy="864096"/>
          </a:xfrm>
          <a:prstGeom prst="leftArrow">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Left Arrow 7"/>
          <p:cNvSpPr/>
          <p:nvPr/>
        </p:nvSpPr>
        <p:spPr>
          <a:xfrm>
            <a:off x="6948264" y="4051881"/>
            <a:ext cx="1728192" cy="864096"/>
          </a:xfrm>
          <a:prstGeom prst="leftArrow">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rgbClr val="000000"/>
                </a:solidFill>
              </a:rPr>
              <a:t>Material level</a:t>
            </a:r>
          </a:p>
        </p:txBody>
      </p:sp>
      <p:sp>
        <p:nvSpPr>
          <p:cNvPr id="7" name="TextBox 6"/>
          <p:cNvSpPr txBox="1"/>
          <p:nvPr/>
        </p:nvSpPr>
        <p:spPr>
          <a:xfrm>
            <a:off x="7001289" y="3366540"/>
            <a:ext cx="1740305" cy="369332"/>
          </a:xfrm>
          <a:prstGeom prst="rect">
            <a:avLst/>
          </a:prstGeom>
          <a:noFill/>
        </p:spPr>
        <p:txBody>
          <a:bodyPr wrap="none" rtlCol="0">
            <a:spAutoFit/>
          </a:bodyPr>
          <a:lstStyle/>
          <a:p>
            <a:r>
              <a:rPr lang="en-GB" b="1" dirty="0"/>
              <a:t>Population</a:t>
            </a:r>
            <a:r>
              <a:rPr lang="en-GB" dirty="0"/>
              <a:t> </a:t>
            </a:r>
            <a:r>
              <a:rPr lang="en-GB" b="1" dirty="0"/>
              <a:t>level</a:t>
            </a:r>
          </a:p>
        </p:txBody>
      </p:sp>
      <p:sp>
        <p:nvSpPr>
          <p:cNvPr id="10" name="TextBox 9"/>
          <p:cNvSpPr txBox="1"/>
          <p:nvPr/>
        </p:nvSpPr>
        <p:spPr>
          <a:xfrm>
            <a:off x="6948264" y="548680"/>
            <a:ext cx="2043673" cy="1815882"/>
          </a:xfrm>
          <a:prstGeom prst="rect">
            <a:avLst/>
          </a:prstGeom>
          <a:noFill/>
        </p:spPr>
        <p:txBody>
          <a:bodyPr wrap="none" rtlCol="0">
            <a:spAutoFit/>
          </a:bodyPr>
          <a:lstStyle/>
          <a:p>
            <a:pPr algn="ctr"/>
            <a:r>
              <a:rPr lang="en-GB" sz="2800" dirty="0"/>
              <a:t>Skills </a:t>
            </a:r>
          </a:p>
          <a:p>
            <a:pPr algn="ctr"/>
            <a:r>
              <a:rPr lang="en-GB" sz="2800" dirty="0"/>
              <a:t>Qualification</a:t>
            </a:r>
          </a:p>
          <a:p>
            <a:pPr algn="ctr"/>
            <a:r>
              <a:rPr lang="en-GB" sz="2800" dirty="0"/>
              <a:t>Framework </a:t>
            </a:r>
          </a:p>
          <a:p>
            <a:pPr algn="ctr"/>
            <a:r>
              <a:rPr lang="en-GB" sz="2800" dirty="0"/>
              <a:t>Numeracy</a:t>
            </a:r>
          </a:p>
        </p:txBody>
      </p:sp>
      <p:sp>
        <p:nvSpPr>
          <p:cNvPr id="9" name="TextBox 8">
            <a:extLst>
              <a:ext uri="{FF2B5EF4-FFF2-40B4-BE49-F238E27FC236}">
                <a16:creationId xmlns:a16="http://schemas.microsoft.com/office/drawing/2014/main" id="{1830C781-0B92-42DA-985A-FB17379C29D7}"/>
              </a:ext>
            </a:extLst>
          </p:cNvPr>
          <p:cNvSpPr txBox="1"/>
          <p:nvPr/>
        </p:nvSpPr>
        <p:spPr>
          <a:xfrm>
            <a:off x="228764" y="6393663"/>
            <a:ext cx="8838034" cy="400110"/>
          </a:xfrm>
          <a:prstGeom prst="rect">
            <a:avLst/>
          </a:prstGeom>
          <a:noFill/>
        </p:spPr>
        <p:txBody>
          <a:bodyPr wrap="square" rtlCol="0">
            <a:spAutoFit/>
          </a:bodyPr>
          <a:lstStyle/>
          <a:p>
            <a:r>
              <a:rPr lang="en-GB" sz="1000" dirty="0"/>
              <a:t>Slide taken from Presentation to the Health Literacy Group UK Seminar ‘Improving health information to promote health literacy’</a:t>
            </a:r>
          </a:p>
          <a:p>
            <a:r>
              <a:rPr lang="en-GB" sz="1000" dirty="0"/>
              <a:t>Gill Rowlands, Professor, University of Newcastle and  Aarhus University , March 2015</a:t>
            </a:r>
          </a:p>
        </p:txBody>
      </p:sp>
    </p:spTree>
    <p:extLst>
      <p:ext uri="{BB962C8B-B14F-4D97-AF65-F5344CB8AC3E}">
        <p14:creationId xmlns:p14="http://schemas.microsoft.com/office/powerpoint/2010/main" val="4041364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798B8-4904-4BA3-93F9-32139648ED8B}"/>
              </a:ext>
            </a:extLst>
          </p:cNvPr>
          <p:cNvSpPr>
            <a:spLocks noGrp="1"/>
          </p:cNvSpPr>
          <p:nvPr>
            <p:ph type="title"/>
          </p:nvPr>
        </p:nvSpPr>
        <p:spPr/>
        <p:txBody>
          <a:bodyPr>
            <a:normAutofit fontScale="90000"/>
          </a:bodyPr>
          <a:lstStyle/>
          <a:p>
            <a:r>
              <a:rPr lang="en-GB" sz="3600" b="1" dirty="0"/>
              <a:t>Who is more likely to have low Health Literacy?</a:t>
            </a:r>
          </a:p>
        </p:txBody>
      </p:sp>
      <p:sp>
        <p:nvSpPr>
          <p:cNvPr id="3" name="Content Placeholder 2">
            <a:extLst>
              <a:ext uri="{FF2B5EF4-FFF2-40B4-BE49-F238E27FC236}">
                <a16:creationId xmlns:a16="http://schemas.microsoft.com/office/drawing/2014/main" id="{601FEE5F-6EA6-4535-8082-45E9BCB10D6E}"/>
              </a:ext>
            </a:extLst>
          </p:cNvPr>
          <p:cNvSpPr>
            <a:spLocks noGrp="1"/>
          </p:cNvSpPr>
          <p:nvPr>
            <p:ph idx="1"/>
          </p:nvPr>
        </p:nvSpPr>
        <p:spPr/>
        <p:txBody>
          <a:bodyPr>
            <a:normAutofit fontScale="92500"/>
          </a:bodyPr>
          <a:lstStyle/>
          <a:p>
            <a:r>
              <a:rPr lang="en-GB" dirty="0"/>
              <a:t>People living with socio-economic disadvantage</a:t>
            </a:r>
          </a:p>
          <a:p>
            <a:r>
              <a:rPr lang="en-GB" dirty="0"/>
              <a:t>People with low educational attainment</a:t>
            </a:r>
          </a:p>
          <a:p>
            <a:r>
              <a:rPr lang="en-GB" dirty="0"/>
              <a:t>Older people </a:t>
            </a:r>
          </a:p>
          <a:p>
            <a:r>
              <a:rPr lang="en-GB" dirty="0"/>
              <a:t>People who have a long term health condition </a:t>
            </a:r>
          </a:p>
          <a:p>
            <a:r>
              <a:rPr lang="en-GB" dirty="0"/>
              <a:t>People with a disability</a:t>
            </a:r>
          </a:p>
          <a:p>
            <a:r>
              <a:rPr lang="en-GB" dirty="0"/>
              <a:t>People with a sensory impairment</a:t>
            </a:r>
          </a:p>
          <a:p>
            <a:r>
              <a:rPr lang="en-GB" dirty="0"/>
              <a:t>People with low information and technology skills</a:t>
            </a:r>
          </a:p>
          <a:p>
            <a:endParaRPr lang="en-GB" dirty="0"/>
          </a:p>
        </p:txBody>
      </p:sp>
      <p:sp>
        <p:nvSpPr>
          <p:cNvPr id="4" name="Footer Placeholder 3">
            <a:extLst>
              <a:ext uri="{FF2B5EF4-FFF2-40B4-BE49-F238E27FC236}">
                <a16:creationId xmlns:a16="http://schemas.microsoft.com/office/drawing/2014/main" id="{142927AD-B928-4711-BA1E-7EF8C16118D0}"/>
              </a:ext>
            </a:extLst>
          </p:cNvPr>
          <p:cNvSpPr>
            <a:spLocks noGrp="1"/>
          </p:cNvSpPr>
          <p:nvPr>
            <p:ph type="ftr" sz="quarter" idx="11"/>
          </p:nvPr>
        </p:nvSpPr>
        <p:spPr/>
        <p:txBody>
          <a:bodyPr/>
          <a:lstStyle/>
          <a:p>
            <a:r>
              <a:rPr lang="en-GB" dirty="0"/>
              <a:t>©Community Health and Learning Foundation 2012</a:t>
            </a:r>
          </a:p>
        </p:txBody>
      </p:sp>
      <p:pic>
        <p:nvPicPr>
          <p:cNvPr id="5" name="Picture 2" descr="C:\Users\Helen Baker\Dropbox\logos\CHLF logo CMYK jpg copy.jpg">
            <a:extLst>
              <a:ext uri="{FF2B5EF4-FFF2-40B4-BE49-F238E27FC236}">
                <a16:creationId xmlns:a16="http://schemas.microsoft.com/office/drawing/2014/main" id="{516D6B6D-B213-4248-9762-FFE5DAD323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6089824"/>
            <a:ext cx="2477269" cy="652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269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6E3C2-EB9B-4DE4-8C40-10ADCCC554B0}"/>
              </a:ext>
            </a:extLst>
          </p:cNvPr>
          <p:cNvSpPr>
            <a:spLocks noGrp="1"/>
          </p:cNvSpPr>
          <p:nvPr>
            <p:ph type="title"/>
          </p:nvPr>
        </p:nvSpPr>
        <p:spPr/>
        <p:txBody>
          <a:bodyPr>
            <a:normAutofit/>
          </a:bodyPr>
          <a:lstStyle/>
          <a:p>
            <a:r>
              <a:rPr lang="en-GB" sz="3600" b="1" dirty="0"/>
              <a:t>Health conditions by socio-economic class</a:t>
            </a:r>
          </a:p>
        </p:txBody>
      </p:sp>
      <p:pic>
        <p:nvPicPr>
          <p:cNvPr id="5" name="Content Placeholder 4">
            <a:extLst>
              <a:ext uri="{FF2B5EF4-FFF2-40B4-BE49-F238E27FC236}">
                <a16:creationId xmlns:a16="http://schemas.microsoft.com/office/drawing/2014/main" id="{15432CCF-E87A-430C-901F-5082BCF6A7F5}"/>
              </a:ext>
            </a:extLst>
          </p:cNvPr>
          <p:cNvPicPr>
            <a:picLocks noGrp="1" noChangeAspect="1"/>
          </p:cNvPicPr>
          <p:nvPr>
            <p:ph idx="1"/>
          </p:nvPr>
        </p:nvPicPr>
        <p:blipFill>
          <a:blip r:embed="rId3"/>
          <a:stretch>
            <a:fillRect/>
          </a:stretch>
        </p:blipFill>
        <p:spPr>
          <a:xfrm>
            <a:off x="457200" y="1251101"/>
            <a:ext cx="8229600" cy="4355797"/>
          </a:xfrm>
          <a:prstGeom prst="rect">
            <a:avLst/>
          </a:prstGeom>
        </p:spPr>
      </p:pic>
      <p:sp>
        <p:nvSpPr>
          <p:cNvPr id="4" name="Footer Placeholder 3">
            <a:extLst>
              <a:ext uri="{FF2B5EF4-FFF2-40B4-BE49-F238E27FC236}">
                <a16:creationId xmlns:a16="http://schemas.microsoft.com/office/drawing/2014/main" id="{AF52242C-E97C-4778-8102-515E8D1E1DAB}"/>
              </a:ext>
            </a:extLst>
          </p:cNvPr>
          <p:cNvSpPr>
            <a:spLocks noGrp="1"/>
          </p:cNvSpPr>
          <p:nvPr>
            <p:ph type="ftr" sz="quarter" idx="11"/>
          </p:nvPr>
        </p:nvSpPr>
        <p:spPr/>
        <p:txBody>
          <a:bodyPr/>
          <a:lstStyle/>
          <a:p>
            <a:r>
              <a:rPr lang="en-GB"/>
              <a:t>©Community Health and Learning Foundation 2012</a:t>
            </a:r>
          </a:p>
        </p:txBody>
      </p:sp>
      <p:pic>
        <p:nvPicPr>
          <p:cNvPr id="6" name="Picture 5">
            <a:extLst>
              <a:ext uri="{FF2B5EF4-FFF2-40B4-BE49-F238E27FC236}">
                <a16:creationId xmlns:a16="http://schemas.microsoft.com/office/drawing/2014/main" id="{5506B475-8DC7-44B6-A022-65CFEA247F89}"/>
              </a:ext>
            </a:extLst>
          </p:cNvPr>
          <p:cNvPicPr>
            <a:picLocks noChangeAspect="1"/>
          </p:cNvPicPr>
          <p:nvPr/>
        </p:nvPicPr>
        <p:blipFill>
          <a:blip r:embed="rId4"/>
          <a:stretch>
            <a:fillRect/>
          </a:stretch>
        </p:blipFill>
        <p:spPr>
          <a:xfrm>
            <a:off x="1313405" y="5592106"/>
            <a:ext cx="6517189" cy="506012"/>
          </a:xfrm>
          <a:prstGeom prst="rect">
            <a:avLst/>
          </a:prstGeom>
        </p:spPr>
      </p:pic>
      <p:pic>
        <p:nvPicPr>
          <p:cNvPr id="7" name="Picture 2" descr="C:\Users\Helen Baker\Dropbox\logos\CHLF logo CMYK jpg copy.jpg">
            <a:extLst>
              <a:ext uri="{FF2B5EF4-FFF2-40B4-BE49-F238E27FC236}">
                <a16:creationId xmlns:a16="http://schemas.microsoft.com/office/drawing/2014/main" id="{BEAB0053-1900-4AA8-985A-9C672B08490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6089824"/>
            <a:ext cx="2477269" cy="652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414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3"/>
          <p:cNvSpPr>
            <a:spLocks noGrp="1"/>
          </p:cNvSpPr>
          <p:nvPr>
            <p:ph type="sldNum" sz="quarter" idx="10"/>
          </p:nvPr>
        </p:nvSpPr>
        <p:spPr/>
        <p:txBody>
          <a:bodyPr/>
          <a:lstStyle/>
          <a:p>
            <a:fld id="{6F709628-157B-44D8-AD62-0B9324140202}" type="slidenum">
              <a:rPr lang="en-GB"/>
              <a:pPr/>
              <a:t>18</a:t>
            </a:fld>
            <a:r>
              <a:rPr lang="en-GB" sz="1400" b="0">
                <a:solidFill>
                  <a:schemeClr val="tx1"/>
                </a:solidFill>
                <a:latin typeface="Times" pitchFamily="18" charset="0"/>
              </a:rPr>
              <a:t> </a:t>
            </a:r>
          </a:p>
        </p:txBody>
      </p:sp>
      <p:sp>
        <p:nvSpPr>
          <p:cNvPr id="217090" name="Rectangle 2"/>
          <p:cNvSpPr>
            <a:spLocks noGrp="1" noChangeArrowheads="1"/>
          </p:cNvSpPr>
          <p:nvPr>
            <p:ph type="title"/>
          </p:nvPr>
        </p:nvSpPr>
        <p:spPr>
          <a:xfrm>
            <a:off x="303213" y="260648"/>
            <a:ext cx="8229600" cy="1143000"/>
          </a:xfrm>
        </p:spPr>
        <p:txBody>
          <a:bodyPr>
            <a:normAutofit fontScale="90000"/>
          </a:bodyPr>
          <a:lstStyle/>
          <a:p>
            <a:pPr algn="ctr"/>
            <a:r>
              <a:rPr lang="en-GB" sz="3600" dirty="0">
                <a:latin typeface="+mn-lt"/>
              </a:rPr>
              <a:t>The impact of Health Literacy needs on health</a:t>
            </a:r>
            <a:br>
              <a:rPr lang="en-GB" sz="3600" dirty="0">
                <a:latin typeface="+mn-lt"/>
              </a:rPr>
            </a:br>
            <a:endParaRPr lang="en-US" sz="1800" dirty="0">
              <a:solidFill>
                <a:srgbClr val="FF0000"/>
              </a:solidFill>
              <a:latin typeface="+mn-lt"/>
            </a:endParaRPr>
          </a:p>
        </p:txBody>
      </p:sp>
      <p:sp>
        <p:nvSpPr>
          <p:cNvPr id="217095" name="Text Box 7"/>
          <p:cNvSpPr txBox="1">
            <a:spLocks noChangeArrowheads="1"/>
          </p:cNvSpPr>
          <p:nvPr/>
        </p:nvSpPr>
        <p:spPr bwMode="auto">
          <a:xfrm>
            <a:off x="2246313" y="3665538"/>
            <a:ext cx="185737"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b="0">
              <a:solidFill>
                <a:schemeClr val="tx2"/>
              </a:solidFill>
            </a:endParaRPr>
          </a:p>
          <a:p>
            <a:endParaRPr lang="en-GB" b="0">
              <a:solidFill>
                <a:schemeClr val="tx2"/>
              </a:solidFill>
              <a:latin typeface="Arial" charset="0"/>
            </a:endParaRPr>
          </a:p>
          <a:p>
            <a:endParaRPr lang="en-GB" b="0">
              <a:solidFill>
                <a:schemeClr val="tx2"/>
              </a:solidFill>
              <a:latin typeface="Arial" charset="0"/>
            </a:endParaRPr>
          </a:p>
          <a:p>
            <a:endParaRPr lang="en-GB" b="0">
              <a:solidFill>
                <a:schemeClr val="tx2"/>
              </a:solidFill>
              <a:latin typeface="Arial" charset="0"/>
            </a:endParaRPr>
          </a:p>
          <a:p>
            <a:endParaRPr lang="en-GB" b="0">
              <a:solidFill>
                <a:schemeClr val="tx2"/>
              </a:solidFill>
              <a:latin typeface="Arial" charset="0"/>
            </a:endParaRPr>
          </a:p>
          <a:p>
            <a:endParaRPr lang="en-GB" b="0">
              <a:solidFill>
                <a:schemeClr val="tx2"/>
              </a:solidFill>
              <a:latin typeface="Arial" charset="0"/>
            </a:endParaRPr>
          </a:p>
          <a:p>
            <a:endParaRPr lang="en-US">
              <a:latin typeface="Arial" charset="0"/>
            </a:endParaRPr>
          </a:p>
        </p:txBody>
      </p:sp>
      <p:sp>
        <p:nvSpPr>
          <p:cNvPr id="217097" name="Rectangle 9"/>
          <p:cNvSpPr>
            <a:spLocks noChangeArrowheads="1"/>
          </p:cNvSpPr>
          <p:nvPr/>
        </p:nvSpPr>
        <p:spPr bwMode="auto">
          <a:xfrm>
            <a:off x="6877050" y="3860800"/>
            <a:ext cx="154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b="0" dirty="0">
                <a:solidFill>
                  <a:schemeClr val="tx2"/>
                </a:solidFill>
                <a:latin typeface="Arial" charset="0"/>
              </a:rPr>
              <a:t>Radiology</a:t>
            </a:r>
          </a:p>
        </p:txBody>
      </p:sp>
      <p:sp>
        <p:nvSpPr>
          <p:cNvPr id="217101" name="Rectangle 13"/>
          <p:cNvSpPr>
            <a:spLocks noChangeArrowheads="1"/>
          </p:cNvSpPr>
          <p:nvPr/>
        </p:nvSpPr>
        <p:spPr bwMode="auto">
          <a:xfrm>
            <a:off x="6372225" y="2852738"/>
            <a:ext cx="1303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b="0" dirty="0">
                <a:solidFill>
                  <a:schemeClr val="tx2"/>
                </a:solidFill>
                <a:latin typeface="Arial" charset="0"/>
              </a:rPr>
              <a:t>Podiatry</a:t>
            </a:r>
            <a:endParaRPr lang="en-US" b="0" dirty="0">
              <a:solidFill>
                <a:schemeClr val="tx2"/>
              </a:solidFill>
              <a:latin typeface="Arial" charset="0"/>
            </a:endParaRPr>
          </a:p>
        </p:txBody>
      </p:sp>
      <p:sp>
        <p:nvSpPr>
          <p:cNvPr id="217102" name="Text Box 14"/>
          <p:cNvSpPr txBox="1">
            <a:spLocks noChangeArrowheads="1"/>
          </p:cNvSpPr>
          <p:nvPr/>
        </p:nvSpPr>
        <p:spPr bwMode="auto">
          <a:xfrm>
            <a:off x="6516688" y="4868863"/>
            <a:ext cx="20161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b="0" dirty="0">
                <a:solidFill>
                  <a:schemeClr val="tx2"/>
                </a:solidFill>
                <a:latin typeface="Arial" charset="0"/>
              </a:rPr>
              <a:t>Gynaecology</a:t>
            </a:r>
          </a:p>
          <a:p>
            <a:endParaRPr lang="en-US" dirty="0"/>
          </a:p>
        </p:txBody>
      </p:sp>
      <p:sp>
        <p:nvSpPr>
          <p:cNvPr id="217104" name="Rectangle 16"/>
          <p:cNvSpPr>
            <a:spLocks noChangeArrowheads="1"/>
          </p:cNvSpPr>
          <p:nvPr/>
        </p:nvSpPr>
        <p:spPr bwMode="auto">
          <a:xfrm>
            <a:off x="6300788" y="1773238"/>
            <a:ext cx="1693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b="0" dirty="0">
                <a:solidFill>
                  <a:schemeClr val="tx2"/>
                </a:solidFill>
                <a:latin typeface="Arial" charset="0"/>
              </a:rPr>
              <a:t>Paediatrics</a:t>
            </a:r>
          </a:p>
        </p:txBody>
      </p:sp>
      <p:sp>
        <p:nvSpPr>
          <p:cNvPr id="217108" name="Rectangle 20"/>
          <p:cNvSpPr>
            <a:spLocks noChangeArrowheads="1"/>
          </p:cNvSpPr>
          <p:nvPr/>
        </p:nvSpPr>
        <p:spPr bwMode="auto">
          <a:xfrm>
            <a:off x="1649413" y="1771650"/>
            <a:ext cx="147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b="0" dirty="0">
                <a:solidFill>
                  <a:schemeClr val="tx2"/>
                </a:solidFill>
                <a:latin typeface="Arial" charset="0"/>
              </a:rPr>
              <a:t>Oncology</a:t>
            </a:r>
            <a:endParaRPr lang="en-US" b="0" dirty="0">
              <a:solidFill>
                <a:schemeClr val="tx2"/>
              </a:solidFill>
              <a:latin typeface="Arial" charset="0"/>
            </a:endParaRPr>
          </a:p>
        </p:txBody>
      </p:sp>
      <p:sp>
        <p:nvSpPr>
          <p:cNvPr id="217109" name="Rectangle 21"/>
          <p:cNvSpPr>
            <a:spLocks noChangeArrowheads="1"/>
          </p:cNvSpPr>
          <p:nvPr/>
        </p:nvSpPr>
        <p:spPr bwMode="auto">
          <a:xfrm>
            <a:off x="395288" y="2565400"/>
            <a:ext cx="15414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b="0" dirty="0">
                <a:solidFill>
                  <a:schemeClr val="tx2"/>
                </a:solidFill>
                <a:latin typeface="Arial" charset="0"/>
              </a:rPr>
              <a:t>Pathology</a:t>
            </a:r>
            <a:endParaRPr lang="en-US" b="0" dirty="0">
              <a:solidFill>
                <a:schemeClr val="tx2"/>
              </a:solidFill>
              <a:latin typeface="Arial" charset="0"/>
            </a:endParaRPr>
          </a:p>
        </p:txBody>
      </p:sp>
      <p:sp>
        <p:nvSpPr>
          <p:cNvPr id="217110" name="Rectangle 22"/>
          <p:cNvSpPr>
            <a:spLocks noChangeArrowheads="1"/>
          </p:cNvSpPr>
          <p:nvPr/>
        </p:nvSpPr>
        <p:spPr bwMode="auto">
          <a:xfrm>
            <a:off x="1331913" y="3357563"/>
            <a:ext cx="1590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b="0" dirty="0">
                <a:solidFill>
                  <a:schemeClr val="tx2"/>
                </a:solidFill>
                <a:latin typeface="Arial" charset="0"/>
              </a:rPr>
              <a:t>Psychiatry</a:t>
            </a:r>
            <a:endParaRPr lang="en-US" b="0" dirty="0">
              <a:solidFill>
                <a:schemeClr val="tx2"/>
              </a:solidFill>
              <a:latin typeface="Arial" charset="0"/>
            </a:endParaRPr>
          </a:p>
        </p:txBody>
      </p:sp>
      <p:sp>
        <p:nvSpPr>
          <p:cNvPr id="217111" name="Rectangle 23"/>
          <p:cNvSpPr>
            <a:spLocks noChangeArrowheads="1"/>
          </p:cNvSpPr>
          <p:nvPr/>
        </p:nvSpPr>
        <p:spPr bwMode="auto">
          <a:xfrm>
            <a:off x="323850" y="4149725"/>
            <a:ext cx="2035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b="0" dirty="0">
                <a:solidFill>
                  <a:schemeClr val="tx2"/>
                </a:solidFill>
                <a:latin typeface="Arial" charset="0"/>
              </a:rPr>
              <a:t>Rehabilitation</a:t>
            </a:r>
          </a:p>
        </p:txBody>
      </p:sp>
      <p:sp>
        <p:nvSpPr>
          <p:cNvPr id="217112" name="Rectangle 24"/>
          <p:cNvSpPr>
            <a:spLocks noChangeArrowheads="1"/>
          </p:cNvSpPr>
          <p:nvPr/>
        </p:nvSpPr>
        <p:spPr bwMode="auto">
          <a:xfrm>
            <a:off x="3635375" y="5805488"/>
            <a:ext cx="2117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b="0" dirty="0">
                <a:solidFill>
                  <a:schemeClr val="tx2"/>
                </a:solidFill>
                <a:latin typeface="Arial" charset="0"/>
              </a:rPr>
              <a:t>Physiotherapy</a:t>
            </a:r>
            <a:endParaRPr lang="en-US" b="0" dirty="0">
              <a:solidFill>
                <a:schemeClr val="tx2"/>
              </a:solidFill>
              <a:latin typeface="Arial" charset="0"/>
            </a:endParaRPr>
          </a:p>
        </p:txBody>
      </p:sp>
      <p:sp>
        <p:nvSpPr>
          <p:cNvPr id="217113" name="Rectangle 25"/>
          <p:cNvSpPr>
            <a:spLocks noChangeArrowheads="1"/>
          </p:cNvSpPr>
          <p:nvPr/>
        </p:nvSpPr>
        <p:spPr bwMode="auto">
          <a:xfrm>
            <a:off x="1258888" y="4868863"/>
            <a:ext cx="1557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b="0" dirty="0">
                <a:solidFill>
                  <a:schemeClr val="tx2"/>
                </a:solidFill>
                <a:latin typeface="Arial" charset="0"/>
              </a:rPr>
              <a:t>Pharmacy</a:t>
            </a:r>
          </a:p>
        </p:txBody>
      </p:sp>
      <p:sp>
        <p:nvSpPr>
          <p:cNvPr id="217114" name="Rectangle 26"/>
          <p:cNvSpPr>
            <a:spLocks noChangeArrowheads="1"/>
          </p:cNvSpPr>
          <p:nvPr/>
        </p:nvSpPr>
        <p:spPr bwMode="auto">
          <a:xfrm>
            <a:off x="1042988" y="5734050"/>
            <a:ext cx="1608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b="0" dirty="0">
                <a:solidFill>
                  <a:schemeClr val="tx2"/>
                </a:solidFill>
                <a:latin typeface="Arial" charset="0"/>
              </a:rPr>
              <a:t>Prosthesis</a:t>
            </a:r>
          </a:p>
        </p:txBody>
      </p:sp>
      <p:sp>
        <p:nvSpPr>
          <p:cNvPr id="217115" name="Text Box 27"/>
          <p:cNvSpPr txBox="1">
            <a:spLocks noChangeArrowheads="1"/>
          </p:cNvSpPr>
          <p:nvPr/>
        </p:nvSpPr>
        <p:spPr bwMode="auto">
          <a:xfrm>
            <a:off x="6443663" y="5734050"/>
            <a:ext cx="1236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b="0" dirty="0">
                <a:solidFill>
                  <a:schemeClr val="tx2"/>
                </a:solidFill>
                <a:latin typeface="Arial" charset="0"/>
              </a:rPr>
              <a:t>Urology</a:t>
            </a:r>
            <a:endParaRPr lang="en-US" b="0" dirty="0">
              <a:solidFill>
                <a:schemeClr val="tx2"/>
              </a:solidFill>
              <a:latin typeface="Arial" charset="0"/>
            </a:endParaRPr>
          </a:p>
        </p:txBody>
      </p:sp>
      <p:pic>
        <p:nvPicPr>
          <p:cNvPr id="7171" name="Picture 3" descr="C:\Users\Helen Baker\Documents\WORK 6.3.15\WORK PICTURES\wpclipart\hospit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7057" y="2152650"/>
            <a:ext cx="2904337" cy="294481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3159800" y="5157192"/>
            <a:ext cx="2787943" cy="215444"/>
          </a:xfrm>
          <a:prstGeom prst="rect">
            <a:avLst/>
          </a:prstGeom>
          <a:noFill/>
        </p:spPr>
        <p:txBody>
          <a:bodyPr wrap="none" rtlCol="0">
            <a:spAutoFit/>
          </a:bodyPr>
          <a:lstStyle/>
          <a:p>
            <a:r>
              <a:rPr lang="en-GB" sz="800" dirty="0"/>
              <a:t>Image  reproduced with kind permission from wpclipart.com</a:t>
            </a:r>
          </a:p>
        </p:txBody>
      </p:sp>
      <p:pic>
        <p:nvPicPr>
          <p:cNvPr id="20" name="Picture 2" descr="C:\Users\Helen Baker\Dropbox\logos\CHLF logo CMYK jpg cop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6089824"/>
            <a:ext cx="2477269" cy="652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0620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7104"/>
                                        </p:tgtEl>
                                        <p:attrNameLst>
                                          <p:attrName>style.visibility</p:attrName>
                                        </p:attrNameLst>
                                      </p:cBhvr>
                                      <p:to>
                                        <p:strVal val="visible"/>
                                      </p:to>
                                    </p:set>
                                    <p:anim calcmode="lin" valueType="num">
                                      <p:cBhvr additive="base">
                                        <p:cTn id="7" dur="500" fill="hold"/>
                                        <p:tgtEl>
                                          <p:spTgt spid="217104"/>
                                        </p:tgtEl>
                                        <p:attrNameLst>
                                          <p:attrName>ppt_x</p:attrName>
                                        </p:attrNameLst>
                                      </p:cBhvr>
                                      <p:tavLst>
                                        <p:tav tm="0">
                                          <p:val>
                                            <p:strVal val="#ppt_x"/>
                                          </p:val>
                                        </p:tav>
                                        <p:tav tm="100000">
                                          <p:val>
                                            <p:strVal val="#ppt_x"/>
                                          </p:val>
                                        </p:tav>
                                      </p:tavLst>
                                    </p:anim>
                                    <p:anim calcmode="lin" valueType="num">
                                      <p:cBhvr additive="base">
                                        <p:cTn id="8" dur="500" fill="hold"/>
                                        <p:tgtEl>
                                          <p:spTgt spid="21710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17101"/>
                                        </p:tgtEl>
                                        <p:attrNameLst>
                                          <p:attrName>style.visibility</p:attrName>
                                        </p:attrNameLst>
                                      </p:cBhvr>
                                      <p:to>
                                        <p:strVal val="visible"/>
                                      </p:to>
                                    </p:set>
                                    <p:anim calcmode="lin" valueType="num">
                                      <p:cBhvr additive="base">
                                        <p:cTn id="13" dur="500" fill="hold"/>
                                        <p:tgtEl>
                                          <p:spTgt spid="217101"/>
                                        </p:tgtEl>
                                        <p:attrNameLst>
                                          <p:attrName>ppt_x</p:attrName>
                                        </p:attrNameLst>
                                      </p:cBhvr>
                                      <p:tavLst>
                                        <p:tav tm="0">
                                          <p:val>
                                            <p:strVal val="#ppt_x"/>
                                          </p:val>
                                        </p:tav>
                                        <p:tav tm="100000">
                                          <p:val>
                                            <p:strVal val="#ppt_x"/>
                                          </p:val>
                                        </p:tav>
                                      </p:tavLst>
                                    </p:anim>
                                    <p:anim calcmode="lin" valueType="num">
                                      <p:cBhvr additive="base">
                                        <p:cTn id="14" dur="500" fill="hold"/>
                                        <p:tgtEl>
                                          <p:spTgt spid="217101"/>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17097"/>
                                        </p:tgtEl>
                                        <p:attrNameLst>
                                          <p:attrName>style.visibility</p:attrName>
                                        </p:attrNameLst>
                                      </p:cBhvr>
                                      <p:to>
                                        <p:strVal val="visible"/>
                                      </p:to>
                                    </p:set>
                                    <p:anim calcmode="lin" valueType="num">
                                      <p:cBhvr additive="base">
                                        <p:cTn id="19" dur="500" fill="hold"/>
                                        <p:tgtEl>
                                          <p:spTgt spid="217097"/>
                                        </p:tgtEl>
                                        <p:attrNameLst>
                                          <p:attrName>ppt_x</p:attrName>
                                        </p:attrNameLst>
                                      </p:cBhvr>
                                      <p:tavLst>
                                        <p:tav tm="0">
                                          <p:val>
                                            <p:strVal val="1+#ppt_w/2"/>
                                          </p:val>
                                        </p:tav>
                                        <p:tav tm="100000">
                                          <p:val>
                                            <p:strVal val="#ppt_x"/>
                                          </p:val>
                                        </p:tav>
                                      </p:tavLst>
                                    </p:anim>
                                    <p:anim calcmode="lin" valueType="num">
                                      <p:cBhvr additive="base">
                                        <p:cTn id="20" dur="500" fill="hold"/>
                                        <p:tgtEl>
                                          <p:spTgt spid="21709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17102"/>
                                        </p:tgtEl>
                                        <p:attrNameLst>
                                          <p:attrName>style.visibility</p:attrName>
                                        </p:attrNameLst>
                                      </p:cBhvr>
                                      <p:to>
                                        <p:strVal val="visible"/>
                                      </p:to>
                                    </p:set>
                                    <p:anim calcmode="lin" valueType="num">
                                      <p:cBhvr additive="base">
                                        <p:cTn id="25" dur="500" fill="hold"/>
                                        <p:tgtEl>
                                          <p:spTgt spid="217102"/>
                                        </p:tgtEl>
                                        <p:attrNameLst>
                                          <p:attrName>ppt_x</p:attrName>
                                        </p:attrNameLst>
                                      </p:cBhvr>
                                      <p:tavLst>
                                        <p:tav tm="0">
                                          <p:val>
                                            <p:strVal val="0-#ppt_w/2"/>
                                          </p:val>
                                        </p:tav>
                                        <p:tav tm="100000">
                                          <p:val>
                                            <p:strVal val="#ppt_x"/>
                                          </p:val>
                                        </p:tav>
                                      </p:tavLst>
                                    </p:anim>
                                    <p:anim calcmode="lin" valueType="num">
                                      <p:cBhvr additive="base">
                                        <p:cTn id="26" dur="500" fill="hold"/>
                                        <p:tgtEl>
                                          <p:spTgt spid="21710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7115"/>
                                        </p:tgtEl>
                                        <p:attrNameLst>
                                          <p:attrName>style.visibility</p:attrName>
                                        </p:attrNameLst>
                                      </p:cBhvr>
                                      <p:to>
                                        <p:strVal val="visible"/>
                                      </p:to>
                                    </p:set>
                                    <p:anim calcmode="lin" valueType="num">
                                      <p:cBhvr additive="base">
                                        <p:cTn id="31" dur="500" fill="hold"/>
                                        <p:tgtEl>
                                          <p:spTgt spid="217115"/>
                                        </p:tgtEl>
                                        <p:attrNameLst>
                                          <p:attrName>ppt_x</p:attrName>
                                        </p:attrNameLst>
                                      </p:cBhvr>
                                      <p:tavLst>
                                        <p:tav tm="0">
                                          <p:val>
                                            <p:strVal val="#ppt_x"/>
                                          </p:val>
                                        </p:tav>
                                        <p:tav tm="100000">
                                          <p:val>
                                            <p:strVal val="#ppt_x"/>
                                          </p:val>
                                        </p:tav>
                                      </p:tavLst>
                                    </p:anim>
                                    <p:anim calcmode="lin" valueType="num">
                                      <p:cBhvr additive="base">
                                        <p:cTn id="32" dur="500" fill="hold"/>
                                        <p:tgtEl>
                                          <p:spTgt spid="217115"/>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217112"/>
                                        </p:tgtEl>
                                        <p:attrNameLst>
                                          <p:attrName>style.visibility</p:attrName>
                                        </p:attrNameLst>
                                      </p:cBhvr>
                                      <p:to>
                                        <p:strVal val="visible"/>
                                      </p:to>
                                    </p:set>
                                    <p:anim calcmode="lin" valueType="num">
                                      <p:cBhvr additive="base">
                                        <p:cTn id="37" dur="500" fill="hold"/>
                                        <p:tgtEl>
                                          <p:spTgt spid="217112"/>
                                        </p:tgtEl>
                                        <p:attrNameLst>
                                          <p:attrName>ppt_x</p:attrName>
                                        </p:attrNameLst>
                                      </p:cBhvr>
                                      <p:tavLst>
                                        <p:tav tm="0">
                                          <p:val>
                                            <p:strVal val="#ppt_x"/>
                                          </p:val>
                                        </p:tav>
                                        <p:tav tm="100000">
                                          <p:val>
                                            <p:strVal val="#ppt_x"/>
                                          </p:val>
                                        </p:tav>
                                      </p:tavLst>
                                    </p:anim>
                                    <p:anim calcmode="lin" valueType="num">
                                      <p:cBhvr additive="base">
                                        <p:cTn id="38" dur="500" fill="hold"/>
                                        <p:tgtEl>
                                          <p:spTgt spid="217112"/>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17114"/>
                                        </p:tgtEl>
                                        <p:attrNameLst>
                                          <p:attrName>style.visibility</p:attrName>
                                        </p:attrNameLst>
                                      </p:cBhvr>
                                      <p:to>
                                        <p:strVal val="visible"/>
                                      </p:to>
                                    </p:set>
                                    <p:anim calcmode="lin" valueType="num">
                                      <p:cBhvr additive="base">
                                        <p:cTn id="43" dur="500" fill="hold"/>
                                        <p:tgtEl>
                                          <p:spTgt spid="217114"/>
                                        </p:tgtEl>
                                        <p:attrNameLst>
                                          <p:attrName>ppt_x</p:attrName>
                                        </p:attrNameLst>
                                      </p:cBhvr>
                                      <p:tavLst>
                                        <p:tav tm="0">
                                          <p:val>
                                            <p:strVal val="0-#ppt_w/2"/>
                                          </p:val>
                                        </p:tav>
                                        <p:tav tm="100000">
                                          <p:val>
                                            <p:strVal val="#ppt_x"/>
                                          </p:val>
                                        </p:tav>
                                      </p:tavLst>
                                    </p:anim>
                                    <p:anim calcmode="lin" valueType="num">
                                      <p:cBhvr additive="base">
                                        <p:cTn id="44" dur="500" fill="hold"/>
                                        <p:tgtEl>
                                          <p:spTgt spid="217114"/>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17113"/>
                                        </p:tgtEl>
                                        <p:attrNameLst>
                                          <p:attrName>style.visibility</p:attrName>
                                        </p:attrNameLst>
                                      </p:cBhvr>
                                      <p:to>
                                        <p:strVal val="visible"/>
                                      </p:to>
                                    </p:set>
                                    <p:anim calcmode="lin" valueType="num">
                                      <p:cBhvr additive="base">
                                        <p:cTn id="49" dur="500" fill="hold"/>
                                        <p:tgtEl>
                                          <p:spTgt spid="217113"/>
                                        </p:tgtEl>
                                        <p:attrNameLst>
                                          <p:attrName>ppt_x</p:attrName>
                                        </p:attrNameLst>
                                      </p:cBhvr>
                                      <p:tavLst>
                                        <p:tav tm="0">
                                          <p:val>
                                            <p:strVal val="1+#ppt_w/2"/>
                                          </p:val>
                                        </p:tav>
                                        <p:tav tm="100000">
                                          <p:val>
                                            <p:strVal val="#ppt_x"/>
                                          </p:val>
                                        </p:tav>
                                      </p:tavLst>
                                    </p:anim>
                                    <p:anim calcmode="lin" valueType="num">
                                      <p:cBhvr additive="base">
                                        <p:cTn id="50" dur="500" fill="hold"/>
                                        <p:tgtEl>
                                          <p:spTgt spid="217113"/>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17111"/>
                                        </p:tgtEl>
                                        <p:attrNameLst>
                                          <p:attrName>style.visibility</p:attrName>
                                        </p:attrNameLst>
                                      </p:cBhvr>
                                      <p:to>
                                        <p:strVal val="visible"/>
                                      </p:to>
                                    </p:set>
                                    <p:anim calcmode="lin" valueType="num">
                                      <p:cBhvr additive="base">
                                        <p:cTn id="55" dur="500" fill="hold"/>
                                        <p:tgtEl>
                                          <p:spTgt spid="217111"/>
                                        </p:tgtEl>
                                        <p:attrNameLst>
                                          <p:attrName>ppt_x</p:attrName>
                                        </p:attrNameLst>
                                      </p:cBhvr>
                                      <p:tavLst>
                                        <p:tav tm="0">
                                          <p:val>
                                            <p:strVal val="#ppt_x"/>
                                          </p:val>
                                        </p:tav>
                                        <p:tav tm="100000">
                                          <p:val>
                                            <p:strVal val="#ppt_x"/>
                                          </p:val>
                                        </p:tav>
                                      </p:tavLst>
                                    </p:anim>
                                    <p:anim calcmode="lin" valueType="num">
                                      <p:cBhvr additive="base">
                                        <p:cTn id="56" dur="500" fill="hold"/>
                                        <p:tgtEl>
                                          <p:spTgt spid="217111"/>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217110"/>
                                        </p:tgtEl>
                                        <p:attrNameLst>
                                          <p:attrName>style.visibility</p:attrName>
                                        </p:attrNameLst>
                                      </p:cBhvr>
                                      <p:to>
                                        <p:strVal val="visible"/>
                                      </p:to>
                                    </p:set>
                                    <p:anim calcmode="lin" valueType="num">
                                      <p:cBhvr additive="base">
                                        <p:cTn id="61" dur="500" fill="hold"/>
                                        <p:tgtEl>
                                          <p:spTgt spid="217110"/>
                                        </p:tgtEl>
                                        <p:attrNameLst>
                                          <p:attrName>ppt_x</p:attrName>
                                        </p:attrNameLst>
                                      </p:cBhvr>
                                      <p:tavLst>
                                        <p:tav tm="0">
                                          <p:val>
                                            <p:strVal val="#ppt_x"/>
                                          </p:val>
                                        </p:tav>
                                        <p:tav tm="100000">
                                          <p:val>
                                            <p:strVal val="#ppt_x"/>
                                          </p:val>
                                        </p:tav>
                                      </p:tavLst>
                                    </p:anim>
                                    <p:anim calcmode="lin" valueType="num">
                                      <p:cBhvr additive="base">
                                        <p:cTn id="62" dur="500" fill="hold"/>
                                        <p:tgtEl>
                                          <p:spTgt spid="217110"/>
                                        </p:tgtEl>
                                        <p:attrNameLst>
                                          <p:attrName>ppt_y</p:attrName>
                                        </p:attrNameLst>
                                      </p:cBhvr>
                                      <p:tavLst>
                                        <p:tav tm="0">
                                          <p:val>
                                            <p:strVal val="0-#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17109"/>
                                        </p:tgtEl>
                                        <p:attrNameLst>
                                          <p:attrName>style.visibility</p:attrName>
                                        </p:attrNameLst>
                                      </p:cBhvr>
                                      <p:to>
                                        <p:strVal val="visible"/>
                                      </p:to>
                                    </p:set>
                                    <p:anim calcmode="lin" valueType="num">
                                      <p:cBhvr additive="base">
                                        <p:cTn id="67" dur="500" fill="hold"/>
                                        <p:tgtEl>
                                          <p:spTgt spid="217109"/>
                                        </p:tgtEl>
                                        <p:attrNameLst>
                                          <p:attrName>ppt_x</p:attrName>
                                        </p:attrNameLst>
                                      </p:cBhvr>
                                      <p:tavLst>
                                        <p:tav tm="0">
                                          <p:val>
                                            <p:strVal val="0-#ppt_w/2"/>
                                          </p:val>
                                        </p:tav>
                                        <p:tav tm="100000">
                                          <p:val>
                                            <p:strVal val="#ppt_x"/>
                                          </p:val>
                                        </p:tav>
                                      </p:tavLst>
                                    </p:anim>
                                    <p:anim calcmode="lin" valueType="num">
                                      <p:cBhvr additive="base">
                                        <p:cTn id="68" dur="500" fill="hold"/>
                                        <p:tgtEl>
                                          <p:spTgt spid="217109"/>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217108"/>
                                        </p:tgtEl>
                                        <p:attrNameLst>
                                          <p:attrName>style.visibility</p:attrName>
                                        </p:attrNameLst>
                                      </p:cBhvr>
                                      <p:to>
                                        <p:strVal val="visible"/>
                                      </p:to>
                                    </p:set>
                                    <p:anim calcmode="lin" valueType="num">
                                      <p:cBhvr additive="base">
                                        <p:cTn id="73" dur="500" fill="hold"/>
                                        <p:tgtEl>
                                          <p:spTgt spid="217108"/>
                                        </p:tgtEl>
                                        <p:attrNameLst>
                                          <p:attrName>ppt_x</p:attrName>
                                        </p:attrNameLst>
                                      </p:cBhvr>
                                      <p:tavLst>
                                        <p:tav tm="0">
                                          <p:val>
                                            <p:strVal val="1+#ppt_w/2"/>
                                          </p:val>
                                        </p:tav>
                                        <p:tav tm="100000">
                                          <p:val>
                                            <p:strVal val="#ppt_x"/>
                                          </p:val>
                                        </p:tav>
                                      </p:tavLst>
                                    </p:anim>
                                    <p:anim calcmode="lin" valueType="num">
                                      <p:cBhvr additive="base">
                                        <p:cTn id="74" dur="500" fill="hold"/>
                                        <p:tgtEl>
                                          <p:spTgt spid="2171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7" grpId="0"/>
      <p:bldP spid="217101" grpId="0"/>
      <p:bldP spid="217102" grpId="0"/>
      <p:bldP spid="217104" grpId="0"/>
      <p:bldP spid="217108" grpId="0"/>
      <p:bldP spid="217109" grpId="0"/>
      <p:bldP spid="217110" grpId="0"/>
      <p:bldP spid="217111" grpId="0"/>
      <p:bldP spid="217112" grpId="0"/>
      <p:bldP spid="217113" grpId="0"/>
      <p:bldP spid="217114" grpId="0"/>
      <p:bldP spid="2171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Dr House - asthma inhaler</a:t>
            </a:r>
          </a:p>
        </p:txBody>
      </p:sp>
      <p:pic>
        <p:nvPicPr>
          <p:cNvPr id="4" name="Picture 2" descr="C:\Users\Helen Baker\Dropbox\logos\CHLF logo CMYK jpg copy.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6089824"/>
            <a:ext cx="2477269" cy="652955"/>
          </a:xfrm>
          <a:prstGeom prst="rect">
            <a:avLst/>
          </a:prstGeom>
          <a:noFill/>
          <a:extLst>
            <a:ext uri="{909E8E84-426E-40DD-AFC4-6F175D3DCCD1}">
              <a14:hiddenFill xmlns:a14="http://schemas.microsoft.com/office/drawing/2010/main">
                <a:solidFill>
                  <a:srgbClr val="FFFFFF"/>
                </a:solidFill>
              </a14:hiddenFill>
            </a:ext>
          </a:extLst>
        </p:spPr>
      </p:pic>
      <p:pic>
        <p:nvPicPr>
          <p:cNvPr id="6" name="Inhaler Fail  House M.D">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6"/>
          <a:stretch>
            <a:fillRect/>
          </a:stretch>
        </p:blipFill>
        <p:spPr>
          <a:xfrm>
            <a:off x="415892" y="1268760"/>
            <a:ext cx="8404580" cy="4727990"/>
          </a:xfrm>
        </p:spPr>
      </p:pic>
    </p:spTree>
    <p:extLst>
      <p:ext uri="{BB962C8B-B14F-4D97-AF65-F5344CB8AC3E}">
        <p14:creationId xmlns:p14="http://schemas.microsoft.com/office/powerpoint/2010/main" val="196871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04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143000"/>
          </a:xfrm>
        </p:spPr>
        <p:txBody>
          <a:bodyPr>
            <a:noAutofit/>
          </a:bodyPr>
          <a:lstStyle/>
          <a:p>
            <a:br>
              <a:rPr lang="en-GB" sz="3200" b="1" dirty="0"/>
            </a:br>
            <a:r>
              <a:rPr lang="en-GB" sz="3200" b="1" dirty="0"/>
              <a:t>Community Health and Learning Foundation</a:t>
            </a:r>
            <a:br>
              <a:rPr lang="en-GB" sz="3200" b="1" dirty="0"/>
            </a:br>
            <a:r>
              <a:rPr lang="en-GB" sz="3200" b="1" dirty="0"/>
              <a:t>Who are we?</a:t>
            </a:r>
          </a:p>
        </p:txBody>
      </p:sp>
      <p:sp>
        <p:nvSpPr>
          <p:cNvPr id="3" name="Content Placeholder 2"/>
          <p:cNvSpPr>
            <a:spLocks noGrp="1"/>
          </p:cNvSpPr>
          <p:nvPr>
            <p:ph idx="1"/>
          </p:nvPr>
        </p:nvSpPr>
        <p:spPr/>
        <p:txBody>
          <a:bodyPr/>
          <a:lstStyle/>
          <a:p>
            <a:pPr marL="0" indent="0" algn="ctr">
              <a:buNone/>
            </a:pPr>
            <a:endParaRPr lang="en-GB" dirty="0"/>
          </a:p>
          <a:p>
            <a:pPr marL="0" indent="0" algn="ctr">
              <a:buNone/>
            </a:pPr>
            <a:r>
              <a:rPr lang="en-GB" dirty="0"/>
              <a:t>Our work aims to reduce health inequalities by creating a more health literate Health and Social Care system and more health literate individuals and communities</a:t>
            </a:r>
          </a:p>
        </p:txBody>
      </p:sp>
      <p:pic>
        <p:nvPicPr>
          <p:cNvPr id="4" name="Picture 2" descr="C:\Users\Helen Baker\Dropbox\logos\CHLF logo CMYK jpg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6089824"/>
            <a:ext cx="2477269" cy="652955"/>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GB"/>
              <a:t>©Community Health and Learning Foundation 2012</a:t>
            </a:r>
          </a:p>
        </p:txBody>
      </p:sp>
    </p:spTree>
    <p:extLst>
      <p:ext uri="{BB962C8B-B14F-4D97-AF65-F5344CB8AC3E}">
        <p14:creationId xmlns:p14="http://schemas.microsoft.com/office/powerpoint/2010/main" val="4900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32656"/>
            <a:ext cx="8820472" cy="1143000"/>
          </a:xfrm>
        </p:spPr>
        <p:txBody>
          <a:bodyPr>
            <a:normAutofit/>
          </a:bodyPr>
          <a:lstStyle/>
          <a:p>
            <a:r>
              <a:rPr lang="en-GB" sz="3600" b="1" dirty="0"/>
              <a:t>The impact of low Health Literacy: illness</a:t>
            </a:r>
          </a:p>
        </p:txBody>
      </p:sp>
      <p:sp>
        <p:nvSpPr>
          <p:cNvPr id="3" name="Content Placeholder 2"/>
          <p:cNvSpPr>
            <a:spLocks noGrp="1"/>
          </p:cNvSpPr>
          <p:nvPr>
            <p:ph idx="1"/>
          </p:nvPr>
        </p:nvSpPr>
        <p:spPr>
          <a:xfrm>
            <a:off x="457200" y="1600200"/>
            <a:ext cx="8229600" cy="3124943"/>
          </a:xfrm>
        </p:spPr>
        <p:txBody>
          <a:bodyPr>
            <a:normAutofit fontScale="92500" lnSpcReduction="10000"/>
          </a:bodyPr>
          <a:lstStyle/>
          <a:p>
            <a:pPr marL="0" indent="0">
              <a:buNone/>
            </a:pPr>
            <a:r>
              <a:rPr lang="en-GB" sz="2800" b="1" dirty="0"/>
              <a:t>People with lower health literacy :</a:t>
            </a:r>
          </a:p>
          <a:p>
            <a:r>
              <a:rPr lang="en-GB" sz="2800" dirty="0"/>
              <a:t>Have higher mortality (older people)</a:t>
            </a:r>
            <a:r>
              <a:rPr lang="en-GB" sz="2800" baseline="30000" dirty="0"/>
              <a:t>1</a:t>
            </a:r>
          </a:p>
          <a:p>
            <a:r>
              <a:rPr lang="en-GB" sz="2800" dirty="0"/>
              <a:t>Have more difficulty managing medication</a:t>
            </a:r>
            <a:r>
              <a:rPr lang="en-GB" sz="2800" baseline="30000" dirty="0"/>
              <a:t>1</a:t>
            </a:r>
          </a:p>
          <a:p>
            <a:r>
              <a:rPr lang="en-GB" sz="2800" dirty="0"/>
              <a:t>Have a higher prevalence of long-term conditions (LTCs)</a:t>
            </a:r>
            <a:r>
              <a:rPr lang="en-GB" sz="2800" baseline="30000" dirty="0"/>
              <a:t>2</a:t>
            </a:r>
          </a:p>
          <a:p>
            <a:r>
              <a:rPr lang="en-GB" sz="2800" dirty="0"/>
              <a:t>LTCs more likely to be limiting</a:t>
            </a:r>
            <a:r>
              <a:rPr lang="en-GB" sz="2800" baseline="30000" dirty="0"/>
              <a:t>2</a:t>
            </a:r>
          </a:p>
          <a:p>
            <a:r>
              <a:rPr lang="en-GB" sz="2800" dirty="0"/>
              <a:t>Are less likely to engage with disease prevention e.g. cancer screening, immunisation</a:t>
            </a:r>
            <a:r>
              <a:rPr lang="en-GB" sz="2800" baseline="30000" dirty="0"/>
              <a:t>1</a:t>
            </a:r>
            <a:endParaRPr lang="en-GB" sz="2800" dirty="0"/>
          </a:p>
        </p:txBody>
      </p:sp>
      <p:sp>
        <p:nvSpPr>
          <p:cNvPr id="4" name="Slide Number Placeholder 3"/>
          <p:cNvSpPr>
            <a:spLocks noGrp="1"/>
          </p:cNvSpPr>
          <p:nvPr>
            <p:ph type="sldNum" sz="quarter" idx="12"/>
          </p:nvPr>
        </p:nvSpPr>
        <p:spPr/>
        <p:txBody>
          <a:bodyPr/>
          <a:lstStyle/>
          <a:p>
            <a:fld id="{14F68B46-B5C4-40D0-B0BE-B8497E13D14B}" type="slidenum">
              <a:rPr lang="en-GB" smtClean="0"/>
              <a:t>20</a:t>
            </a:fld>
            <a:endParaRPr lang="en-GB" dirty="0"/>
          </a:p>
        </p:txBody>
      </p:sp>
      <p:sp>
        <p:nvSpPr>
          <p:cNvPr id="5" name="TextBox 4"/>
          <p:cNvSpPr txBox="1"/>
          <p:nvPr/>
        </p:nvSpPr>
        <p:spPr>
          <a:xfrm>
            <a:off x="253988" y="5186048"/>
            <a:ext cx="6673943" cy="1169551"/>
          </a:xfrm>
          <a:prstGeom prst="rect">
            <a:avLst/>
          </a:prstGeom>
          <a:noFill/>
        </p:spPr>
        <p:txBody>
          <a:bodyPr wrap="none" rtlCol="0">
            <a:spAutoFit/>
          </a:bodyPr>
          <a:lstStyle/>
          <a:p>
            <a:pPr marL="342900" indent="-342900">
              <a:buAutoNum type="arabicPeriod"/>
            </a:pPr>
            <a:r>
              <a:rPr lang="en-US" sz="1400" i="1" dirty="0"/>
              <a:t>Berkman ND, Sheridan SL, Donahue KE, Halpern DJ, Viera A, Crotty K, et al. </a:t>
            </a:r>
          </a:p>
          <a:p>
            <a:r>
              <a:rPr lang="en-US" sz="1400" i="1" dirty="0"/>
              <a:t>Health literacy interventions and outcomes: An updated systematic review. </a:t>
            </a:r>
          </a:p>
          <a:p>
            <a:r>
              <a:rPr lang="en-US" sz="1400" i="1" dirty="0"/>
              <a:t>Rockville, MD: Agency for Healthcare Research and Quality., 2011  Contract No.: 11-E006.</a:t>
            </a:r>
            <a:endParaRPr lang="en-GB" sz="1400" i="1" dirty="0"/>
          </a:p>
          <a:p>
            <a:r>
              <a:rPr lang="en-GB" sz="1400" i="1" dirty="0"/>
              <a:t>2. HLS-EU Consortium: Comparative report of health literacy in eight EU member states.</a:t>
            </a:r>
          </a:p>
          <a:p>
            <a:r>
              <a:rPr lang="en-GB" sz="1400" i="1" dirty="0"/>
              <a:t>The European Health Literacy Survey (HLS-EU). 2012 </a:t>
            </a:r>
          </a:p>
        </p:txBody>
      </p:sp>
      <p:sp>
        <p:nvSpPr>
          <p:cNvPr id="6" name="TextBox 5">
            <a:extLst>
              <a:ext uri="{FF2B5EF4-FFF2-40B4-BE49-F238E27FC236}">
                <a16:creationId xmlns:a16="http://schemas.microsoft.com/office/drawing/2014/main" id="{3B910D92-AE88-4055-92A9-5A27FC4D0451}"/>
              </a:ext>
            </a:extLst>
          </p:cNvPr>
          <p:cNvSpPr txBox="1"/>
          <p:nvPr/>
        </p:nvSpPr>
        <p:spPr>
          <a:xfrm>
            <a:off x="228764" y="6393663"/>
            <a:ext cx="6287452" cy="400110"/>
          </a:xfrm>
          <a:prstGeom prst="rect">
            <a:avLst/>
          </a:prstGeom>
          <a:noFill/>
        </p:spPr>
        <p:txBody>
          <a:bodyPr wrap="square" rtlCol="0">
            <a:spAutoFit/>
          </a:bodyPr>
          <a:lstStyle/>
          <a:p>
            <a:r>
              <a:rPr lang="en-GB" sz="1000" dirty="0"/>
              <a:t>Slide taken from Presentation to the Health Literacy Group UK Seminar ‘Improving health information to promote </a:t>
            </a:r>
          </a:p>
          <a:p>
            <a:r>
              <a:rPr lang="en-GB" sz="1000" dirty="0"/>
              <a:t>health literacy’ - Gill Rowlands, Professor, University of Newcastle and  Aarhus University , March 2015</a:t>
            </a:r>
          </a:p>
        </p:txBody>
      </p:sp>
      <p:pic>
        <p:nvPicPr>
          <p:cNvPr id="7" name="Picture 2" descr="C:\Users\Helen Baker\Dropbox\logos\CHLF logo CMYK jpg copy.jpg">
            <a:extLst>
              <a:ext uri="{FF2B5EF4-FFF2-40B4-BE49-F238E27FC236}">
                <a16:creationId xmlns:a16="http://schemas.microsoft.com/office/drawing/2014/main" id="{B7B29E92-B318-41CC-9ECD-8659C5A22D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6089824"/>
            <a:ext cx="2477269" cy="652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829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457200" y="332656"/>
            <a:ext cx="8229600" cy="1061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Lucida Sans Unicode" panose="020B0602030504020204" pitchFamily="34" charset="0"/>
              </a:defRPr>
            </a:lvl9pPr>
          </a:lstStyle>
          <a:p>
            <a:pPr algn="ctr" eaLnBrk="1" hangingPunct="1">
              <a:buClrTx/>
              <a:buFontTx/>
              <a:buNone/>
            </a:pPr>
            <a:r>
              <a:rPr lang="en-GB" altLang="en-US" sz="3200" b="1" dirty="0">
                <a:solidFill>
                  <a:schemeClr val="tx1"/>
                </a:solidFill>
              </a:rPr>
              <a:t>Low Health Literacy and medicines</a:t>
            </a:r>
          </a:p>
        </p:txBody>
      </p:sp>
      <p:sp>
        <p:nvSpPr>
          <p:cNvPr id="8195" name="Text Box 2"/>
          <p:cNvSpPr txBox="1">
            <a:spLocks noChangeArrowheads="1"/>
          </p:cNvSpPr>
          <p:nvPr/>
        </p:nvSpPr>
        <p:spPr bwMode="auto">
          <a:xfrm>
            <a:off x="611560" y="1357313"/>
            <a:ext cx="7920880" cy="315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cs typeface="Lucida Sans Unicode" panose="020B0602030504020204" pitchFamily="34" charset="0"/>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cs typeface="Lucida Sans Unicode" panose="020B0602030504020204" pitchFamily="34" charset="0"/>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cs typeface="Lucida Sans Unicode" panose="020B0602030504020204" pitchFamily="34" charset="0"/>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cs typeface="Lucida Sans Unicode" panose="020B0602030504020204" pitchFamily="34" charset="0"/>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cs typeface="Lucida Sans Unicode" panose="020B0602030504020204" pitchFamily="34" charset="0"/>
              </a:defRPr>
            </a:lvl9pPr>
          </a:lstStyle>
          <a:p>
            <a:pPr eaLnBrk="1" hangingPunct="1">
              <a:spcBef>
                <a:spcPts val="700"/>
              </a:spcBef>
              <a:buSzPct val="50000"/>
              <a:buFont typeface="Wingdings" panose="05000000000000000000" pitchFamily="2" charset="2"/>
              <a:buChar char=""/>
            </a:pPr>
            <a:r>
              <a:rPr lang="en-GB" altLang="en-US" sz="2400" dirty="0">
                <a:solidFill>
                  <a:srgbClr val="000000"/>
                </a:solidFill>
              </a:rPr>
              <a:t>Information leaflets difficult to read, often discarded</a:t>
            </a:r>
          </a:p>
          <a:p>
            <a:pPr eaLnBrk="1" hangingPunct="1">
              <a:spcBef>
                <a:spcPts val="700"/>
              </a:spcBef>
              <a:buSzPct val="50000"/>
              <a:buFont typeface="Wingdings" panose="05000000000000000000" pitchFamily="2" charset="2"/>
              <a:buChar char=""/>
            </a:pPr>
            <a:r>
              <a:rPr lang="en-GB" altLang="en-US" sz="2400" dirty="0">
                <a:solidFill>
                  <a:srgbClr val="000000"/>
                </a:solidFill>
              </a:rPr>
              <a:t>Medication instructions - too much text, writing too small</a:t>
            </a:r>
          </a:p>
          <a:p>
            <a:pPr eaLnBrk="1" hangingPunct="1">
              <a:spcBef>
                <a:spcPts val="700"/>
              </a:spcBef>
              <a:buSzPct val="50000"/>
              <a:buFont typeface="Wingdings" panose="05000000000000000000" pitchFamily="2" charset="2"/>
              <a:buChar char=""/>
            </a:pPr>
            <a:r>
              <a:rPr lang="en-GB" altLang="en-US" sz="2400" dirty="0">
                <a:solidFill>
                  <a:srgbClr val="000000"/>
                </a:solidFill>
              </a:rPr>
              <a:t>Dosage - frequency not understood </a:t>
            </a:r>
          </a:p>
          <a:p>
            <a:pPr eaLnBrk="1" hangingPunct="1">
              <a:spcBef>
                <a:spcPts val="700"/>
              </a:spcBef>
              <a:buSzPct val="50000"/>
              <a:buFont typeface="Wingdings" panose="05000000000000000000" pitchFamily="2" charset="2"/>
              <a:buChar char=""/>
            </a:pPr>
            <a:r>
              <a:rPr lang="en-GB" altLang="en-US" sz="2400" dirty="0">
                <a:solidFill>
                  <a:srgbClr val="000000"/>
                </a:solidFill>
              </a:rPr>
              <a:t>Difficulties buying over the counter medicines</a:t>
            </a:r>
          </a:p>
          <a:p>
            <a:pPr eaLnBrk="1" hangingPunct="1">
              <a:spcBef>
                <a:spcPts val="700"/>
              </a:spcBef>
              <a:buClrTx/>
              <a:buFontTx/>
              <a:buNone/>
            </a:pPr>
            <a:endParaRPr lang="en-GB" altLang="en-US" sz="2800" dirty="0">
              <a:solidFill>
                <a:srgbClr val="000000"/>
              </a:solidFill>
            </a:endParaRPr>
          </a:p>
        </p:txBody>
      </p:sp>
      <p:sp>
        <p:nvSpPr>
          <p:cNvPr id="4" name="Speech Bubble: Rectangle with Corners Rounded 3"/>
          <p:cNvSpPr/>
          <p:nvPr/>
        </p:nvSpPr>
        <p:spPr>
          <a:xfrm>
            <a:off x="457140" y="4005064"/>
            <a:ext cx="8147248" cy="1656184"/>
          </a:xfrm>
          <a:prstGeom prst="wedgeRoundRectCallout">
            <a:avLst>
              <a:gd name="adj1" fmla="val 1860"/>
              <a:gd name="adj2" fmla="val 97895"/>
              <a:gd name="adj3" fmla="val 16667"/>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78336" y="4149080"/>
            <a:ext cx="7704856" cy="1200329"/>
          </a:xfrm>
          <a:prstGeom prst="rect">
            <a:avLst/>
          </a:prstGeom>
          <a:noFill/>
        </p:spPr>
        <p:txBody>
          <a:bodyPr wrap="square" rtlCol="0">
            <a:spAutoFit/>
          </a:bodyPr>
          <a:lstStyle/>
          <a:p>
            <a:r>
              <a:rPr lang="en-GB" dirty="0"/>
              <a:t>“I don’t know what I’m buying normally, do you know if it’s got </a:t>
            </a:r>
            <a:r>
              <a:rPr lang="en-GB" dirty="0" err="1"/>
              <a:t>Calpol</a:t>
            </a:r>
            <a:r>
              <a:rPr lang="en-GB" dirty="0"/>
              <a:t> on it, then I’m like that ‘That’s </a:t>
            </a:r>
            <a:r>
              <a:rPr lang="en-GB" dirty="0" err="1"/>
              <a:t>Calpol</a:t>
            </a:r>
            <a:r>
              <a:rPr lang="en-GB" dirty="0"/>
              <a:t>, that’s fine’…. but then if it’s Cal.. is it </a:t>
            </a:r>
            <a:r>
              <a:rPr lang="en-GB" dirty="0" err="1"/>
              <a:t>Calbrufen</a:t>
            </a:r>
            <a:r>
              <a:rPr lang="en-GB" dirty="0"/>
              <a:t>?  I’m not allowed that, because I’ve got asthma so (son)’s not allowed that…..So you have to watch the colours of the packets and stuff … to tell the difference”</a:t>
            </a:r>
          </a:p>
        </p:txBody>
      </p:sp>
      <p:pic>
        <p:nvPicPr>
          <p:cNvPr id="9" name="Picture 2" descr="C:\Users\Helen Baker\Dropbox\logos\CHLF logo CMYK jpg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6089824"/>
            <a:ext cx="2477269" cy="652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1522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Low Health Literacy and Medicines </a:t>
            </a:r>
          </a:p>
        </p:txBody>
      </p:sp>
      <p:sp>
        <p:nvSpPr>
          <p:cNvPr id="3" name="Content Placeholder 2"/>
          <p:cNvSpPr>
            <a:spLocks noGrp="1"/>
          </p:cNvSpPr>
          <p:nvPr>
            <p:ph idx="1"/>
          </p:nvPr>
        </p:nvSpPr>
        <p:spPr>
          <a:xfrm>
            <a:off x="459233" y="1563861"/>
            <a:ext cx="5338936" cy="4525963"/>
          </a:xfrm>
        </p:spPr>
        <p:txBody>
          <a:bodyPr>
            <a:normAutofit/>
          </a:bodyPr>
          <a:lstStyle/>
          <a:p>
            <a:pPr marL="0" indent="0">
              <a:buNone/>
            </a:pPr>
            <a:r>
              <a:rPr lang="en-GB" sz="2800" dirty="0"/>
              <a:t>What does this mean?</a:t>
            </a:r>
          </a:p>
          <a:p>
            <a:pPr marL="0" indent="0">
              <a:buNone/>
            </a:pPr>
            <a:endParaRPr lang="en-GB" sz="2800" dirty="0"/>
          </a:p>
          <a:p>
            <a:pPr marL="0" indent="0">
              <a:buNone/>
            </a:pPr>
            <a:r>
              <a:rPr lang="en-GB" sz="2800" b="1" dirty="0">
                <a:solidFill>
                  <a:srgbClr val="00B050"/>
                </a:solidFill>
              </a:rPr>
              <a:t>“One to be taken every 8 hours”</a:t>
            </a:r>
          </a:p>
          <a:p>
            <a:pPr marL="0" indent="0">
              <a:buNone/>
            </a:pPr>
            <a:r>
              <a:rPr lang="en-GB" sz="2800" dirty="0"/>
              <a:t>53%: every 8 hours for 2 doses only </a:t>
            </a:r>
          </a:p>
          <a:p>
            <a:pPr marL="0" indent="0">
              <a:buNone/>
            </a:pPr>
            <a:endParaRPr lang="en-GB" sz="2800" dirty="0"/>
          </a:p>
          <a:p>
            <a:pPr marL="0" indent="0">
              <a:buNone/>
            </a:pPr>
            <a:r>
              <a:rPr lang="en-GB" sz="2800" b="1" dirty="0">
                <a:solidFill>
                  <a:srgbClr val="00B050"/>
                </a:solidFill>
              </a:rPr>
              <a:t>“Avoid alcoholic drink”</a:t>
            </a:r>
          </a:p>
          <a:p>
            <a:pPr marL="0" indent="0">
              <a:buNone/>
            </a:pPr>
            <a:r>
              <a:rPr lang="en-GB" sz="2800" dirty="0"/>
              <a:t>61%: no alcohol</a:t>
            </a:r>
          </a:p>
          <a:p>
            <a:pPr marL="0" indent="0">
              <a:buNone/>
            </a:pPr>
            <a:r>
              <a:rPr lang="en-GB" sz="2800" dirty="0"/>
              <a:t>39%: drink a little</a:t>
            </a:r>
          </a:p>
        </p:txBody>
      </p:sp>
      <p:pic>
        <p:nvPicPr>
          <p:cNvPr id="4" name="Picture 2" descr="C:\Users\Helen Baker\Dropbox\logos\CHLF logo CMYK jpg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6089824"/>
            <a:ext cx="2477269" cy="6529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168" y="2276872"/>
            <a:ext cx="2763748" cy="2167847"/>
          </a:xfrm>
          <a:prstGeom prst="rect">
            <a:avLst/>
          </a:prstGeom>
        </p:spPr>
      </p:pic>
    </p:spTree>
    <p:extLst>
      <p:ext uri="{BB962C8B-B14F-4D97-AF65-F5344CB8AC3E}">
        <p14:creationId xmlns:p14="http://schemas.microsoft.com/office/powerpoint/2010/main" val="92506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75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75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75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75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r>
              <a:rPr lang="en-GB" sz="4000" b="1" dirty="0"/>
              <a:t>How can we help?</a:t>
            </a:r>
            <a:br>
              <a:rPr lang="en-GB" sz="4000" b="1" dirty="0"/>
            </a:br>
            <a:endParaRPr lang="en-GB" sz="4000" b="1"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1988840"/>
            <a:ext cx="4320480" cy="4320480"/>
          </a:xfrm>
          <a:prstGeom prst="rect">
            <a:avLst/>
          </a:prstGeom>
        </p:spPr>
      </p:pic>
    </p:spTree>
    <p:extLst>
      <p:ext uri="{BB962C8B-B14F-4D97-AF65-F5344CB8AC3E}">
        <p14:creationId xmlns:p14="http://schemas.microsoft.com/office/powerpoint/2010/main" val="4225794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sz="3200" b="1" dirty="0"/>
            </a:br>
            <a:r>
              <a:rPr lang="en-GB" sz="3200" b="1" dirty="0"/>
              <a:t>Community Health and Learning Foundation</a:t>
            </a:r>
            <a:br>
              <a:rPr lang="en-GB" sz="3200" b="1" dirty="0"/>
            </a:br>
            <a:r>
              <a:rPr lang="en-GB" sz="3200" dirty="0"/>
              <a:t>What do we do?</a:t>
            </a:r>
            <a:br>
              <a:rPr lang="en-GB" sz="3200" dirty="0"/>
            </a:br>
            <a:r>
              <a:rPr lang="en-GB" sz="3200" b="1" dirty="0"/>
              <a:t> </a:t>
            </a:r>
          </a:p>
        </p:txBody>
      </p:sp>
      <p:sp>
        <p:nvSpPr>
          <p:cNvPr id="3" name="Content Placeholder 2"/>
          <p:cNvSpPr>
            <a:spLocks noGrp="1"/>
          </p:cNvSpPr>
          <p:nvPr>
            <p:ph idx="1"/>
          </p:nvPr>
        </p:nvSpPr>
        <p:spPr>
          <a:xfrm>
            <a:off x="457200" y="1772816"/>
            <a:ext cx="8229600" cy="4353347"/>
          </a:xfrm>
        </p:spPr>
        <p:txBody>
          <a:bodyPr>
            <a:normAutofit fontScale="77500" lnSpcReduction="20000"/>
          </a:bodyPr>
          <a:lstStyle/>
          <a:p>
            <a:pPr marL="514350" indent="-514350">
              <a:buFont typeface="+mj-lt"/>
              <a:buAutoNum type="arabicPeriod"/>
            </a:pPr>
            <a:r>
              <a:rPr lang="en-GB" dirty="0"/>
              <a:t>Develop and deliver Health Literacy courses to individuals and communities to help raise their Health Literacy levels;</a:t>
            </a:r>
          </a:p>
          <a:p>
            <a:pPr marL="514350" indent="-514350">
              <a:buFont typeface="+mj-lt"/>
              <a:buAutoNum type="arabicPeriod"/>
            </a:pPr>
            <a:endParaRPr lang="en-GB" dirty="0"/>
          </a:p>
          <a:p>
            <a:pPr marL="514350" indent="-514350">
              <a:buFont typeface="+mj-lt"/>
              <a:buAutoNum type="arabicPeriod"/>
            </a:pPr>
            <a:r>
              <a:rPr lang="en-GB" dirty="0"/>
              <a:t>Help information providers ensure that their health information is produced in a way that everyone can understand;</a:t>
            </a:r>
          </a:p>
          <a:p>
            <a:pPr marL="514350" indent="-514350">
              <a:buFont typeface="+mj-lt"/>
              <a:buAutoNum type="arabicPeriod"/>
            </a:pPr>
            <a:endParaRPr lang="en-GB" dirty="0"/>
          </a:p>
          <a:p>
            <a:pPr marL="514350" indent="-514350">
              <a:buFont typeface="+mj-lt"/>
              <a:buAutoNum type="arabicPeriod"/>
            </a:pPr>
            <a:r>
              <a:rPr lang="en-GB" dirty="0"/>
              <a:t>Improve the health literacy of the system. </a:t>
            </a:r>
            <a:r>
              <a:rPr lang="en-GB" dirty="0" err="1"/>
              <a:t>Eg</a:t>
            </a:r>
            <a:r>
              <a:rPr lang="en-GB" dirty="0"/>
              <a:t> Raise awareness of Health Literacy amongst health professionals and practitioners by delivering a range of training.</a:t>
            </a:r>
          </a:p>
          <a:p>
            <a:pPr marL="0" indent="0">
              <a:buNone/>
            </a:pPr>
            <a:endParaRPr lang="en-GB" dirty="0"/>
          </a:p>
        </p:txBody>
      </p:sp>
      <p:pic>
        <p:nvPicPr>
          <p:cNvPr id="4" name="Picture 2" descr="C:\Users\Helen Baker\Dropbox\logos\CHLF logo CMYK jpg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6089824"/>
            <a:ext cx="2477269" cy="652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278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How can we help?</a:t>
            </a:r>
            <a:br>
              <a:rPr lang="en-GB" sz="3200" b="1" dirty="0"/>
            </a:br>
            <a:r>
              <a:rPr lang="en-GB" sz="2400" b="1" dirty="0"/>
              <a:t>1. Improving people’s Health Literacy levels</a:t>
            </a:r>
          </a:p>
        </p:txBody>
      </p:sp>
      <p:pic>
        <p:nvPicPr>
          <p:cNvPr id="4" name="Picture 2" descr="C:\Users\Helen Baker\Dropbox\logos\CHLF logo CMYK jpg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6089824"/>
            <a:ext cx="2477269" cy="65295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5"/>
          <p:cNvGraphicFramePr>
            <a:graphicFrameLocks noGrp="1"/>
          </p:cNvGraphicFramePr>
          <p:nvPr>
            <p:ph idx="1"/>
            <p:extLst>
              <p:ext uri="{D42A27DB-BD31-4B8C-83A1-F6EECF244321}">
                <p14:modId xmlns:p14="http://schemas.microsoft.com/office/powerpoint/2010/main" val="2120586427"/>
              </p:ext>
            </p:extLst>
          </p:nvPr>
        </p:nvGraphicFramePr>
        <p:xfrm>
          <a:off x="457321" y="1483667"/>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4139952" y="3284984"/>
            <a:ext cx="864339" cy="923330"/>
          </a:xfrm>
          <a:prstGeom prst="rect">
            <a:avLst/>
          </a:prstGeom>
          <a:noFill/>
        </p:spPr>
        <p:txBody>
          <a:bodyPr wrap="none" rtlCol="0">
            <a:spAutoFit/>
          </a:bodyPr>
          <a:lstStyle/>
          <a:p>
            <a:pPr algn="ctr"/>
            <a:r>
              <a:rPr lang="en-GB" b="1" dirty="0">
                <a:solidFill>
                  <a:schemeClr val="bg1"/>
                </a:solidFill>
              </a:rPr>
              <a:t>Skilled </a:t>
            </a:r>
          </a:p>
          <a:p>
            <a:pPr algn="ctr"/>
            <a:r>
              <a:rPr lang="en-GB" b="1" dirty="0">
                <a:solidFill>
                  <a:schemeClr val="bg1"/>
                </a:solidFill>
              </a:rPr>
              <a:t>for </a:t>
            </a:r>
          </a:p>
          <a:p>
            <a:pPr algn="ctr"/>
            <a:r>
              <a:rPr lang="en-GB" b="1" dirty="0">
                <a:solidFill>
                  <a:schemeClr val="bg1"/>
                </a:solidFill>
              </a:rPr>
              <a:t>Health</a:t>
            </a:r>
          </a:p>
        </p:txBody>
      </p:sp>
    </p:spTree>
    <p:extLst>
      <p:ext uri="{BB962C8B-B14F-4D97-AF65-F5344CB8AC3E}">
        <p14:creationId xmlns:p14="http://schemas.microsoft.com/office/powerpoint/2010/main" val="1920201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3568" y="548680"/>
            <a:ext cx="4226173"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148064" y="1556792"/>
            <a:ext cx="3782767" cy="646331"/>
          </a:xfrm>
          <a:prstGeom prst="rect">
            <a:avLst/>
          </a:prstGeom>
          <a:noFill/>
        </p:spPr>
        <p:txBody>
          <a:bodyPr wrap="none" rtlCol="0">
            <a:spAutoFit/>
          </a:bodyPr>
          <a:lstStyle/>
          <a:p>
            <a:pPr algn="ctr"/>
            <a:r>
              <a:rPr lang="en-GB" dirty="0"/>
              <a:t>Free resources available from</a:t>
            </a:r>
          </a:p>
          <a:p>
            <a:pPr algn="ctr"/>
            <a:r>
              <a:rPr lang="en-GB" dirty="0">
                <a:hlinkClick r:id="rId4"/>
              </a:rPr>
              <a:t>www.chlfoundation.org.uk/resources</a:t>
            </a:r>
            <a:r>
              <a:rPr lang="en-GB" dirty="0"/>
              <a:t> </a:t>
            </a:r>
          </a:p>
        </p:txBody>
      </p:sp>
    </p:spTree>
    <p:extLst>
      <p:ext uri="{BB962C8B-B14F-4D97-AF65-F5344CB8AC3E}">
        <p14:creationId xmlns:p14="http://schemas.microsoft.com/office/powerpoint/2010/main" val="4249255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332656"/>
            <a:ext cx="4104456" cy="5509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908720"/>
            <a:ext cx="3943350" cy="553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4799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How can we help?</a:t>
            </a:r>
            <a:br>
              <a:rPr lang="en-GB" sz="3200" b="1" dirty="0"/>
            </a:br>
            <a:r>
              <a:rPr lang="en-GB" sz="2400" b="1" dirty="0"/>
              <a:t>2. Ensuring health information can be understood</a:t>
            </a:r>
          </a:p>
        </p:txBody>
      </p:sp>
      <p:sp>
        <p:nvSpPr>
          <p:cNvPr id="3" name="Content Placeholder 2"/>
          <p:cNvSpPr>
            <a:spLocks noGrp="1"/>
          </p:cNvSpPr>
          <p:nvPr>
            <p:ph idx="1"/>
          </p:nvPr>
        </p:nvSpPr>
        <p:spPr/>
        <p:txBody>
          <a:bodyPr/>
          <a:lstStyle/>
          <a:p>
            <a:r>
              <a:rPr lang="en-GB" b="1" dirty="0">
                <a:solidFill>
                  <a:schemeClr val="tx2">
                    <a:lumMod val="60000"/>
                    <a:lumOff val="40000"/>
                  </a:schemeClr>
                </a:solidFill>
              </a:rPr>
              <a:t>Teach back</a:t>
            </a:r>
          </a:p>
          <a:p>
            <a:r>
              <a:rPr lang="en-GB" b="1" dirty="0">
                <a:solidFill>
                  <a:schemeClr val="tx2">
                    <a:lumMod val="60000"/>
                    <a:lumOff val="40000"/>
                  </a:schemeClr>
                </a:solidFill>
              </a:rPr>
              <a:t>Chunk and check</a:t>
            </a:r>
          </a:p>
          <a:p>
            <a:r>
              <a:rPr lang="en-GB" dirty="0"/>
              <a:t>SMOG – Simple Measure of Gobbledygook;</a:t>
            </a:r>
          </a:p>
          <a:p>
            <a:r>
              <a:rPr lang="en-GB" dirty="0"/>
              <a:t>Drivel Defence </a:t>
            </a:r>
          </a:p>
          <a:p>
            <a:r>
              <a:rPr lang="en-GB" dirty="0"/>
              <a:t>Creating health information that works </a:t>
            </a:r>
          </a:p>
          <a:p>
            <a:r>
              <a:rPr lang="en-GB" dirty="0"/>
              <a:t>User testing </a:t>
            </a:r>
          </a:p>
          <a:p>
            <a:endParaRPr lang="en-GB" dirty="0"/>
          </a:p>
        </p:txBody>
      </p:sp>
      <p:pic>
        <p:nvPicPr>
          <p:cNvPr id="4" name="Picture 2" descr="C:\Users\Helen Baker\Dropbox\logos\CHLF logo CMYK jpg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6089824"/>
            <a:ext cx="2477269" cy="652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77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980" y="332656"/>
            <a:ext cx="8229600" cy="1143000"/>
          </a:xfrm>
        </p:spPr>
        <p:txBody>
          <a:bodyPr>
            <a:normAutofit fontScale="90000"/>
          </a:bodyPr>
          <a:lstStyle/>
          <a:p>
            <a:r>
              <a:rPr lang="en-GB" sz="3600" b="1" dirty="0"/>
              <a:t>Teach-back</a:t>
            </a:r>
            <a:br>
              <a:rPr lang="en-GB" sz="3600" b="1" dirty="0"/>
            </a:br>
            <a:r>
              <a:rPr lang="en-GB" sz="2200" b="1" dirty="0"/>
              <a:t>What is it?</a:t>
            </a:r>
            <a:br>
              <a:rPr lang="en-GB" sz="2200" b="1" dirty="0"/>
            </a:br>
            <a:endParaRPr lang="en-GB" sz="2200" b="1" dirty="0"/>
          </a:p>
        </p:txBody>
      </p:sp>
      <p:pic>
        <p:nvPicPr>
          <p:cNvPr id="4" name="Picture 2" descr="C:\Users\z604749\AppData\Local\Microsoft\Windows\Temporary Internet Files\Content.Outlook\27L6VV1B\TeachBackIcon.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2276872"/>
            <a:ext cx="2579955" cy="28083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95536" y="1412776"/>
            <a:ext cx="5688632" cy="4924425"/>
          </a:xfrm>
          <a:prstGeom prst="rect">
            <a:avLst/>
          </a:prstGeom>
        </p:spPr>
        <p:txBody>
          <a:bodyPr wrap="square">
            <a:spAutoFit/>
          </a:bodyPr>
          <a:lstStyle/>
          <a:p>
            <a:endParaRPr lang="en-GB" dirty="0"/>
          </a:p>
          <a:p>
            <a:pPr marL="285750" indent="-285750">
              <a:buFont typeface="Arial" panose="020B0604020202020204" pitchFamily="34" charset="0"/>
              <a:buChar char="•"/>
            </a:pPr>
            <a:r>
              <a:rPr lang="en-GB" sz="2000" dirty="0"/>
              <a:t>A way to make sure you—the health care provider—explained information clearly; it is not a test or quiz of patients;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Asking a patient (or family member) to explain—in their own words—what they need to know or do, in a caring way;</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A way to check for understanding and, if needed, re-explain and check again;</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A research-based health literacy intervention that promotes adherence, quality, and patient safety.</a:t>
            </a:r>
          </a:p>
          <a:p>
            <a:endParaRPr lang="en-GB" dirty="0"/>
          </a:p>
          <a:p>
            <a:endParaRPr lang="en-GB" dirty="0"/>
          </a:p>
        </p:txBody>
      </p:sp>
      <p:pic>
        <p:nvPicPr>
          <p:cNvPr id="7" name="Picture 2" descr="C:\Users\Helen Baker\Dropbox\logos\CHLF logo CMYK jpg cop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6089824"/>
            <a:ext cx="2477269" cy="652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477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t>Today…</a:t>
            </a:r>
          </a:p>
        </p:txBody>
      </p:sp>
      <p:sp>
        <p:nvSpPr>
          <p:cNvPr id="3" name="Content Placeholder 2"/>
          <p:cNvSpPr>
            <a:spLocks noGrp="1"/>
          </p:cNvSpPr>
          <p:nvPr>
            <p:ph idx="1"/>
          </p:nvPr>
        </p:nvSpPr>
        <p:spPr>
          <a:xfrm>
            <a:off x="457200" y="1628800"/>
            <a:ext cx="8229600" cy="4853136"/>
          </a:xfrm>
        </p:spPr>
        <p:txBody>
          <a:bodyPr>
            <a:normAutofit fontScale="85000" lnSpcReduction="10000"/>
          </a:bodyPr>
          <a:lstStyle/>
          <a:p>
            <a:r>
              <a:rPr lang="en-GB" dirty="0"/>
              <a:t>Definition of Health Literacy</a:t>
            </a:r>
          </a:p>
          <a:p>
            <a:pPr marL="0" indent="0">
              <a:buNone/>
            </a:pPr>
            <a:endParaRPr lang="en-GB" dirty="0"/>
          </a:p>
          <a:p>
            <a:r>
              <a:rPr lang="en-GB" dirty="0"/>
              <a:t>What low Health Literacy feels like</a:t>
            </a:r>
          </a:p>
          <a:p>
            <a:endParaRPr lang="en-GB" dirty="0"/>
          </a:p>
          <a:p>
            <a:r>
              <a:rPr lang="en-GB" dirty="0"/>
              <a:t>What low Health Literacy looks like</a:t>
            </a:r>
          </a:p>
          <a:p>
            <a:endParaRPr lang="en-GB" dirty="0"/>
          </a:p>
          <a:p>
            <a:r>
              <a:rPr lang="en-GB" dirty="0"/>
              <a:t>Impact of low Health Literacy on health and wellbeing </a:t>
            </a:r>
          </a:p>
          <a:p>
            <a:endParaRPr lang="en-GB" dirty="0"/>
          </a:p>
          <a:p>
            <a:r>
              <a:rPr lang="en-GB" dirty="0"/>
              <a:t>How we can help-change things</a:t>
            </a:r>
          </a:p>
          <a:p>
            <a:r>
              <a:rPr lang="en-GB" dirty="0">
                <a:solidFill>
                  <a:srgbClr val="FF0000"/>
                </a:solidFill>
              </a:rPr>
              <a:t>Shared decision making framework-your views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8934" y="274638"/>
            <a:ext cx="2644145" cy="1930226"/>
          </a:xfrm>
          <a:prstGeom prst="rect">
            <a:avLst/>
          </a:prstGeom>
        </p:spPr>
      </p:pic>
      <p:pic>
        <p:nvPicPr>
          <p:cNvPr id="6" name="Picture 2" descr="C:\Users\Helen Baker\Dropbox\logos\CHLF logo CMYK jpg cop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6089824"/>
            <a:ext cx="2477269" cy="652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098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Using Teach-back</a:t>
            </a:r>
          </a:p>
        </p:txBody>
      </p:sp>
      <p:sp>
        <p:nvSpPr>
          <p:cNvPr id="5" name="TextBox 4"/>
          <p:cNvSpPr txBox="1"/>
          <p:nvPr/>
        </p:nvSpPr>
        <p:spPr>
          <a:xfrm>
            <a:off x="3347864" y="4437112"/>
            <a:ext cx="5328592" cy="1631216"/>
          </a:xfrm>
          <a:prstGeom prst="rect">
            <a:avLst/>
          </a:prstGeom>
          <a:noFill/>
        </p:spPr>
        <p:txBody>
          <a:bodyPr wrap="square" rtlCol="0">
            <a:spAutoFit/>
          </a:bodyPr>
          <a:lstStyle/>
          <a:p>
            <a:r>
              <a:rPr lang="en-GB" sz="2000" dirty="0"/>
              <a:t>I want to make sure you have understood, can you tell me what I’ve asked you to do?</a:t>
            </a:r>
          </a:p>
          <a:p>
            <a:endParaRPr lang="en-GB" sz="2000" dirty="0"/>
          </a:p>
          <a:p>
            <a:r>
              <a:rPr lang="en-GB" sz="2000" dirty="0"/>
              <a:t>Have you understood everything we have discussed?</a:t>
            </a:r>
          </a:p>
        </p:txBody>
      </p:sp>
      <p:pic>
        <p:nvPicPr>
          <p:cNvPr id="6" name="Picture 2"/>
          <p:cNvPicPr>
            <a:picLocks noChangeAspect="1" noChangeArrowheads="1"/>
          </p:cNvPicPr>
          <p:nvPr/>
        </p:nvPicPr>
        <p:blipFill>
          <a:blip r:embed="rId3"/>
          <a:srcRect/>
          <a:stretch>
            <a:fillRect/>
          </a:stretch>
        </p:blipFill>
        <p:spPr bwMode="auto">
          <a:xfrm>
            <a:off x="772756" y="1700808"/>
            <a:ext cx="2128549" cy="1972235"/>
          </a:xfrm>
          <a:prstGeom prst="rect">
            <a:avLst/>
          </a:prstGeom>
          <a:noFill/>
          <a:ln w="9525">
            <a:noFill/>
            <a:miter lim="800000"/>
            <a:headEnd/>
            <a:tailEnd/>
          </a:ln>
          <a:effectLst/>
        </p:spPr>
      </p:pic>
      <p:pic>
        <p:nvPicPr>
          <p:cNvPr id="7" name="Picture 3"/>
          <p:cNvPicPr>
            <a:picLocks noChangeAspect="1" noChangeArrowheads="1"/>
          </p:cNvPicPr>
          <p:nvPr/>
        </p:nvPicPr>
        <p:blipFill>
          <a:blip r:embed="rId4"/>
          <a:srcRect/>
          <a:stretch>
            <a:fillRect/>
          </a:stretch>
        </p:blipFill>
        <p:spPr bwMode="auto">
          <a:xfrm>
            <a:off x="936496" y="4437112"/>
            <a:ext cx="1801065" cy="1957014"/>
          </a:xfrm>
          <a:prstGeom prst="rect">
            <a:avLst/>
          </a:prstGeom>
          <a:noFill/>
          <a:ln w="9525">
            <a:noFill/>
            <a:miter lim="800000"/>
            <a:headEnd/>
            <a:tailEnd/>
          </a:ln>
          <a:effectLst/>
        </p:spPr>
      </p:pic>
      <p:sp>
        <p:nvSpPr>
          <p:cNvPr id="8" name="Rectangle 7"/>
          <p:cNvSpPr/>
          <p:nvPr/>
        </p:nvSpPr>
        <p:spPr>
          <a:xfrm>
            <a:off x="3360272" y="1563540"/>
            <a:ext cx="5328592" cy="2246769"/>
          </a:xfrm>
          <a:prstGeom prst="rect">
            <a:avLst/>
          </a:prstGeom>
        </p:spPr>
        <p:txBody>
          <a:bodyPr wrap="square">
            <a:spAutoFit/>
          </a:bodyPr>
          <a:lstStyle/>
          <a:p>
            <a:r>
              <a:rPr lang="en-GB" sz="2000" dirty="0"/>
              <a:t>I would like to check that I have explained things properly, would you mind telling me what it is we have discussed and what we have agreed you will do?</a:t>
            </a:r>
          </a:p>
          <a:p>
            <a:endParaRPr lang="en-GB" sz="2000" dirty="0"/>
          </a:p>
          <a:p>
            <a:r>
              <a:rPr lang="en-GB" sz="2000" dirty="0"/>
              <a:t>Can you tell me how you are going to explain things to your family when you get home tonight?</a:t>
            </a:r>
          </a:p>
        </p:txBody>
      </p:sp>
      <p:pic>
        <p:nvPicPr>
          <p:cNvPr id="9" name="Picture 2" descr="C:\Users\Helen Baker\Dropbox\logos\CHLF logo CMYK jpg copy.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6089824"/>
            <a:ext cx="2477269" cy="652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205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2DF80-8EB8-4790-88DA-28D0E3BEC859}"/>
              </a:ext>
            </a:extLst>
          </p:cNvPr>
          <p:cNvSpPr>
            <a:spLocks noGrp="1"/>
          </p:cNvSpPr>
          <p:nvPr>
            <p:ph type="title"/>
          </p:nvPr>
        </p:nvSpPr>
        <p:spPr>
          <a:xfrm>
            <a:off x="452264" y="136525"/>
            <a:ext cx="8229600" cy="778098"/>
          </a:xfrm>
        </p:spPr>
        <p:txBody>
          <a:bodyPr/>
          <a:lstStyle/>
          <a:p>
            <a:r>
              <a:rPr lang="en-GB" dirty="0"/>
              <a:t>4 steps</a:t>
            </a:r>
          </a:p>
        </p:txBody>
      </p:sp>
      <p:sp>
        <p:nvSpPr>
          <p:cNvPr id="3" name="Content Placeholder 2">
            <a:extLst>
              <a:ext uri="{FF2B5EF4-FFF2-40B4-BE49-F238E27FC236}">
                <a16:creationId xmlns:a16="http://schemas.microsoft.com/office/drawing/2014/main" id="{93E7A605-79E1-4CF0-B8D2-16D62C7A64E9}"/>
              </a:ext>
            </a:extLst>
          </p:cNvPr>
          <p:cNvSpPr>
            <a:spLocks noGrp="1"/>
          </p:cNvSpPr>
          <p:nvPr>
            <p:ph idx="1"/>
          </p:nvPr>
        </p:nvSpPr>
        <p:spPr>
          <a:xfrm>
            <a:off x="455779" y="827760"/>
            <a:ext cx="8229600" cy="5202479"/>
          </a:xfrm>
        </p:spPr>
        <p:txBody>
          <a:bodyPr>
            <a:normAutofit fontScale="25000" lnSpcReduction="20000"/>
          </a:bodyPr>
          <a:lstStyle/>
          <a:p>
            <a:pPr marL="0" indent="0">
              <a:spcBef>
                <a:spcPct val="0"/>
              </a:spcBef>
              <a:buNone/>
            </a:pPr>
            <a:endParaRPr lang="en-AU" altLang="en-US" sz="5100" b="1" dirty="0">
              <a:latin typeface="Arial" panose="020B0604020202020204" pitchFamily="34" charset="0"/>
              <a:cs typeface="Arial" panose="020B0604020202020204" pitchFamily="34" charset="0"/>
            </a:endParaRPr>
          </a:p>
          <a:p>
            <a:pPr marL="514350" indent="-514350">
              <a:spcBef>
                <a:spcPct val="0"/>
              </a:spcBef>
              <a:buFont typeface="+mj-lt"/>
              <a:buAutoNum type="arabicPeriod"/>
            </a:pPr>
            <a:r>
              <a:rPr lang="en-AU" altLang="en-US" sz="9600" b="1" dirty="0">
                <a:cs typeface="Arial" panose="020B0604020202020204" pitchFamily="34" charset="0"/>
              </a:rPr>
              <a:t>Clinicians must accept the burden of communication </a:t>
            </a:r>
            <a:r>
              <a:rPr lang="en-AU" altLang="en-US" sz="9600" dirty="0">
                <a:cs typeface="Arial" panose="020B0604020202020204" pitchFamily="34" charset="0"/>
              </a:rPr>
              <a:t>- “I have covered a lot of information today and I want to make sure I did a good job of explaining this.”</a:t>
            </a:r>
          </a:p>
          <a:p>
            <a:pPr marL="514350" indent="-514350">
              <a:spcBef>
                <a:spcPct val="0"/>
              </a:spcBef>
              <a:buFont typeface="+mj-lt"/>
              <a:buAutoNum type="arabicPeriod"/>
            </a:pPr>
            <a:endParaRPr lang="en-AU" altLang="en-US" sz="9600" dirty="0">
              <a:cs typeface="Arial" panose="020B0604020202020204" pitchFamily="34" charset="0"/>
            </a:endParaRPr>
          </a:p>
          <a:p>
            <a:pPr marL="514350" indent="-514350">
              <a:buFont typeface="+mj-lt"/>
              <a:buAutoNum type="arabicPeriod"/>
              <a:defRPr/>
            </a:pPr>
            <a:r>
              <a:rPr lang="en-AU" altLang="en-US" sz="9600" b="1" dirty="0">
                <a:ea typeface="ＭＳ Ｐゴシック" panose="020B0600070205080204" pitchFamily="34" charset="-128"/>
                <a:cs typeface="Arial" panose="020B0604020202020204" pitchFamily="34" charset="0"/>
              </a:rPr>
              <a:t>The communication should focus on a specific behaviour - </a:t>
            </a:r>
            <a:r>
              <a:rPr lang="en-AU" altLang="en-US" sz="9600" dirty="0">
                <a:ea typeface="ＭＳ Ｐゴシック" panose="020B0600070205080204" pitchFamily="34" charset="-128"/>
                <a:cs typeface="Arial" panose="020B0604020202020204" pitchFamily="34" charset="0"/>
              </a:rPr>
              <a:t>“Can you tell me when and how you will take this </a:t>
            </a:r>
            <a:r>
              <a:rPr lang="en-US" altLang="en-US" sz="9600" dirty="0">
                <a:ea typeface="ＭＳ Ｐゴシック" panose="020B0600070205080204" pitchFamily="34" charset="-128"/>
                <a:cs typeface="Arial" panose="020B0604020202020204" pitchFamily="34" charset="0"/>
              </a:rPr>
              <a:t>medicine?”</a:t>
            </a:r>
          </a:p>
          <a:p>
            <a:pPr marL="514350" indent="-514350">
              <a:buFont typeface="+mj-lt"/>
              <a:buAutoNum type="arabicPeriod"/>
              <a:defRPr/>
            </a:pPr>
            <a:endParaRPr lang="en-US" altLang="en-US" sz="9600" dirty="0">
              <a:ea typeface="ＭＳ Ｐゴシック" panose="020B0600070205080204" pitchFamily="34" charset="-128"/>
              <a:cs typeface="Arial" panose="020B0604020202020204" pitchFamily="34" charset="0"/>
            </a:endParaRPr>
          </a:p>
          <a:p>
            <a:pPr marL="514350" indent="-514350">
              <a:buFont typeface="+mj-lt"/>
              <a:buAutoNum type="arabicPeriod"/>
              <a:defRPr/>
            </a:pPr>
            <a:endParaRPr lang="en-US" altLang="en-US" sz="9600" dirty="0">
              <a:ea typeface="ＭＳ Ｐゴシック" panose="020B0600070205080204" pitchFamily="34" charset="-128"/>
              <a:cs typeface="Arial" panose="020B0604020202020204" pitchFamily="34" charset="0"/>
            </a:endParaRPr>
          </a:p>
          <a:p>
            <a:pPr marL="514350" indent="-514350">
              <a:buFont typeface="+mj-lt"/>
              <a:buAutoNum type="arabicPeriod"/>
              <a:defRPr/>
            </a:pPr>
            <a:r>
              <a:rPr lang="en-AU" altLang="en-US" sz="9600" b="1" dirty="0">
                <a:ea typeface="ＭＳ Ｐゴシック" panose="020B0600070205080204" pitchFamily="34" charset="-128"/>
                <a:cs typeface="Arial" panose="020B0604020202020204" pitchFamily="34" charset="0"/>
              </a:rPr>
              <a:t>The patient should be reassessed -  </a:t>
            </a:r>
            <a:r>
              <a:rPr lang="en-AU" altLang="en-US" sz="9600" dirty="0">
                <a:ea typeface="ＭＳ Ｐゴシック" panose="020B0600070205080204" pitchFamily="34" charset="-128"/>
                <a:cs typeface="Arial" panose="020B0604020202020204" pitchFamily="34" charset="0"/>
              </a:rPr>
              <a:t>and instructions should be explained again in a different manner as needed</a:t>
            </a:r>
          </a:p>
          <a:p>
            <a:pPr marL="514350" indent="-514350">
              <a:buFont typeface="+mj-lt"/>
              <a:buAutoNum type="arabicPeriod"/>
              <a:defRPr/>
            </a:pPr>
            <a:endParaRPr lang="en-AU" altLang="en-US" sz="9600" dirty="0">
              <a:ea typeface="ＭＳ Ｐゴシック" panose="020B0600070205080204" pitchFamily="34" charset="-128"/>
              <a:cs typeface="Arial" panose="020B0604020202020204" pitchFamily="34" charset="0"/>
            </a:endParaRPr>
          </a:p>
          <a:p>
            <a:pPr marL="514350" indent="-514350">
              <a:buFont typeface="+mj-lt"/>
              <a:buAutoNum type="arabicPeriod"/>
              <a:defRPr/>
            </a:pPr>
            <a:r>
              <a:rPr lang="en-AU" altLang="en-US" sz="9600" b="1" dirty="0">
                <a:ea typeface="ＭＳ Ｐゴシック" panose="020B0600070205080204" pitchFamily="34" charset="-128"/>
                <a:cs typeface="Arial" panose="020B0604020202020204" pitchFamily="34" charset="0"/>
              </a:rPr>
              <a:t>Clinicians should continue to explain - </a:t>
            </a:r>
            <a:r>
              <a:rPr lang="en-AU" altLang="en-US" sz="9600" dirty="0">
                <a:ea typeface="ＭＳ Ｐゴシック" panose="020B0600070205080204" pitchFamily="34" charset="-128"/>
                <a:cs typeface="Arial" panose="020B0604020202020204" pitchFamily="34" charset="0"/>
              </a:rPr>
              <a:t>until both they and the patient agree that the information </a:t>
            </a:r>
            <a:r>
              <a:rPr lang="en-US" altLang="en-US" sz="9600" dirty="0">
                <a:ea typeface="ＭＳ Ｐゴシック" panose="020B0600070205080204" pitchFamily="34" charset="-128"/>
                <a:cs typeface="Arial" panose="020B0604020202020204" pitchFamily="34" charset="0"/>
              </a:rPr>
              <a:t>has been understood.</a:t>
            </a:r>
          </a:p>
          <a:p>
            <a:pPr marL="514350" indent="-514350">
              <a:buFont typeface="+mj-lt"/>
              <a:buAutoNum type="arabicPeriod"/>
              <a:defRPr/>
            </a:pPr>
            <a:endParaRPr lang="en-US" altLang="en-US" sz="9600" dirty="0">
              <a:latin typeface="Arial" panose="020B0604020202020204" pitchFamily="34" charset="0"/>
              <a:ea typeface="ＭＳ Ｐゴシック" panose="020B0600070205080204" pitchFamily="34" charset="-128"/>
              <a:cs typeface="Arial" panose="020B0604020202020204" pitchFamily="34" charset="0"/>
            </a:endParaRPr>
          </a:p>
          <a:p>
            <a:pPr marL="0" indent="0">
              <a:buNone/>
              <a:defRPr/>
            </a:pPr>
            <a:r>
              <a:rPr lang="en-US" altLang="en-US" sz="3600" dirty="0">
                <a:latin typeface="Arial" panose="020B0604020202020204" pitchFamily="34" charset="0"/>
                <a:ea typeface="ＭＳ Ｐゴシック" panose="020B0600070205080204" pitchFamily="34" charset="-128"/>
                <a:cs typeface="Arial" panose="020B0604020202020204" pitchFamily="34" charset="0"/>
              </a:rPr>
              <a:t>              </a:t>
            </a:r>
          </a:p>
          <a:p>
            <a:pPr marL="0" indent="0">
              <a:buNone/>
              <a:defRPr/>
            </a:pPr>
            <a:endParaRPr lang="en-US" altLang="en-US" sz="1900" dirty="0">
              <a:latin typeface="Arial" panose="020B0604020202020204" pitchFamily="34" charset="0"/>
              <a:ea typeface="ＭＳ Ｐゴシック" panose="020B0600070205080204" pitchFamily="34" charset="-128"/>
              <a:cs typeface="Arial" panose="020B0604020202020204" pitchFamily="34" charset="0"/>
            </a:endParaRPr>
          </a:p>
          <a:p>
            <a:pPr marL="0" indent="0">
              <a:buNone/>
              <a:defRPr/>
            </a:pPr>
            <a:endParaRPr lang="en-US" altLang="en-US" sz="1900" dirty="0">
              <a:latin typeface="Arial" panose="020B0604020202020204" pitchFamily="34" charset="0"/>
              <a:ea typeface="ＭＳ Ｐゴシック" panose="020B0600070205080204" pitchFamily="34" charset="-128"/>
              <a:cs typeface="Arial" panose="020B0604020202020204" pitchFamily="34" charset="0"/>
            </a:endParaRPr>
          </a:p>
          <a:p>
            <a:pPr marL="0" indent="0">
              <a:buNone/>
              <a:defRPr/>
            </a:pPr>
            <a:r>
              <a:rPr lang="en-US" altLang="en-US" sz="1900" dirty="0">
                <a:latin typeface="Arial" panose="020B0604020202020204" pitchFamily="34" charset="0"/>
                <a:ea typeface="ＭＳ Ｐゴシック" panose="020B0600070205080204" pitchFamily="34" charset="-128"/>
                <a:cs typeface="Arial" panose="020B0604020202020204" pitchFamily="34" charset="0"/>
              </a:rPr>
              <a:t>    </a:t>
            </a:r>
          </a:p>
          <a:p>
            <a:endParaRPr lang="en-GB" dirty="0"/>
          </a:p>
        </p:txBody>
      </p:sp>
      <p:sp>
        <p:nvSpPr>
          <p:cNvPr id="4" name="Footer Placeholder 3">
            <a:extLst>
              <a:ext uri="{FF2B5EF4-FFF2-40B4-BE49-F238E27FC236}">
                <a16:creationId xmlns:a16="http://schemas.microsoft.com/office/drawing/2014/main" id="{BAC8683E-25AD-4CE7-8EF3-37550B984A4B}"/>
              </a:ext>
            </a:extLst>
          </p:cNvPr>
          <p:cNvSpPr>
            <a:spLocks noGrp="1"/>
          </p:cNvSpPr>
          <p:nvPr>
            <p:ph type="ftr" sz="quarter" idx="11"/>
          </p:nvPr>
        </p:nvSpPr>
        <p:spPr>
          <a:xfrm>
            <a:off x="899592" y="6030239"/>
            <a:ext cx="3903712" cy="827761"/>
          </a:xfrm>
        </p:spPr>
        <p:txBody>
          <a:bodyPr/>
          <a:lstStyle/>
          <a:p>
            <a:endParaRPr lang="en-GB" dirty="0"/>
          </a:p>
          <a:p>
            <a:r>
              <a:rPr lang="en-GB" dirty="0"/>
              <a:t>©Community Health and Learning Foundation 2012</a:t>
            </a:r>
          </a:p>
          <a:p>
            <a:r>
              <a:rPr lang="en-US" altLang="en-US" dirty="0">
                <a:latin typeface="Arial" panose="020B0604020202020204" pitchFamily="34" charset="0"/>
                <a:ea typeface="ＭＳ Ｐゴシック" panose="020B0600070205080204" pitchFamily="34" charset="-128"/>
                <a:cs typeface="Arial" panose="020B0604020202020204" pitchFamily="34" charset="0"/>
              </a:rPr>
              <a:t> With acknowledgment to Professor Don </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Nutbeam</a:t>
            </a:r>
            <a:r>
              <a:rPr lang="en-US" altLang="en-US" dirty="0">
                <a:latin typeface="Arial" panose="020B0604020202020204" pitchFamily="34" charset="0"/>
                <a:ea typeface="ＭＳ Ｐゴシック" panose="020B0600070205080204" pitchFamily="34" charset="-128"/>
                <a:cs typeface="Arial" panose="020B0604020202020204" pitchFamily="34" charset="0"/>
              </a:rPr>
              <a:t> University of Sydney February 2018</a:t>
            </a:r>
            <a:endParaRPr lang="en-GB" dirty="0"/>
          </a:p>
        </p:txBody>
      </p:sp>
      <p:pic>
        <p:nvPicPr>
          <p:cNvPr id="5" name="Picture 2" descr="C:\Users\Helen Baker\Dropbox\logos\CHLF logo CMYK jpg copy.jpg">
            <a:extLst>
              <a:ext uri="{FF2B5EF4-FFF2-40B4-BE49-F238E27FC236}">
                <a16:creationId xmlns:a16="http://schemas.microsoft.com/office/drawing/2014/main" id="{09DD4D9D-0BAD-4BC1-B8F7-5C9A15DD3E9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6089824"/>
            <a:ext cx="2477269" cy="652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716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Chunk and check</a:t>
            </a:r>
          </a:p>
        </p:txBody>
      </p:sp>
      <p:pic>
        <p:nvPicPr>
          <p:cNvPr id="4" name="Picture 2" descr="C:\Users\z604749\AppData\Local\Microsoft\Windows\Temporary Internet Files\Content.Outlook\27L6VV1B\JigSawIcon.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317172" y="1797469"/>
            <a:ext cx="4509655" cy="41314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Helen Baker\Dropbox\logos\CHLF logo CMYK jpg cop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6089824"/>
            <a:ext cx="2477269" cy="652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1570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How can we help?</a:t>
            </a:r>
            <a:br>
              <a:rPr lang="en-GB" sz="3200" b="1" dirty="0"/>
            </a:br>
            <a:r>
              <a:rPr lang="en-GB" sz="2400" b="1" dirty="0"/>
              <a:t>2. Ensuring health information can be understood</a:t>
            </a:r>
          </a:p>
        </p:txBody>
      </p:sp>
      <p:sp>
        <p:nvSpPr>
          <p:cNvPr id="3" name="Content Placeholder 2"/>
          <p:cNvSpPr>
            <a:spLocks noGrp="1"/>
          </p:cNvSpPr>
          <p:nvPr>
            <p:ph idx="1"/>
          </p:nvPr>
        </p:nvSpPr>
        <p:spPr/>
        <p:txBody>
          <a:bodyPr/>
          <a:lstStyle/>
          <a:p>
            <a:r>
              <a:rPr lang="en-GB" dirty="0"/>
              <a:t>Teach back</a:t>
            </a:r>
          </a:p>
          <a:p>
            <a:r>
              <a:rPr lang="en-GB" dirty="0"/>
              <a:t>Chunk and check</a:t>
            </a:r>
          </a:p>
          <a:p>
            <a:r>
              <a:rPr lang="en-GB" b="1" dirty="0">
                <a:solidFill>
                  <a:schemeClr val="tx2">
                    <a:lumMod val="60000"/>
                    <a:lumOff val="40000"/>
                  </a:schemeClr>
                </a:solidFill>
              </a:rPr>
              <a:t>SMOG – Simple Measure of Gobbledygook;</a:t>
            </a:r>
          </a:p>
          <a:p>
            <a:r>
              <a:rPr lang="en-GB" b="1" dirty="0">
                <a:solidFill>
                  <a:schemeClr val="tx2">
                    <a:lumMod val="60000"/>
                    <a:lumOff val="40000"/>
                  </a:schemeClr>
                </a:solidFill>
              </a:rPr>
              <a:t>Drivel Defence </a:t>
            </a:r>
          </a:p>
          <a:p>
            <a:r>
              <a:rPr lang="en-GB" b="1" dirty="0">
                <a:solidFill>
                  <a:schemeClr val="tx2">
                    <a:lumMod val="60000"/>
                    <a:lumOff val="40000"/>
                  </a:schemeClr>
                </a:solidFill>
              </a:rPr>
              <a:t>Creating health information that works </a:t>
            </a:r>
          </a:p>
          <a:p>
            <a:r>
              <a:rPr lang="en-GB" b="1" dirty="0">
                <a:solidFill>
                  <a:schemeClr val="tx2">
                    <a:lumMod val="60000"/>
                    <a:lumOff val="40000"/>
                  </a:schemeClr>
                </a:solidFill>
              </a:rPr>
              <a:t>User testing </a:t>
            </a:r>
          </a:p>
          <a:p>
            <a:pPr marL="0" indent="0">
              <a:buNone/>
            </a:pPr>
            <a:endParaRPr lang="en-GB" dirty="0"/>
          </a:p>
        </p:txBody>
      </p:sp>
      <p:pic>
        <p:nvPicPr>
          <p:cNvPr id="4" name="Picture 2" descr="C:\Users\Helen Baker\Dropbox\logos\CHLF logo CMYK jpg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6089824"/>
            <a:ext cx="2477269" cy="652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7727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7584" y="476672"/>
            <a:ext cx="7532654" cy="5649491"/>
          </a:xfrm>
        </p:spPr>
      </p:pic>
    </p:spTree>
    <p:extLst>
      <p:ext uri="{BB962C8B-B14F-4D97-AF65-F5344CB8AC3E}">
        <p14:creationId xmlns:p14="http://schemas.microsoft.com/office/powerpoint/2010/main" val="36777573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9592" y="548680"/>
            <a:ext cx="7436644" cy="5577483"/>
          </a:xfrm>
        </p:spPr>
      </p:pic>
    </p:spTree>
    <p:extLst>
      <p:ext uri="{BB962C8B-B14F-4D97-AF65-F5344CB8AC3E}">
        <p14:creationId xmlns:p14="http://schemas.microsoft.com/office/powerpoint/2010/main" val="4080923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5576" y="548680"/>
            <a:ext cx="7436644" cy="5577483"/>
          </a:xfrm>
        </p:spPr>
      </p:pic>
    </p:spTree>
    <p:extLst>
      <p:ext uri="{BB962C8B-B14F-4D97-AF65-F5344CB8AC3E}">
        <p14:creationId xmlns:p14="http://schemas.microsoft.com/office/powerpoint/2010/main" val="23590826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9592" y="620688"/>
            <a:ext cx="7340633" cy="5505475"/>
          </a:xfrm>
        </p:spPr>
      </p:pic>
    </p:spTree>
    <p:extLst>
      <p:ext uri="{BB962C8B-B14F-4D97-AF65-F5344CB8AC3E}">
        <p14:creationId xmlns:p14="http://schemas.microsoft.com/office/powerpoint/2010/main" val="2328432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t>What do these mean?</a:t>
            </a:r>
          </a:p>
        </p:txBody>
      </p:sp>
      <p:sp>
        <p:nvSpPr>
          <p:cNvPr id="3" name="Content Placeholder 2"/>
          <p:cNvSpPr>
            <a:spLocks noGrp="1"/>
          </p:cNvSpPr>
          <p:nvPr>
            <p:ph idx="1"/>
          </p:nvPr>
        </p:nvSpPr>
        <p:spPr/>
        <p:txBody>
          <a:bodyPr numCol="2">
            <a:normAutofit/>
          </a:bodyPr>
          <a:lstStyle/>
          <a:p>
            <a:r>
              <a:rPr lang="en-GB" dirty="0"/>
              <a:t>Hypertension</a:t>
            </a:r>
          </a:p>
          <a:p>
            <a:r>
              <a:rPr lang="en-GB" dirty="0"/>
              <a:t>Diet</a:t>
            </a:r>
          </a:p>
          <a:p>
            <a:r>
              <a:rPr lang="en-GB" dirty="0"/>
              <a:t>Modify</a:t>
            </a:r>
          </a:p>
          <a:p>
            <a:r>
              <a:rPr lang="en-GB" dirty="0"/>
              <a:t>Positive/negative</a:t>
            </a:r>
          </a:p>
          <a:p>
            <a:r>
              <a:rPr lang="en-GB" dirty="0"/>
              <a:t>Chronic</a:t>
            </a:r>
          </a:p>
          <a:p>
            <a:r>
              <a:rPr lang="en-GB" dirty="0"/>
              <a:t>Topical </a:t>
            </a:r>
          </a:p>
          <a:p>
            <a:endParaRPr lang="en-GB" dirty="0"/>
          </a:p>
          <a:p>
            <a:r>
              <a:rPr lang="en-GB" dirty="0"/>
              <a:t>High blood pressure</a:t>
            </a:r>
          </a:p>
          <a:p>
            <a:r>
              <a:rPr lang="en-GB" dirty="0"/>
              <a:t>What you eat</a:t>
            </a:r>
          </a:p>
          <a:p>
            <a:r>
              <a:rPr lang="en-GB" dirty="0"/>
              <a:t>Change </a:t>
            </a:r>
          </a:p>
          <a:p>
            <a:r>
              <a:rPr lang="en-GB" dirty="0"/>
              <a:t>Good/bad result</a:t>
            </a:r>
          </a:p>
          <a:p>
            <a:r>
              <a:rPr lang="en-GB" dirty="0"/>
              <a:t>Long term/on-going</a:t>
            </a:r>
          </a:p>
          <a:p>
            <a:r>
              <a:rPr lang="en-GB" dirty="0"/>
              <a:t>Applied to a  particular place in/on the body</a:t>
            </a:r>
          </a:p>
        </p:txBody>
      </p:sp>
      <p:pic>
        <p:nvPicPr>
          <p:cNvPr id="4" name="Picture 2" descr="C:\Users\Helen Baker\Dropbox\logos\CHLF logo CMYK jpg copy.jpg">
            <a:extLst>
              <a:ext uri="{FF2B5EF4-FFF2-40B4-BE49-F238E27FC236}">
                <a16:creationId xmlns:a16="http://schemas.microsoft.com/office/drawing/2014/main" id="{CD625570-5798-4BC3-81B6-41FD5C6B32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0714" y="6079927"/>
            <a:ext cx="2477269" cy="65295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89897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7584" y="548680"/>
            <a:ext cx="7378766" cy="5534075"/>
          </a:xfrm>
        </p:spPr>
      </p:pic>
    </p:spTree>
    <p:extLst>
      <p:ext uri="{BB962C8B-B14F-4D97-AF65-F5344CB8AC3E}">
        <p14:creationId xmlns:p14="http://schemas.microsoft.com/office/powerpoint/2010/main" val="749002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t>What is Health Literacy?</a:t>
            </a:r>
          </a:p>
        </p:txBody>
      </p:sp>
      <p:sp>
        <p:nvSpPr>
          <p:cNvPr id="3" name="Content Placeholder 2"/>
          <p:cNvSpPr>
            <a:spLocks noGrp="1"/>
          </p:cNvSpPr>
          <p:nvPr>
            <p:ph idx="1"/>
          </p:nvPr>
        </p:nvSpPr>
        <p:spPr/>
        <p:txBody>
          <a:bodyPr>
            <a:normAutofit/>
          </a:bodyPr>
          <a:lstStyle/>
          <a:p>
            <a:pPr marL="0" indent="0" algn="ctr">
              <a:buNone/>
            </a:pPr>
            <a:r>
              <a:rPr lang="en-GB" dirty="0"/>
              <a:t>“The personal characteristics and social resources needed for individuals and communities to access, understand, appraise and use information and services to make decisions about health”</a:t>
            </a:r>
          </a:p>
          <a:p>
            <a:pPr marL="0" indent="0" algn="ctr">
              <a:buNone/>
            </a:pPr>
            <a:endParaRPr lang="en-GB" sz="2000" dirty="0"/>
          </a:p>
          <a:p>
            <a:pPr marL="0" indent="0" algn="ctr">
              <a:buNone/>
            </a:pPr>
            <a:r>
              <a:rPr lang="en-GB" sz="2000" dirty="0"/>
              <a:t>World Health Organisation 2015</a:t>
            </a:r>
          </a:p>
          <a:p>
            <a:pPr marL="0" indent="0">
              <a:buNone/>
            </a:pPr>
            <a:endParaRPr lang="en-GB" dirty="0"/>
          </a:p>
          <a:p>
            <a:endParaRPr lang="en-GB" dirty="0"/>
          </a:p>
        </p:txBody>
      </p:sp>
      <p:pic>
        <p:nvPicPr>
          <p:cNvPr id="5" name="Picture 2" descr="C:\Users\Helen Baker\Dropbox\logos\CHLF logo CMYK jpg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6089824"/>
            <a:ext cx="2477269" cy="652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0755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9592" y="548680"/>
            <a:ext cx="7340633" cy="5505475"/>
          </a:xfrm>
        </p:spPr>
      </p:pic>
    </p:spTree>
    <p:extLst>
      <p:ext uri="{BB962C8B-B14F-4D97-AF65-F5344CB8AC3E}">
        <p14:creationId xmlns:p14="http://schemas.microsoft.com/office/powerpoint/2010/main" val="12255942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9592" y="692696"/>
            <a:ext cx="7244622" cy="5433467"/>
          </a:xfrm>
        </p:spPr>
      </p:pic>
    </p:spTree>
    <p:extLst>
      <p:ext uri="{BB962C8B-B14F-4D97-AF65-F5344CB8AC3E}">
        <p14:creationId xmlns:p14="http://schemas.microsoft.com/office/powerpoint/2010/main" val="15102117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1600" y="764704"/>
            <a:ext cx="7186745" cy="5390059"/>
          </a:xfrm>
        </p:spPr>
      </p:pic>
    </p:spTree>
    <p:extLst>
      <p:ext uri="{BB962C8B-B14F-4D97-AF65-F5344CB8AC3E}">
        <p14:creationId xmlns:p14="http://schemas.microsoft.com/office/powerpoint/2010/main" val="21673571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9592" y="692696"/>
            <a:ext cx="7244622" cy="5433467"/>
          </a:xfrm>
        </p:spPr>
      </p:pic>
    </p:spTree>
    <p:extLst>
      <p:ext uri="{BB962C8B-B14F-4D97-AF65-F5344CB8AC3E}">
        <p14:creationId xmlns:p14="http://schemas.microsoft.com/office/powerpoint/2010/main" val="31763958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9592" y="620688"/>
            <a:ext cx="7340633" cy="5505475"/>
          </a:xfrm>
        </p:spPr>
      </p:pic>
    </p:spTree>
    <p:extLst>
      <p:ext uri="{BB962C8B-B14F-4D97-AF65-F5344CB8AC3E}">
        <p14:creationId xmlns:p14="http://schemas.microsoft.com/office/powerpoint/2010/main" val="3841402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7584" y="548680"/>
            <a:ext cx="7436644" cy="5577483"/>
          </a:xfrm>
        </p:spPr>
      </p:pic>
    </p:spTree>
    <p:extLst>
      <p:ext uri="{BB962C8B-B14F-4D97-AF65-F5344CB8AC3E}">
        <p14:creationId xmlns:p14="http://schemas.microsoft.com/office/powerpoint/2010/main" val="39631296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9592" y="620688"/>
            <a:ext cx="7340633" cy="5505475"/>
          </a:xfrm>
        </p:spPr>
      </p:pic>
    </p:spTree>
    <p:extLst>
      <p:ext uri="{BB962C8B-B14F-4D97-AF65-F5344CB8AC3E}">
        <p14:creationId xmlns:p14="http://schemas.microsoft.com/office/powerpoint/2010/main" val="6449554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Health Literacy is fundamental to delivering key policies and priorities</a:t>
            </a:r>
          </a:p>
        </p:txBody>
      </p:sp>
      <p:sp>
        <p:nvSpPr>
          <p:cNvPr id="3" name="Content Placeholder 2"/>
          <p:cNvSpPr>
            <a:spLocks noGrp="1"/>
          </p:cNvSpPr>
          <p:nvPr>
            <p:ph idx="1"/>
          </p:nvPr>
        </p:nvSpPr>
        <p:spPr>
          <a:xfrm>
            <a:off x="457200" y="1496430"/>
            <a:ext cx="5842992" cy="4781128"/>
          </a:xfrm>
        </p:spPr>
        <p:txBody>
          <a:bodyPr>
            <a:normAutofit lnSpcReduction="10000"/>
          </a:bodyPr>
          <a:lstStyle/>
          <a:p>
            <a:pPr marL="0" indent="0">
              <a:buNone/>
            </a:pPr>
            <a:r>
              <a:rPr lang="en-GB" sz="2200" b="1" dirty="0"/>
              <a:t>Patient–centred care</a:t>
            </a:r>
          </a:p>
          <a:p>
            <a:r>
              <a:rPr lang="en-GB" sz="2200" dirty="0"/>
              <a:t>E.g. informed consent, shared decision making </a:t>
            </a:r>
          </a:p>
          <a:p>
            <a:r>
              <a:rPr lang="en-GB" sz="2200" dirty="0"/>
              <a:t>Self-management/care</a:t>
            </a:r>
          </a:p>
          <a:p>
            <a:endParaRPr lang="en-GB" sz="2200" b="1" dirty="0"/>
          </a:p>
          <a:p>
            <a:pPr marL="0" indent="0">
              <a:buNone/>
            </a:pPr>
            <a:r>
              <a:rPr lang="en-GB" sz="2200" b="1" dirty="0"/>
              <a:t>Public Health/Health Inequalities</a:t>
            </a:r>
          </a:p>
          <a:p>
            <a:r>
              <a:rPr lang="en-GB" sz="2200" dirty="0"/>
              <a:t>E.g. healthy eating, physical activity messages</a:t>
            </a:r>
          </a:p>
          <a:p>
            <a:endParaRPr lang="en-GB" sz="2200" b="1" dirty="0"/>
          </a:p>
          <a:p>
            <a:pPr marL="0" indent="0">
              <a:buNone/>
            </a:pPr>
            <a:r>
              <a:rPr lang="en-GB" sz="2200" b="1" dirty="0"/>
              <a:t>Treatment and Adherence</a:t>
            </a:r>
          </a:p>
          <a:p>
            <a:r>
              <a:rPr lang="en-GB" sz="2200" dirty="0"/>
              <a:t>E.g. how to explain symptoms and risks, taking medication</a:t>
            </a:r>
          </a:p>
          <a:p>
            <a:endParaRPr lang="en-GB" sz="2200" b="1" dirty="0"/>
          </a:p>
          <a:p>
            <a:pPr marL="0" indent="0">
              <a:buNone/>
            </a:pPr>
            <a:r>
              <a:rPr lang="en-GB" sz="2200" b="1" dirty="0"/>
              <a:t>Personal and Public Involvement (PPI)</a:t>
            </a:r>
          </a:p>
          <a:p>
            <a:r>
              <a:rPr lang="en-GB" sz="2200" dirty="0"/>
              <a:t>E.g. responding to service reconfiguration</a:t>
            </a:r>
          </a:p>
          <a:p>
            <a:pPr>
              <a:buFontTx/>
              <a:buChar char="-"/>
            </a:pP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9421" y="2420888"/>
            <a:ext cx="2307700" cy="1944216"/>
          </a:xfrm>
          <a:prstGeom prst="rect">
            <a:avLst/>
          </a:prstGeom>
        </p:spPr>
      </p:pic>
      <p:sp>
        <p:nvSpPr>
          <p:cNvPr id="7" name="TextBox 6"/>
          <p:cNvSpPr txBox="1"/>
          <p:nvPr/>
        </p:nvSpPr>
        <p:spPr>
          <a:xfrm>
            <a:off x="6362903" y="4509120"/>
            <a:ext cx="2787943" cy="215444"/>
          </a:xfrm>
          <a:prstGeom prst="rect">
            <a:avLst/>
          </a:prstGeom>
          <a:noFill/>
        </p:spPr>
        <p:txBody>
          <a:bodyPr wrap="none" rtlCol="0">
            <a:spAutoFit/>
          </a:bodyPr>
          <a:lstStyle/>
          <a:p>
            <a:r>
              <a:rPr lang="en-GB" sz="800" dirty="0"/>
              <a:t>Image  reproduced with kind permission from wpclipart.com</a:t>
            </a:r>
          </a:p>
        </p:txBody>
      </p:sp>
      <p:pic>
        <p:nvPicPr>
          <p:cNvPr id="8" name="Picture 2" descr="C:\Users\Helen Baker\Dropbox\logos\CHLF logo CMYK jpg cop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6089824"/>
            <a:ext cx="2477269" cy="65295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Footer Placeholder 3"/>
          <p:cNvSpPr>
            <a:spLocks noGrp="1"/>
          </p:cNvSpPr>
          <p:nvPr>
            <p:ph type="ftr" sz="quarter" idx="11"/>
          </p:nvPr>
        </p:nvSpPr>
        <p:spPr/>
        <p:txBody>
          <a:bodyPr/>
          <a:lstStyle/>
          <a:p>
            <a:r>
              <a:rPr lang="en-GB"/>
              <a:t>©Community Health and Learning Foundation 2012</a:t>
            </a:r>
          </a:p>
        </p:txBody>
      </p:sp>
    </p:spTree>
    <p:extLst>
      <p:ext uri="{BB962C8B-B14F-4D97-AF65-F5344CB8AC3E}">
        <p14:creationId xmlns:p14="http://schemas.microsoft.com/office/powerpoint/2010/main" val="13221434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C0CD4-E165-40C0-85ED-7A512BF10C04}"/>
              </a:ext>
            </a:extLst>
          </p:cNvPr>
          <p:cNvSpPr>
            <a:spLocks noGrp="1"/>
          </p:cNvSpPr>
          <p:nvPr>
            <p:ph type="title"/>
          </p:nvPr>
        </p:nvSpPr>
        <p:spPr/>
        <p:txBody>
          <a:bodyPr>
            <a:normAutofit/>
          </a:bodyPr>
          <a:lstStyle/>
          <a:p>
            <a:r>
              <a:rPr lang="en-GB" dirty="0"/>
              <a:t>Health literacy matters…</a:t>
            </a:r>
          </a:p>
        </p:txBody>
      </p:sp>
      <p:sp>
        <p:nvSpPr>
          <p:cNvPr id="3" name="Content Placeholder 2">
            <a:extLst>
              <a:ext uri="{FF2B5EF4-FFF2-40B4-BE49-F238E27FC236}">
                <a16:creationId xmlns:a16="http://schemas.microsoft.com/office/drawing/2014/main" id="{5B5938BA-439F-45F4-9B25-80FA1C8540ED}"/>
              </a:ext>
            </a:extLst>
          </p:cNvPr>
          <p:cNvSpPr>
            <a:spLocks noGrp="1"/>
          </p:cNvSpPr>
          <p:nvPr>
            <p:ph idx="1"/>
          </p:nvPr>
        </p:nvSpPr>
        <p:spPr/>
        <p:txBody>
          <a:bodyPr>
            <a:normAutofit fontScale="85000" lnSpcReduction="10000"/>
          </a:bodyPr>
          <a:lstStyle/>
          <a:p>
            <a:r>
              <a:rPr lang="en-US" dirty="0"/>
              <a:t>in a health care system where there is  a need for more effective prevention, </a:t>
            </a:r>
          </a:p>
          <a:p>
            <a:r>
              <a:rPr lang="en-US" dirty="0"/>
              <a:t>commitment to patient </a:t>
            </a:r>
            <a:r>
              <a:rPr lang="en-US" dirty="0" err="1"/>
              <a:t>centred</a:t>
            </a:r>
            <a:r>
              <a:rPr lang="en-US" dirty="0"/>
              <a:t> care, and greater than ever dependence on patient self-management of chronic conditions. </a:t>
            </a:r>
          </a:p>
          <a:p>
            <a:r>
              <a:rPr lang="en-US" dirty="0"/>
              <a:t>There is a strong social gradient in the population, with lower levels of health literacy much more common among the socially and economically disadvantaged. </a:t>
            </a:r>
          </a:p>
          <a:p>
            <a:r>
              <a:rPr lang="en-US" dirty="0"/>
              <a:t>Those with greatest need are generally least able to respond to the demands of the health care system</a:t>
            </a:r>
          </a:p>
          <a:p>
            <a:endParaRPr lang="en-GB" dirty="0"/>
          </a:p>
        </p:txBody>
      </p:sp>
      <p:sp>
        <p:nvSpPr>
          <p:cNvPr id="4" name="Footer Placeholder 3">
            <a:extLst>
              <a:ext uri="{FF2B5EF4-FFF2-40B4-BE49-F238E27FC236}">
                <a16:creationId xmlns:a16="http://schemas.microsoft.com/office/drawing/2014/main" id="{3FEF3E77-40A9-4D20-84E0-C03482FC0B4C}"/>
              </a:ext>
            </a:extLst>
          </p:cNvPr>
          <p:cNvSpPr>
            <a:spLocks noGrp="1"/>
          </p:cNvSpPr>
          <p:nvPr>
            <p:ph type="ftr" sz="quarter" idx="11"/>
          </p:nvPr>
        </p:nvSpPr>
        <p:spPr/>
        <p:txBody>
          <a:bodyPr/>
          <a:lstStyle/>
          <a:p>
            <a:r>
              <a:rPr lang="en-GB"/>
              <a:t>©Community Health and Learning Foundation 2012</a:t>
            </a:r>
          </a:p>
        </p:txBody>
      </p:sp>
    </p:spTree>
    <p:extLst>
      <p:ext uri="{BB962C8B-B14F-4D97-AF65-F5344CB8AC3E}">
        <p14:creationId xmlns:p14="http://schemas.microsoft.com/office/powerpoint/2010/main" val="28275120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Three main areas of influence… </a:t>
            </a:r>
          </a:p>
        </p:txBody>
      </p:sp>
      <p:sp>
        <p:nvSpPr>
          <p:cNvPr id="3" name="Content Placeholder 2"/>
          <p:cNvSpPr>
            <a:spLocks noGrp="1"/>
          </p:cNvSpPr>
          <p:nvPr>
            <p:ph idx="1"/>
          </p:nvPr>
        </p:nvSpPr>
        <p:spPr>
          <a:xfrm>
            <a:off x="457200" y="1772816"/>
            <a:ext cx="8229600" cy="4353347"/>
          </a:xfrm>
        </p:spPr>
        <p:txBody>
          <a:bodyPr>
            <a:normAutofit/>
          </a:bodyPr>
          <a:lstStyle/>
          <a:p>
            <a:pPr marL="514350" indent="-514350">
              <a:buFont typeface="+mj-lt"/>
              <a:buAutoNum type="arabicPeriod"/>
            </a:pPr>
            <a:r>
              <a:rPr lang="en-GB" dirty="0"/>
              <a:t>Improving people’s Health Literacy levels </a:t>
            </a:r>
            <a:r>
              <a:rPr lang="en-GB" sz="1800" dirty="0"/>
              <a:t>(bottom up approach)</a:t>
            </a:r>
          </a:p>
          <a:p>
            <a:pPr marL="514350" indent="-514350">
              <a:buFont typeface="+mj-lt"/>
              <a:buAutoNum type="arabicPeriod"/>
            </a:pPr>
            <a:endParaRPr lang="en-GB" dirty="0"/>
          </a:p>
          <a:p>
            <a:pPr marL="514350" indent="-514350">
              <a:buFont typeface="+mj-lt"/>
              <a:buAutoNum type="arabicPeriod"/>
            </a:pPr>
            <a:r>
              <a:rPr lang="en-GB" dirty="0"/>
              <a:t>Ensuring information and services are accessible to all </a:t>
            </a:r>
            <a:r>
              <a:rPr lang="en-GB" sz="1800" dirty="0"/>
              <a:t>(top down approach)</a:t>
            </a:r>
          </a:p>
          <a:p>
            <a:pPr marL="514350" indent="-514350">
              <a:buFont typeface="+mj-lt"/>
              <a:buAutoNum type="arabicPeriod"/>
            </a:pPr>
            <a:endParaRPr lang="en-GB" dirty="0"/>
          </a:p>
          <a:p>
            <a:pPr marL="514350" indent="-514350">
              <a:buFont typeface="+mj-lt"/>
              <a:buAutoNum type="arabicPeriod"/>
            </a:pPr>
            <a:r>
              <a:rPr lang="en-GB" dirty="0"/>
              <a:t>Helping the system to become more Health Literate</a:t>
            </a:r>
          </a:p>
        </p:txBody>
      </p:sp>
      <p:pic>
        <p:nvPicPr>
          <p:cNvPr id="4" name="Picture 2" descr="C:\Users\Helen Baker\Dropbox\logos\CHLF logo CMYK jpg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6089824"/>
            <a:ext cx="2477269" cy="652955"/>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GB"/>
              <a:t>©Community Health and Learning Foundation 2012</a:t>
            </a:r>
          </a:p>
        </p:txBody>
      </p:sp>
    </p:spTree>
    <p:extLst>
      <p:ext uri="{BB962C8B-B14F-4D97-AF65-F5344CB8AC3E}">
        <p14:creationId xmlns:p14="http://schemas.microsoft.com/office/powerpoint/2010/main" val="976961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9A695-BA88-4E18-B45D-58E421B5C692}"/>
              </a:ext>
            </a:extLst>
          </p:cNvPr>
          <p:cNvSpPr>
            <a:spLocks noGrp="1"/>
          </p:cNvSpPr>
          <p:nvPr>
            <p:ph type="title"/>
          </p:nvPr>
        </p:nvSpPr>
        <p:spPr/>
        <p:txBody>
          <a:bodyPr>
            <a:normAutofit/>
          </a:bodyPr>
          <a:lstStyle/>
          <a:p>
            <a:pPr algn="l"/>
            <a:r>
              <a:rPr lang="en-GB" sz="3200" b="1" dirty="0"/>
              <a:t>Health Literacy is a two sided coin </a:t>
            </a:r>
          </a:p>
        </p:txBody>
      </p:sp>
      <p:sp>
        <p:nvSpPr>
          <p:cNvPr id="3" name="Content Placeholder 2">
            <a:extLst>
              <a:ext uri="{FF2B5EF4-FFF2-40B4-BE49-F238E27FC236}">
                <a16:creationId xmlns:a16="http://schemas.microsoft.com/office/drawing/2014/main" id="{DF54E9F3-68A0-4C44-BAB9-F9BB304875BB}"/>
              </a:ext>
            </a:extLst>
          </p:cNvPr>
          <p:cNvSpPr>
            <a:spLocks noGrp="1"/>
          </p:cNvSpPr>
          <p:nvPr>
            <p:ph idx="1"/>
          </p:nvPr>
        </p:nvSpPr>
        <p:spPr>
          <a:xfrm>
            <a:off x="457200" y="1600200"/>
            <a:ext cx="8229600" cy="4706150"/>
          </a:xfrm>
        </p:spPr>
        <p:txBody>
          <a:bodyPr>
            <a:normAutofit fontScale="55000" lnSpcReduction="20000"/>
          </a:bodyPr>
          <a:lstStyle/>
          <a:p>
            <a:pPr marL="0" indent="0">
              <a:buNone/>
            </a:pPr>
            <a:r>
              <a:rPr lang="en-GB" b="1" dirty="0"/>
              <a:t>Personal/Individual </a:t>
            </a:r>
          </a:p>
          <a:p>
            <a:r>
              <a:rPr lang="en-GB" dirty="0"/>
              <a:t>Health Literacy is about people having the skills, knowledge and confidence they need to be able to make decisions about their health and wellbeing;</a:t>
            </a:r>
          </a:p>
          <a:p>
            <a:r>
              <a:rPr lang="en-GB" dirty="0"/>
              <a:t>People with the lowest levels of language, literacy and numeracy are the people who suffer the poorest health outcomes in society.</a:t>
            </a:r>
          </a:p>
          <a:p>
            <a:endParaRPr lang="en-GB" dirty="0"/>
          </a:p>
          <a:p>
            <a:pPr marL="0" indent="0">
              <a:buNone/>
            </a:pPr>
            <a:r>
              <a:rPr lang="en-GB" b="1" dirty="0"/>
              <a:t>Societal</a:t>
            </a:r>
          </a:p>
          <a:p>
            <a:r>
              <a:rPr lang="en-GB" dirty="0"/>
              <a:t>It is also about how well information is provided to people and how well services are set up to ensure that they can be accessed, understood, appraised and used by everyone who needs them.</a:t>
            </a:r>
          </a:p>
          <a:p>
            <a:endParaRPr lang="en-GB" dirty="0"/>
          </a:p>
          <a:p>
            <a:pPr marL="0" indent="0">
              <a:buNone/>
            </a:pPr>
            <a:r>
              <a:rPr lang="en-GB" b="1" dirty="0"/>
              <a:t>To improve Health Literacy we need to…</a:t>
            </a:r>
          </a:p>
          <a:p>
            <a:r>
              <a:rPr lang="en-GB" dirty="0"/>
              <a:t>Work with individuals and communities to ensure their skills are as good as they can be to help them manage their health and wellbeing;</a:t>
            </a:r>
          </a:p>
          <a:p>
            <a:r>
              <a:rPr lang="en-GB" dirty="0"/>
              <a:t>Ensure the information and services we are offering are designed to be able to be accessed by everyone, including and especially people with low skills.</a:t>
            </a:r>
          </a:p>
          <a:p>
            <a:endParaRPr lang="en-GB" dirty="0"/>
          </a:p>
        </p:txBody>
      </p:sp>
      <p:sp>
        <p:nvSpPr>
          <p:cNvPr id="4" name="Footer Placeholder 3">
            <a:extLst>
              <a:ext uri="{FF2B5EF4-FFF2-40B4-BE49-F238E27FC236}">
                <a16:creationId xmlns:a16="http://schemas.microsoft.com/office/drawing/2014/main" id="{02F5A7E7-EB1E-4150-9264-75E593C10DE8}"/>
              </a:ext>
            </a:extLst>
          </p:cNvPr>
          <p:cNvSpPr>
            <a:spLocks noGrp="1"/>
          </p:cNvSpPr>
          <p:nvPr>
            <p:ph type="ftr" sz="quarter" idx="11"/>
          </p:nvPr>
        </p:nvSpPr>
        <p:spPr/>
        <p:txBody>
          <a:bodyPr/>
          <a:lstStyle/>
          <a:p>
            <a:r>
              <a:rPr lang="en-GB" dirty="0"/>
              <a:t>©Community Health and Learning Foundation 2012</a:t>
            </a:r>
          </a:p>
        </p:txBody>
      </p:sp>
      <p:pic>
        <p:nvPicPr>
          <p:cNvPr id="5" name="Picture 2" descr="C:\Users\Helen Baker\Dropbox\logos\CHLF logo CMYK jpg copy.jpg">
            <a:extLst>
              <a:ext uri="{FF2B5EF4-FFF2-40B4-BE49-F238E27FC236}">
                <a16:creationId xmlns:a16="http://schemas.microsoft.com/office/drawing/2014/main" id="{35A3FDE4-9C15-4BD3-A5F8-8AEA06F25C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6089824"/>
            <a:ext cx="2477269" cy="6529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7A5184A-5572-47B0-AEDB-FAF55F0273E4}"/>
              </a:ext>
            </a:extLst>
          </p:cNvPr>
          <p:cNvPicPr>
            <a:picLocks noChangeAspect="1"/>
          </p:cNvPicPr>
          <p:nvPr/>
        </p:nvPicPr>
        <p:blipFill>
          <a:blip r:embed="rId4"/>
          <a:stretch>
            <a:fillRect/>
          </a:stretch>
        </p:blipFill>
        <p:spPr>
          <a:xfrm>
            <a:off x="6888324" y="274638"/>
            <a:ext cx="1798476" cy="1359526"/>
          </a:xfrm>
          <a:prstGeom prst="rect">
            <a:avLst/>
          </a:prstGeom>
        </p:spPr>
      </p:pic>
    </p:spTree>
    <p:extLst>
      <p:ext uri="{BB962C8B-B14F-4D97-AF65-F5344CB8AC3E}">
        <p14:creationId xmlns:p14="http://schemas.microsoft.com/office/powerpoint/2010/main" val="35794393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a:latin typeface="Tw Cen MT" panose="020B0602020104020603" pitchFamily="34" charset="0"/>
              </a:rPr>
              <a:t>Promoting Health Literacy</a:t>
            </a:r>
          </a:p>
        </p:txBody>
      </p:sp>
      <p:sp>
        <p:nvSpPr>
          <p:cNvPr id="3" name="Content Placeholder 2"/>
          <p:cNvSpPr>
            <a:spLocks noGrp="1"/>
          </p:cNvSpPr>
          <p:nvPr>
            <p:ph idx="1"/>
          </p:nvPr>
        </p:nvSpPr>
        <p:spPr>
          <a:xfrm>
            <a:off x="606388" y="1438870"/>
            <a:ext cx="8080412" cy="4775945"/>
          </a:xfrm>
        </p:spPr>
        <p:txBody>
          <a:bodyPr>
            <a:normAutofit fontScale="62500" lnSpcReduction="20000"/>
          </a:bodyPr>
          <a:lstStyle/>
          <a:p>
            <a:r>
              <a:rPr lang="en-GB" dirty="0">
                <a:latin typeface="Tw Cen MT" panose="020B0602020104020603" pitchFamily="34" charset="0"/>
              </a:rPr>
              <a:t>Disseminating information to colleagues</a:t>
            </a:r>
          </a:p>
          <a:p>
            <a:endParaRPr lang="en-GB" dirty="0">
              <a:latin typeface="Tw Cen MT" panose="020B0602020104020603" pitchFamily="34" charset="0"/>
            </a:endParaRPr>
          </a:p>
          <a:p>
            <a:r>
              <a:rPr lang="en-GB" dirty="0">
                <a:latin typeface="Tw Cen MT" panose="020B0602020104020603" pitchFamily="34" charset="0"/>
              </a:rPr>
              <a:t>Health Literacy Awareness Training</a:t>
            </a:r>
          </a:p>
          <a:p>
            <a:endParaRPr lang="en-GB" dirty="0">
              <a:latin typeface="Tw Cen MT" panose="020B0602020104020603" pitchFamily="34" charset="0"/>
            </a:endParaRPr>
          </a:p>
          <a:p>
            <a:r>
              <a:rPr lang="en-GB" dirty="0">
                <a:latin typeface="Tw Cen MT" panose="020B0602020104020603" pitchFamily="34" charset="0"/>
              </a:rPr>
              <a:t>Resources and programmes like Skilled for health</a:t>
            </a:r>
          </a:p>
          <a:p>
            <a:endParaRPr lang="en-GB" dirty="0">
              <a:latin typeface="Tw Cen MT" panose="020B0602020104020603" pitchFamily="34" charset="0"/>
            </a:endParaRPr>
          </a:p>
          <a:p>
            <a:r>
              <a:rPr lang="en-GB" dirty="0">
                <a:latin typeface="Tw Cen MT" panose="020B0602020104020603" pitchFamily="34" charset="0"/>
              </a:rPr>
              <a:t>Health literate organisations (HLF)</a:t>
            </a:r>
          </a:p>
          <a:p>
            <a:endParaRPr lang="en-GB" dirty="0">
              <a:latin typeface="Tw Cen MT" panose="020B0602020104020603" pitchFamily="34" charset="0"/>
            </a:endParaRPr>
          </a:p>
          <a:p>
            <a:r>
              <a:rPr lang="en-GB" dirty="0">
                <a:latin typeface="Tw Cen MT" panose="020B0602020104020603" pitchFamily="34" charset="0"/>
              </a:rPr>
              <a:t>Putting Health Literacy at the heart of approaches which promote and improve health and wellbeing:</a:t>
            </a:r>
          </a:p>
          <a:p>
            <a:pPr lvl="1">
              <a:buFont typeface="Courier New" panose="02070309020205020404" pitchFamily="49" charset="0"/>
              <a:buChar char="o"/>
            </a:pPr>
            <a:r>
              <a:rPr lang="en-GB" dirty="0">
                <a:latin typeface="Tw Cen MT" panose="020B0602020104020603" pitchFamily="34" charset="0"/>
              </a:rPr>
              <a:t>Making Every Contact Count (MECC)</a:t>
            </a:r>
          </a:p>
          <a:p>
            <a:pPr lvl="1">
              <a:buFont typeface="Courier New" panose="02070309020205020404" pitchFamily="49" charset="0"/>
              <a:buChar char="o"/>
            </a:pPr>
            <a:r>
              <a:rPr lang="en-GB" dirty="0">
                <a:latin typeface="Tw Cen MT" panose="020B0602020104020603" pitchFamily="34" charset="0"/>
              </a:rPr>
              <a:t>Person-centred care</a:t>
            </a:r>
          </a:p>
          <a:p>
            <a:pPr lvl="1">
              <a:buFont typeface="Courier New" panose="02070309020205020404" pitchFamily="49" charset="0"/>
              <a:buChar char="o"/>
            </a:pPr>
            <a:r>
              <a:rPr lang="en-GB" dirty="0">
                <a:latin typeface="Tw Cen MT" panose="020B0602020104020603" pitchFamily="34" charset="0"/>
              </a:rPr>
              <a:t>Shared decision making </a:t>
            </a:r>
          </a:p>
          <a:p>
            <a:pPr lvl="1">
              <a:buFont typeface="Courier New" panose="02070309020205020404" pitchFamily="49" charset="0"/>
              <a:buChar char="o"/>
            </a:pPr>
            <a:r>
              <a:rPr lang="en-GB" dirty="0">
                <a:latin typeface="Tw Cen MT" panose="020B0602020104020603" pitchFamily="34" charset="0"/>
              </a:rPr>
              <a:t>Social prescribing </a:t>
            </a:r>
          </a:p>
          <a:p>
            <a:pPr lvl="1">
              <a:buFont typeface="Courier New" panose="02070309020205020404" pitchFamily="49" charset="0"/>
              <a:buChar char="o"/>
            </a:pPr>
            <a:r>
              <a:rPr lang="en-GB" dirty="0">
                <a:latin typeface="Tw Cen MT" panose="020B0602020104020603" pitchFamily="34" charset="0"/>
              </a:rPr>
              <a:t>Patient activation measures</a:t>
            </a:r>
          </a:p>
          <a:p>
            <a:endParaRPr lang="en-GB" dirty="0"/>
          </a:p>
          <a:p>
            <a:endParaRPr lang="en-GB" dirty="0"/>
          </a:p>
        </p:txBody>
      </p:sp>
      <p:pic>
        <p:nvPicPr>
          <p:cNvPr id="4" name="Picture 2" descr="C:\Users\Helen Baker\Dropbox\logos\CHLF logo CMYK jpg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6089824"/>
            <a:ext cx="2477269" cy="652955"/>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GB" dirty="0"/>
              <a:t>©Community Health and Learning Foundation 2012</a:t>
            </a:r>
          </a:p>
        </p:txBody>
      </p:sp>
      <p:pic>
        <p:nvPicPr>
          <p:cNvPr id="6" name="Picture 5">
            <a:extLst>
              <a:ext uri="{FF2B5EF4-FFF2-40B4-BE49-F238E27FC236}">
                <a16:creationId xmlns:a16="http://schemas.microsoft.com/office/drawing/2014/main" id="{D6612718-FFD2-4341-98DC-F58284F103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9349" y="125118"/>
            <a:ext cx="1224136" cy="1417511"/>
          </a:xfrm>
          <a:prstGeom prst="rect">
            <a:avLst/>
          </a:prstGeom>
        </p:spPr>
      </p:pic>
    </p:spTree>
    <p:extLst>
      <p:ext uri="{BB962C8B-B14F-4D97-AF65-F5344CB8AC3E}">
        <p14:creationId xmlns:p14="http://schemas.microsoft.com/office/powerpoint/2010/main" val="13243551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sz="3600" b="1" dirty="0"/>
            </a:br>
            <a:r>
              <a:rPr lang="en-GB" sz="3600" b="1" dirty="0"/>
              <a:t>A final word…recommendations from people with low health literacy</a:t>
            </a:r>
            <a:br>
              <a:rPr lang="en-GB" dirty="0"/>
            </a:br>
            <a:endParaRPr lang="en-GB" dirty="0"/>
          </a:p>
        </p:txBody>
      </p:sp>
      <p:sp>
        <p:nvSpPr>
          <p:cNvPr id="3" name="Content Placeholder 2"/>
          <p:cNvSpPr>
            <a:spLocks noGrp="1"/>
          </p:cNvSpPr>
          <p:nvPr>
            <p:ph idx="1"/>
          </p:nvPr>
        </p:nvSpPr>
        <p:spPr/>
        <p:txBody>
          <a:bodyPr>
            <a:normAutofit fontScale="77500" lnSpcReduction="20000"/>
          </a:bodyPr>
          <a:lstStyle/>
          <a:p>
            <a:r>
              <a:rPr lang="en-GB" sz="2800" dirty="0"/>
              <a:t>Don’t assume that people can read or write;</a:t>
            </a:r>
          </a:p>
          <a:p>
            <a:endParaRPr lang="en-GB" sz="2800" dirty="0"/>
          </a:p>
          <a:p>
            <a:r>
              <a:rPr lang="en-GB" sz="2800" dirty="0"/>
              <a:t>Use a variety of media to share information;</a:t>
            </a:r>
          </a:p>
          <a:p>
            <a:endParaRPr lang="en-GB" sz="2800" dirty="0"/>
          </a:p>
          <a:p>
            <a:r>
              <a:rPr lang="en-GB" sz="2800" dirty="0"/>
              <a:t>Oral explanation in simple terms;</a:t>
            </a:r>
          </a:p>
          <a:p>
            <a:endParaRPr lang="en-GB" sz="2800" dirty="0"/>
          </a:p>
          <a:p>
            <a:r>
              <a:rPr lang="en-GB" sz="2800" dirty="0"/>
              <a:t>Keep forms simple and explain them;</a:t>
            </a:r>
          </a:p>
          <a:p>
            <a:endParaRPr lang="en-GB" sz="2800" dirty="0"/>
          </a:p>
          <a:p>
            <a:r>
              <a:rPr lang="en-GB" sz="2800" dirty="0"/>
              <a:t>Offer to help without labelling;</a:t>
            </a:r>
          </a:p>
          <a:p>
            <a:endParaRPr lang="en-GB" sz="2800" dirty="0"/>
          </a:p>
          <a:p>
            <a:r>
              <a:rPr lang="en-GB" sz="2800" dirty="0"/>
              <a:t>Don’t put people on the spot;</a:t>
            </a:r>
          </a:p>
          <a:p>
            <a:endParaRPr lang="en-GB" sz="2800" dirty="0"/>
          </a:p>
          <a:p>
            <a:r>
              <a:rPr lang="en-GB" sz="2800" dirty="0"/>
              <a:t>Send forms out before appointments.</a:t>
            </a:r>
          </a:p>
          <a:p>
            <a:endParaRPr lang="en-GB" dirty="0"/>
          </a:p>
        </p:txBody>
      </p:sp>
      <p:pic>
        <p:nvPicPr>
          <p:cNvPr id="4" name="Picture 2" descr="C:\Users\Helen Baker\Dropbox\logos\CHLF logo CMYK jpg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6089824"/>
            <a:ext cx="2477269" cy="6529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Helen Baker\Google Drive\WORK\Work Pictures\wpclipart\dialog_informati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2420888"/>
            <a:ext cx="2188840" cy="21888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216664" y="4725144"/>
            <a:ext cx="2787943" cy="215444"/>
          </a:xfrm>
          <a:prstGeom prst="rect">
            <a:avLst/>
          </a:prstGeom>
          <a:noFill/>
        </p:spPr>
        <p:txBody>
          <a:bodyPr wrap="none" rtlCol="0">
            <a:spAutoFit/>
          </a:bodyPr>
          <a:lstStyle/>
          <a:p>
            <a:r>
              <a:rPr lang="en-GB" sz="800" dirty="0"/>
              <a:t>Image  reproduced with kind permission from wpclipart.com</a:t>
            </a:r>
          </a:p>
        </p:txBody>
      </p:sp>
    </p:spTree>
    <p:extLst>
      <p:ext uri="{BB962C8B-B14F-4D97-AF65-F5344CB8AC3E}">
        <p14:creationId xmlns:p14="http://schemas.microsoft.com/office/powerpoint/2010/main" val="22142723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Other useful resources </a:t>
            </a:r>
          </a:p>
        </p:txBody>
      </p:sp>
      <p:sp>
        <p:nvSpPr>
          <p:cNvPr id="3" name="Content Placeholder 2"/>
          <p:cNvSpPr>
            <a:spLocks noGrp="1"/>
          </p:cNvSpPr>
          <p:nvPr>
            <p:ph idx="1"/>
          </p:nvPr>
        </p:nvSpPr>
        <p:spPr/>
        <p:txBody>
          <a:bodyPr>
            <a:normAutofit/>
          </a:bodyPr>
          <a:lstStyle/>
          <a:p>
            <a:r>
              <a:rPr lang="en-GB" dirty="0"/>
              <a:t>Health Literacy Curated Collection</a:t>
            </a:r>
          </a:p>
          <a:p>
            <a:endParaRPr lang="en-GB" dirty="0"/>
          </a:p>
          <a:p>
            <a:r>
              <a:rPr lang="en-GB" dirty="0">
                <a:hlinkClick r:id="rId3"/>
              </a:rPr>
              <a:t>www.healthliteracy.org.uk</a:t>
            </a:r>
            <a:r>
              <a:rPr lang="en-GB" dirty="0"/>
              <a:t> </a:t>
            </a:r>
          </a:p>
          <a:p>
            <a:endParaRPr lang="en-GB" dirty="0"/>
          </a:p>
          <a:p>
            <a:r>
              <a:rPr lang="en-GB" dirty="0">
                <a:hlinkClick r:id="rId4"/>
              </a:rPr>
              <a:t>www.chlfoundation.org.uk</a:t>
            </a:r>
            <a:r>
              <a:rPr lang="en-GB" dirty="0"/>
              <a:t> </a:t>
            </a:r>
          </a:p>
          <a:p>
            <a:endParaRPr lang="en-GB" dirty="0"/>
          </a:p>
          <a:p>
            <a:r>
              <a:rPr lang="en-GB" dirty="0">
                <a:hlinkClick r:id="rId5"/>
              </a:rPr>
              <a:t>www.healthliteracyplace.org.uk</a:t>
            </a:r>
            <a:r>
              <a:rPr lang="en-GB" dirty="0"/>
              <a:t> (Scotland) </a:t>
            </a:r>
          </a:p>
          <a:p>
            <a:endParaRPr lang="en-GB" dirty="0"/>
          </a:p>
        </p:txBody>
      </p:sp>
      <p:pic>
        <p:nvPicPr>
          <p:cNvPr id="4" name="Picture 2" descr="C:\Users\Helen Baker\Dropbox\logos\CHLF logo CMYK jpg copy.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16216" y="6089824"/>
            <a:ext cx="2477269" cy="652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5241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t>For more information…</a:t>
            </a:r>
          </a:p>
        </p:txBody>
      </p:sp>
      <p:sp>
        <p:nvSpPr>
          <p:cNvPr id="3" name="Content Placeholder 2"/>
          <p:cNvSpPr>
            <a:spLocks noGrp="1"/>
          </p:cNvSpPr>
          <p:nvPr>
            <p:ph idx="1"/>
          </p:nvPr>
        </p:nvSpPr>
        <p:spPr>
          <a:xfrm>
            <a:off x="457200" y="1412776"/>
            <a:ext cx="8229600" cy="4525963"/>
          </a:xfrm>
        </p:spPr>
        <p:txBody>
          <a:bodyPr>
            <a:normAutofit/>
          </a:bodyPr>
          <a:lstStyle/>
          <a:p>
            <a:pPr marL="0" indent="0" algn="ctr">
              <a:buNone/>
            </a:pPr>
            <a:r>
              <a:rPr lang="en-GB" sz="3600" b="1" dirty="0"/>
              <a:t>Community Health and Learning Foundation</a:t>
            </a:r>
          </a:p>
          <a:p>
            <a:pPr marL="0" indent="0" algn="ctr">
              <a:buNone/>
            </a:pPr>
            <a:r>
              <a:rPr lang="en-GB" b="1" dirty="0">
                <a:hlinkClick r:id="rId3"/>
              </a:rPr>
              <a:t>www.chlfoundation.org.uk</a:t>
            </a:r>
            <a:endParaRPr lang="en-GB" b="1" dirty="0"/>
          </a:p>
          <a:p>
            <a:pPr marL="0" indent="0" algn="ctr">
              <a:buNone/>
            </a:pPr>
            <a:r>
              <a:rPr lang="en-GB" b="1" dirty="0"/>
              <a:t>01509 768081</a:t>
            </a:r>
          </a:p>
          <a:p>
            <a:pPr marL="0" indent="0" algn="ctr">
              <a:buNone/>
            </a:pPr>
            <a:endParaRPr lang="en-GB" sz="2400" b="1" dirty="0"/>
          </a:p>
          <a:p>
            <a:pPr marL="0" indent="0" algn="ctr">
              <a:buNone/>
            </a:pPr>
            <a:r>
              <a:rPr lang="en-GB" sz="2600" b="1" dirty="0"/>
              <a:t>Mandy Wardle-McLeish – Chief Executive</a:t>
            </a:r>
          </a:p>
          <a:p>
            <a:pPr marL="0" indent="0" algn="ctr">
              <a:buNone/>
            </a:pPr>
            <a:r>
              <a:rPr lang="en-GB" sz="2600" b="1" dirty="0">
                <a:hlinkClick r:id="rId4"/>
              </a:rPr>
              <a:t>mandy.wardle-mcleish@chlfoundation.org.uk</a:t>
            </a:r>
            <a:endParaRPr lang="en-GB" sz="2600" b="1" dirty="0"/>
          </a:p>
          <a:p>
            <a:pPr marL="0" indent="0" algn="ctr">
              <a:buNone/>
            </a:pPr>
            <a:r>
              <a:rPr lang="en-GB" sz="2600" b="1" dirty="0"/>
              <a:t>07833121695 </a:t>
            </a:r>
          </a:p>
          <a:p>
            <a:pPr marL="0" indent="0" algn="ctr">
              <a:buNone/>
            </a:pPr>
            <a:endParaRPr lang="en-GB" b="1" dirty="0"/>
          </a:p>
        </p:txBody>
      </p:sp>
      <p:pic>
        <p:nvPicPr>
          <p:cNvPr id="5" name="Picture 2" descr="C:\Users\Helen Baker\Dropbox\logos\CHLF logo CMYK jpg copy.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6089824"/>
            <a:ext cx="2477269" cy="65295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Footer Placeholder 3"/>
          <p:cNvSpPr>
            <a:spLocks noGrp="1"/>
          </p:cNvSpPr>
          <p:nvPr>
            <p:ph type="ftr" sz="quarter" idx="11"/>
          </p:nvPr>
        </p:nvSpPr>
        <p:spPr/>
        <p:txBody>
          <a:bodyPr/>
          <a:lstStyle/>
          <a:p>
            <a:r>
              <a:rPr lang="en-GB"/>
              <a:t>©Community Health and Learning Foundation 2012</a:t>
            </a:r>
          </a:p>
        </p:txBody>
      </p:sp>
    </p:spTree>
    <p:extLst>
      <p:ext uri="{BB962C8B-B14F-4D97-AF65-F5344CB8AC3E}">
        <p14:creationId xmlns:p14="http://schemas.microsoft.com/office/powerpoint/2010/main" val="27652251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02C03-1D0E-4D1A-9CE6-EDD32ADD39DA}"/>
              </a:ext>
            </a:extLst>
          </p:cNvPr>
          <p:cNvSpPr>
            <a:spLocks noGrp="1"/>
          </p:cNvSpPr>
          <p:nvPr>
            <p:ph type="ctrTitle"/>
          </p:nvPr>
        </p:nvSpPr>
        <p:spPr>
          <a:xfrm>
            <a:off x="539552" y="1122363"/>
            <a:ext cx="7461448" cy="1082501"/>
          </a:xfrm>
        </p:spPr>
        <p:txBody>
          <a:bodyPr>
            <a:normAutofit fontScale="90000"/>
          </a:bodyPr>
          <a:lstStyle/>
          <a:p>
            <a:r>
              <a:rPr lang="en-GB" dirty="0">
                <a:latin typeface="Arial" panose="020B0604020202020204" pitchFamily="34" charset="0"/>
                <a:cs typeface="Arial" panose="020B0604020202020204" pitchFamily="34" charset="0"/>
              </a:rPr>
              <a:t>Developing a Patient Decision Support Framework</a:t>
            </a:r>
            <a:br>
              <a:rPr lang="en-GB" dirty="0"/>
            </a:br>
            <a:endParaRPr lang="en-GB" dirty="0"/>
          </a:p>
        </p:txBody>
      </p:sp>
      <p:sp>
        <p:nvSpPr>
          <p:cNvPr id="3" name="Subtitle 2">
            <a:extLst>
              <a:ext uri="{FF2B5EF4-FFF2-40B4-BE49-F238E27FC236}">
                <a16:creationId xmlns:a16="http://schemas.microsoft.com/office/drawing/2014/main" id="{5EBD6F28-0A09-4BB0-85C3-76DF68686AA6}"/>
              </a:ext>
            </a:extLst>
          </p:cNvPr>
          <p:cNvSpPr>
            <a:spLocks noGrp="1"/>
          </p:cNvSpPr>
          <p:nvPr>
            <p:ph type="subTitle" idx="1"/>
          </p:nvPr>
        </p:nvSpPr>
        <p:spPr>
          <a:xfrm>
            <a:off x="539552" y="1844824"/>
            <a:ext cx="7461448" cy="3385644"/>
          </a:xfrm>
        </p:spPr>
        <p:txBody>
          <a:bodyPr>
            <a:noAutofit/>
          </a:bodyPr>
          <a:lstStyle/>
          <a:p>
            <a:pPr marL="285750" indent="-285750" algn="l">
              <a:buFont typeface="Wingdings" panose="05000000000000000000" pitchFamily="2" charset="2"/>
              <a:buChar char="§"/>
            </a:pPr>
            <a:r>
              <a:rPr lang="en-GB" sz="2000" dirty="0">
                <a:latin typeface="Arial" panose="020B0604020202020204" pitchFamily="34" charset="0"/>
                <a:cs typeface="Arial" panose="020B0604020202020204" pitchFamily="34" charset="0"/>
              </a:rPr>
              <a:t>What do you think would be the key elements of an effective health literate, decision support framework? </a:t>
            </a:r>
          </a:p>
          <a:p>
            <a:pPr marL="342900" indent="-342900" algn="l">
              <a:buFont typeface="Arial" panose="020B0604020202020204" pitchFamily="34" charset="0"/>
              <a:buChar char="•"/>
            </a:pP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What would you expect the framework to look like? </a:t>
            </a:r>
          </a:p>
          <a:p>
            <a:pPr marL="342900" indent="-342900" algn="l">
              <a:buFont typeface="Arial" panose="020B0604020202020204" pitchFamily="34" charset="0"/>
              <a:buChar char="•"/>
            </a:pP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In order to put the framework into operation, what practical mechanisms do you think should be in place to help the patient/clinician discussion in this respect? </a:t>
            </a:r>
          </a:p>
          <a:p>
            <a:pPr marL="342900" indent="-342900" algn="l">
              <a:buFont typeface="Arial" panose="020B0604020202020204" pitchFamily="34" charset="0"/>
              <a:buChar char="•"/>
            </a:pP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What would you say were the key barriers to making health literate shared decisions and how would a framework solve these? </a:t>
            </a:r>
            <a:br>
              <a:rPr lang="en-GB" sz="2000" dirty="0">
                <a:latin typeface="Arial" panose="020B0604020202020204" pitchFamily="34" charset="0"/>
                <a:cs typeface="Arial" panose="020B0604020202020204" pitchFamily="34" charset="0"/>
              </a:rPr>
            </a:br>
            <a:endParaRPr lang="en-GB" sz="2000" dirty="0">
              <a:latin typeface="Arial" panose="020B0604020202020204" pitchFamily="34" charset="0"/>
              <a:cs typeface="Arial" panose="020B0604020202020204" pitchFamily="34" charset="0"/>
            </a:endParaRPr>
          </a:p>
        </p:txBody>
      </p:sp>
      <p:pic>
        <p:nvPicPr>
          <p:cNvPr id="4" name="Picture 2" descr="C:\Users\Helen Baker\Dropbox\logos\CHLF logo CMYK jpg copy.jpg">
            <a:extLst>
              <a:ext uri="{FF2B5EF4-FFF2-40B4-BE49-F238E27FC236}">
                <a16:creationId xmlns:a16="http://schemas.microsoft.com/office/drawing/2014/main" id="{019DD966-3029-4814-AE57-82F4717683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6089824"/>
            <a:ext cx="2477269" cy="65295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819203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08BFA-E2E7-4AC1-9CD5-7986E80DF52B}"/>
              </a:ext>
            </a:extLst>
          </p:cNvPr>
          <p:cNvSpPr>
            <a:spLocks noGrp="1"/>
          </p:cNvSpPr>
          <p:nvPr>
            <p:ph type="title"/>
          </p:nvPr>
        </p:nvSpPr>
        <p:spPr/>
        <p:txBody>
          <a:bodyPr>
            <a:normAutofit/>
          </a:bodyPr>
          <a:lstStyle/>
          <a:p>
            <a:r>
              <a:rPr lang="en-GB" sz="3600" b="1" dirty="0"/>
              <a:t>Types of Health Literacy</a:t>
            </a:r>
          </a:p>
        </p:txBody>
      </p:sp>
      <p:sp>
        <p:nvSpPr>
          <p:cNvPr id="3" name="Content Placeholder 2">
            <a:extLst>
              <a:ext uri="{FF2B5EF4-FFF2-40B4-BE49-F238E27FC236}">
                <a16:creationId xmlns:a16="http://schemas.microsoft.com/office/drawing/2014/main" id="{E45C151D-3E30-415E-859E-7C5B2B28B983}"/>
              </a:ext>
            </a:extLst>
          </p:cNvPr>
          <p:cNvSpPr>
            <a:spLocks noGrp="1"/>
          </p:cNvSpPr>
          <p:nvPr>
            <p:ph idx="1"/>
          </p:nvPr>
        </p:nvSpPr>
        <p:spPr/>
        <p:txBody>
          <a:bodyPr>
            <a:normAutofit fontScale="92500"/>
          </a:bodyPr>
          <a:lstStyle/>
          <a:p>
            <a:pPr marL="0" indent="0">
              <a:buNone/>
            </a:pPr>
            <a:r>
              <a:rPr lang="en-GB" sz="2800" dirty="0"/>
              <a:t>Conceptual thinking about Health Literacy has  developed in the last decade. Three types or levels of Health Literacy have been put forward for consideration:</a:t>
            </a:r>
          </a:p>
          <a:p>
            <a:pPr marL="0" indent="0">
              <a:buNone/>
            </a:pPr>
            <a:endParaRPr lang="en-GB" sz="2800" dirty="0"/>
          </a:p>
          <a:p>
            <a:r>
              <a:rPr lang="en-GB" b="1" dirty="0"/>
              <a:t>Functional</a:t>
            </a:r>
            <a:r>
              <a:rPr lang="en-GB" dirty="0"/>
              <a:t> </a:t>
            </a:r>
          </a:p>
          <a:p>
            <a:r>
              <a:rPr lang="en-GB" b="1" dirty="0"/>
              <a:t>Interactive</a:t>
            </a:r>
            <a:endParaRPr lang="en-GB" dirty="0"/>
          </a:p>
          <a:p>
            <a:r>
              <a:rPr lang="en-GB" b="1" dirty="0"/>
              <a:t>Critical</a:t>
            </a:r>
            <a:endParaRPr lang="en-GB" dirty="0"/>
          </a:p>
          <a:p>
            <a:pPr marL="0" indent="0">
              <a:buNone/>
            </a:pPr>
            <a:endParaRPr lang="en-GB" dirty="0"/>
          </a:p>
          <a:p>
            <a:pPr marL="0" indent="0">
              <a:buNone/>
            </a:pPr>
            <a:r>
              <a:rPr lang="en-GB" sz="1800" dirty="0" err="1"/>
              <a:t>Nutbeam</a:t>
            </a:r>
            <a:r>
              <a:rPr lang="en-GB" sz="1800" dirty="0"/>
              <a:t> D. The evolving concept of Health Literacy. Social Science and Medicine. 2008 December;67(12):2072-8. </a:t>
            </a:r>
          </a:p>
          <a:p>
            <a:endParaRPr lang="en-GB" dirty="0"/>
          </a:p>
        </p:txBody>
      </p:sp>
      <p:sp>
        <p:nvSpPr>
          <p:cNvPr id="4" name="Footer Placeholder 3">
            <a:extLst>
              <a:ext uri="{FF2B5EF4-FFF2-40B4-BE49-F238E27FC236}">
                <a16:creationId xmlns:a16="http://schemas.microsoft.com/office/drawing/2014/main" id="{FB8ED036-B96D-4570-862D-8EE6C3FE6662}"/>
              </a:ext>
            </a:extLst>
          </p:cNvPr>
          <p:cNvSpPr>
            <a:spLocks noGrp="1"/>
          </p:cNvSpPr>
          <p:nvPr>
            <p:ph type="ftr" sz="quarter" idx="11"/>
          </p:nvPr>
        </p:nvSpPr>
        <p:spPr/>
        <p:txBody>
          <a:bodyPr/>
          <a:lstStyle/>
          <a:p>
            <a:r>
              <a:rPr lang="en-GB"/>
              <a:t>©Community Health and Learning Foundation 2012</a:t>
            </a:r>
          </a:p>
        </p:txBody>
      </p:sp>
      <p:pic>
        <p:nvPicPr>
          <p:cNvPr id="5" name="Picture 2" descr="C:\Users\Helen Baker\Dropbox\logos\CHLF logo CMYK jpg copy.jpg">
            <a:extLst>
              <a:ext uri="{FF2B5EF4-FFF2-40B4-BE49-F238E27FC236}">
                <a16:creationId xmlns:a16="http://schemas.microsoft.com/office/drawing/2014/main" id="{A791FBA7-B9F3-4F59-BC51-ACDD577451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6089824"/>
            <a:ext cx="2477269" cy="652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986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BBF15-44F0-40C2-B462-96B5F3905796}"/>
              </a:ext>
            </a:extLst>
          </p:cNvPr>
          <p:cNvSpPr>
            <a:spLocks noGrp="1"/>
          </p:cNvSpPr>
          <p:nvPr>
            <p:ph type="title"/>
          </p:nvPr>
        </p:nvSpPr>
        <p:spPr/>
        <p:txBody>
          <a:bodyPr>
            <a:normAutofit/>
          </a:bodyPr>
          <a:lstStyle/>
          <a:p>
            <a:r>
              <a:rPr lang="en-GB" sz="3600" b="1" dirty="0"/>
              <a:t>Functional Health Literacy</a:t>
            </a:r>
          </a:p>
        </p:txBody>
      </p:sp>
      <p:sp>
        <p:nvSpPr>
          <p:cNvPr id="3" name="Content Placeholder 2">
            <a:extLst>
              <a:ext uri="{FF2B5EF4-FFF2-40B4-BE49-F238E27FC236}">
                <a16:creationId xmlns:a16="http://schemas.microsoft.com/office/drawing/2014/main" id="{801DDF24-226F-4DF5-8464-29EF1E63F86B}"/>
              </a:ext>
            </a:extLst>
          </p:cNvPr>
          <p:cNvSpPr>
            <a:spLocks noGrp="1"/>
          </p:cNvSpPr>
          <p:nvPr>
            <p:ph idx="1"/>
          </p:nvPr>
        </p:nvSpPr>
        <p:spPr>
          <a:xfrm>
            <a:off x="611560" y="1600200"/>
            <a:ext cx="8075240" cy="4525963"/>
          </a:xfrm>
        </p:spPr>
        <p:txBody>
          <a:bodyPr/>
          <a:lstStyle/>
          <a:p>
            <a:pPr marL="0" indent="0">
              <a:buNone/>
            </a:pPr>
            <a:r>
              <a:rPr lang="en-GB" dirty="0"/>
              <a:t>Having the basic skills needed to function in everyday life and typical healthcare interactions</a:t>
            </a:r>
          </a:p>
          <a:p>
            <a:pPr marL="0" indent="0">
              <a:buNone/>
            </a:pPr>
            <a:endParaRPr lang="en-GB" dirty="0"/>
          </a:p>
          <a:p>
            <a:pPr marL="0" indent="0">
              <a:buNone/>
            </a:pPr>
            <a:r>
              <a:rPr lang="en-GB" b="1" dirty="0"/>
              <a:t>For example:</a:t>
            </a:r>
          </a:p>
          <a:p>
            <a:r>
              <a:rPr lang="en-GB" dirty="0"/>
              <a:t>the ability to read appointment letters; </a:t>
            </a:r>
          </a:p>
          <a:p>
            <a:r>
              <a:rPr lang="en-GB" dirty="0"/>
              <a:t>understand time; </a:t>
            </a:r>
          </a:p>
          <a:p>
            <a:r>
              <a:rPr lang="en-GB" dirty="0"/>
              <a:t>follow simple medicine instructions. </a:t>
            </a:r>
          </a:p>
          <a:p>
            <a:endParaRPr lang="en-GB" dirty="0"/>
          </a:p>
        </p:txBody>
      </p:sp>
      <p:sp>
        <p:nvSpPr>
          <p:cNvPr id="4" name="Footer Placeholder 3">
            <a:extLst>
              <a:ext uri="{FF2B5EF4-FFF2-40B4-BE49-F238E27FC236}">
                <a16:creationId xmlns:a16="http://schemas.microsoft.com/office/drawing/2014/main" id="{9E6862CD-75EA-44C8-A644-9E14068726EF}"/>
              </a:ext>
            </a:extLst>
          </p:cNvPr>
          <p:cNvSpPr>
            <a:spLocks noGrp="1"/>
          </p:cNvSpPr>
          <p:nvPr>
            <p:ph type="ftr" sz="quarter" idx="11"/>
          </p:nvPr>
        </p:nvSpPr>
        <p:spPr/>
        <p:txBody>
          <a:bodyPr/>
          <a:lstStyle/>
          <a:p>
            <a:r>
              <a:rPr lang="en-GB"/>
              <a:t>©Community Health and Learning Foundation 2012</a:t>
            </a:r>
          </a:p>
        </p:txBody>
      </p:sp>
      <p:pic>
        <p:nvPicPr>
          <p:cNvPr id="5" name="Picture 2" descr="C:\Users\Helen Baker\Dropbox\logos\CHLF logo CMYK jpg copy.jpg">
            <a:extLst>
              <a:ext uri="{FF2B5EF4-FFF2-40B4-BE49-F238E27FC236}">
                <a16:creationId xmlns:a16="http://schemas.microsoft.com/office/drawing/2014/main" id="{70B7388B-ADB4-4B5F-92E1-CA38718B9E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6089824"/>
            <a:ext cx="2477269" cy="652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167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85E33-AF95-45A0-AAA9-B8BDEE7D1A98}"/>
              </a:ext>
            </a:extLst>
          </p:cNvPr>
          <p:cNvSpPr>
            <a:spLocks noGrp="1"/>
          </p:cNvSpPr>
          <p:nvPr>
            <p:ph type="title"/>
          </p:nvPr>
        </p:nvSpPr>
        <p:spPr/>
        <p:txBody>
          <a:bodyPr>
            <a:normAutofit/>
          </a:bodyPr>
          <a:lstStyle/>
          <a:p>
            <a:r>
              <a:rPr lang="en-GB" sz="3600" b="1" dirty="0"/>
              <a:t>Higher levels of Health Literacy</a:t>
            </a:r>
          </a:p>
        </p:txBody>
      </p:sp>
      <p:sp>
        <p:nvSpPr>
          <p:cNvPr id="3" name="Content Placeholder 2">
            <a:extLst>
              <a:ext uri="{FF2B5EF4-FFF2-40B4-BE49-F238E27FC236}">
                <a16:creationId xmlns:a16="http://schemas.microsoft.com/office/drawing/2014/main" id="{987D5DDA-EE96-4E5A-9ABA-C8D2F1C2DA16}"/>
              </a:ext>
            </a:extLst>
          </p:cNvPr>
          <p:cNvSpPr>
            <a:spLocks noGrp="1"/>
          </p:cNvSpPr>
          <p:nvPr>
            <p:ph idx="1"/>
          </p:nvPr>
        </p:nvSpPr>
        <p:spPr>
          <a:xfrm>
            <a:off x="611560" y="1600200"/>
            <a:ext cx="8075240" cy="4525963"/>
          </a:xfrm>
        </p:spPr>
        <p:txBody>
          <a:bodyPr>
            <a:normAutofit fontScale="85000" lnSpcReduction="10000"/>
          </a:bodyPr>
          <a:lstStyle/>
          <a:p>
            <a:pPr marL="0" indent="0">
              <a:buNone/>
            </a:pPr>
            <a:r>
              <a:rPr lang="en-GB" b="1" dirty="0"/>
              <a:t>Interactive Health literacy</a:t>
            </a:r>
          </a:p>
          <a:p>
            <a:pPr marL="0" indent="0">
              <a:buNone/>
            </a:pPr>
            <a:r>
              <a:rPr lang="en-GB" dirty="0"/>
              <a:t>Ability to interpret and balance information from different sources as part of decision-making process. Confidence and motivation to seek out information and make decisions</a:t>
            </a:r>
          </a:p>
          <a:p>
            <a:endParaRPr lang="en-GB" dirty="0"/>
          </a:p>
          <a:p>
            <a:pPr marL="0" indent="0">
              <a:buNone/>
            </a:pPr>
            <a:r>
              <a:rPr lang="en-GB" b="1" dirty="0"/>
              <a:t>Critical Health literacy</a:t>
            </a:r>
          </a:p>
          <a:p>
            <a:pPr marL="0" indent="0">
              <a:buNone/>
            </a:pPr>
            <a:r>
              <a:rPr lang="en-GB" dirty="0"/>
              <a:t>Extension of interactive; includes ability to appraise information critically and make challenges. Understanding of the links between health outcomes and broader social, cultural and economic factors</a:t>
            </a:r>
          </a:p>
          <a:p>
            <a:endParaRPr lang="en-GB" dirty="0"/>
          </a:p>
        </p:txBody>
      </p:sp>
      <p:sp>
        <p:nvSpPr>
          <p:cNvPr id="4" name="Footer Placeholder 3">
            <a:extLst>
              <a:ext uri="{FF2B5EF4-FFF2-40B4-BE49-F238E27FC236}">
                <a16:creationId xmlns:a16="http://schemas.microsoft.com/office/drawing/2014/main" id="{B9459CD0-016F-4848-A86F-F01ACA0F479F}"/>
              </a:ext>
            </a:extLst>
          </p:cNvPr>
          <p:cNvSpPr>
            <a:spLocks noGrp="1"/>
          </p:cNvSpPr>
          <p:nvPr>
            <p:ph type="ftr" sz="quarter" idx="11"/>
          </p:nvPr>
        </p:nvSpPr>
        <p:spPr/>
        <p:txBody>
          <a:bodyPr/>
          <a:lstStyle/>
          <a:p>
            <a:r>
              <a:rPr lang="en-GB"/>
              <a:t>©Community Health and Learning Foundation 2012</a:t>
            </a:r>
          </a:p>
        </p:txBody>
      </p:sp>
      <p:pic>
        <p:nvPicPr>
          <p:cNvPr id="5" name="Picture 2" descr="C:\Users\Helen Baker\Dropbox\logos\CHLF logo CMYK jpg copy.jpg">
            <a:extLst>
              <a:ext uri="{FF2B5EF4-FFF2-40B4-BE49-F238E27FC236}">
                <a16:creationId xmlns:a16="http://schemas.microsoft.com/office/drawing/2014/main" id="{35302350-8639-4EF0-9DD1-7750A974E5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6089824"/>
            <a:ext cx="2477269" cy="652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224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What does low Health Literacy feel like?</a:t>
            </a:r>
          </a:p>
        </p:txBody>
      </p:sp>
      <p:sp>
        <p:nvSpPr>
          <p:cNvPr id="3" name="Content Placeholder 2"/>
          <p:cNvSpPr>
            <a:spLocks noGrp="1"/>
          </p:cNvSpPr>
          <p:nvPr>
            <p:ph idx="1"/>
          </p:nvPr>
        </p:nvSpPr>
        <p:spPr/>
        <p:txBody>
          <a:bodyPr/>
          <a:lstStyle/>
          <a:p>
            <a:pPr marL="0" indent="0" algn="ctr">
              <a:buNone/>
            </a:pPr>
            <a:r>
              <a:rPr lang="en-GB" dirty="0"/>
              <a:t>A practical exercise</a:t>
            </a:r>
          </a:p>
          <a:p>
            <a:pPr marL="0" indent="0" algn="ctr">
              <a:buNone/>
            </a:pPr>
            <a:endParaRPr lang="en-GB" dirty="0"/>
          </a:p>
        </p:txBody>
      </p:sp>
      <p:pic>
        <p:nvPicPr>
          <p:cNvPr id="6148" name="Picture 4" descr="C:\Users\Helen Baker\Documents\WORK 6.3.15\WORK PICTURES\wpclipart\Penci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2708920"/>
            <a:ext cx="1691736" cy="231343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159800" y="5157192"/>
            <a:ext cx="2787943" cy="215444"/>
          </a:xfrm>
          <a:prstGeom prst="rect">
            <a:avLst/>
          </a:prstGeom>
          <a:noFill/>
        </p:spPr>
        <p:txBody>
          <a:bodyPr wrap="none" rtlCol="0">
            <a:spAutoFit/>
          </a:bodyPr>
          <a:lstStyle/>
          <a:p>
            <a:r>
              <a:rPr lang="en-GB" sz="800" dirty="0"/>
              <a:t>Image  reproduced with kind permission from wpclipart.com</a:t>
            </a:r>
          </a:p>
        </p:txBody>
      </p:sp>
      <p:pic>
        <p:nvPicPr>
          <p:cNvPr id="8" name="Picture 2" descr="C:\Users\Helen Baker\Dropbox\logos\CHLF logo CMYK jpg cop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6089824"/>
            <a:ext cx="2477269" cy="652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4739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824</TotalTime>
  <Words>4293</Words>
  <Application>Microsoft Office PowerPoint</Application>
  <PresentationFormat>On-screen Show (4:3)</PresentationFormat>
  <Paragraphs>592</Paragraphs>
  <Slides>54</Slides>
  <Notes>51</Notes>
  <HiddenSlides>0</HiddenSlides>
  <MMClips>1</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54</vt:i4>
      </vt:variant>
    </vt:vector>
  </HeadingPairs>
  <TitlesOfParts>
    <vt:vector size="67" baseType="lpstr">
      <vt:lpstr>ＭＳ Ｐゴシック</vt:lpstr>
      <vt:lpstr>Arial</vt:lpstr>
      <vt:lpstr>Calibri</vt:lpstr>
      <vt:lpstr>Calibri Light</vt:lpstr>
      <vt:lpstr>Courier New</vt:lpstr>
      <vt:lpstr>Georgia</vt:lpstr>
      <vt:lpstr>Lucida Grande</vt:lpstr>
      <vt:lpstr>Lucida Sans Unicode</vt:lpstr>
      <vt:lpstr>Times</vt:lpstr>
      <vt:lpstr>Tw Cen MT</vt:lpstr>
      <vt:lpstr>Wingdings</vt:lpstr>
      <vt:lpstr>Office Theme</vt:lpstr>
      <vt:lpstr>1_Office Theme</vt:lpstr>
      <vt:lpstr>Health Literacy Awareness Workshop </vt:lpstr>
      <vt:lpstr> Community Health and Learning Foundation Who are we?</vt:lpstr>
      <vt:lpstr>Today…</vt:lpstr>
      <vt:lpstr>What is Health Literacy?</vt:lpstr>
      <vt:lpstr>Health Literacy is a two sided coin </vt:lpstr>
      <vt:lpstr>Types of Health Literacy</vt:lpstr>
      <vt:lpstr>Functional Health Literacy</vt:lpstr>
      <vt:lpstr>Higher levels of Health Literacy</vt:lpstr>
      <vt:lpstr>What does low Health Literacy feel like?</vt:lpstr>
      <vt:lpstr> Defining health literacy</vt:lpstr>
      <vt:lpstr>People move between categories of health literacy </vt:lpstr>
      <vt:lpstr>What does low Health Literacy look like?</vt:lpstr>
      <vt:lpstr>How big is the problem?</vt:lpstr>
      <vt:lpstr>PowerPoint Presentation</vt:lpstr>
      <vt:lpstr>PowerPoint Presentation</vt:lpstr>
      <vt:lpstr>Who is more likely to have low Health Literacy?</vt:lpstr>
      <vt:lpstr>Health conditions by socio-economic class</vt:lpstr>
      <vt:lpstr>The impact of Health Literacy needs on health </vt:lpstr>
      <vt:lpstr>Dr House - asthma inhaler</vt:lpstr>
      <vt:lpstr>The impact of low Health Literacy: illness</vt:lpstr>
      <vt:lpstr>PowerPoint Presentation</vt:lpstr>
      <vt:lpstr>Low Health Literacy and Medicines </vt:lpstr>
      <vt:lpstr> How can we help? </vt:lpstr>
      <vt:lpstr> Community Health and Learning Foundation What do we do?  </vt:lpstr>
      <vt:lpstr>How can we help? 1. Improving people’s Health Literacy levels</vt:lpstr>
      <vt:lpstr>PowerPoint Presentation</vt:lpstr>
      <vt:lpstr>PowerPoint Presentation</vt:lpstr>
      <vt:lpstr>How can we help? 2. Ensuring health information can be understood</vt:lpstr>
      <vt:lpstr>Teach-back What is it? </vt:lpstr>
      <vt:lpstr>Using Teach-back</vt:lpstr>
      <vt:lpstr>4 steps</vt:lpstr>
      <vt:lpstr>Chunk and check</vt:lpstr>
      <vt:lpstr>How can we help? 2. Ensuring health information can be understood</vt:lpstr>
      <vt:lpstr>PowerPoint Presentation</vt:lpstr>
      <vt:lpstr>PowerPoint Presentation</vt:lpstr>
      <vt:lpstr>PowerPoint Presentation</vt:lpstr>
      <vt:lpstr>PowerPoint Presentation</vt:lpstr>
      <vt:lpstr>What do these mean?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Health Literacy is fundamental to delivering key policies and priorities</vt:lpstr>
      <vt:lpstr>Health literacy matters…</vt:lpstr>
      <vt:lpstr>Three main areas of influence… </vt:lpstr>
      <vt:lpstr>Promoting Health Literacy</vt:lpstr>
      <vt:lpstr> A final word…recommendations from people with low health literacy </vt:lpstr>
      <vt:lpstr>Other useful resources </vt:lpstr>
      <vt:lpstr>For more information…</vt:lpstr>
      <vt:lpstr>Developing a Patient Decision Support Framework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Literacy: Impacts and Tools</dc:title>
  <dc:creator>Helen Baker</dc:creator>
  <cp:lastModifiedBy>StagetexOps1</cp:lastModifiedBy>
  <cp:revision>79</cp:revision>
  <cp:lastPrinted>2017-03-16T12:19:18Z</cp:lastPrinted>
  <dcterms:created xsi:type="dcterms:W3CDTF">2016-05-17T08:43:29Z</dcterms:created>
  <dcterms:modified xsi:type="dcterms:W3CDTF">2018-03-20T10:42:58Z</dcterms:modified>
</cp:coreProperties>
</file>