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61" r:id="rId2"/>
    <p:sldId id="262" r:id="rId3"/>
    <p:sldId id="257" r:id="rId4"/>
    <p:sldId id="265" r:id="rId5"/>
    <p:sldId id="264" r:id="rId6"/>
    <p:sldId id="268" r:id="rId7"/>
    <p:sldId id="270" r:id="rId8"/>
    <p:sldId id="271" r:id="rId9"/>
    <p:sldId id="272" r:id="rId10"/>
    <p:sldId id="273" r:id="rId11"/>
    <p:sldId id="277" r:id="rId12"/>
    <p:sldId id="278" r:id="rId13"/>
    <p:sldId id="279" r:id="rId14"/>
    <p:sldId id="274" r:id="rId15"/>
    <p:sldId id="275" r:id="rId16"/>
    <p:sldId id="420" r:id="rId17"/>
    <p:sldId id="276" r:id="rId18"/>
    <p:sldId id="280" r:id="rId19"/>
    <p:sldId id="282" r:id="rId20"/>
    <p:sldId id="283" r:id="rId21"/>
    <p:sldId id="284" r:id="rId22"/>
    <p:sldId id="285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99" r:id="rId37"/>
    <p:sldId id="301" r:id="rId38"/>
    <p:sldId id="302" r:id="rId39"/>
    <p:sldId id="303" r:id="rId40"/>
    <p:sldId id="421" r:id="rId41"/>
    <p:sldId id="422" r:id="rId42"/>
    <p:sldId id="423" r:id="rId43"/>
    <p:sldId id="304" r:id="rId44"/>
    <p:sldId id="305" r:id="rId45"/>
    <p:sldId id="306" r:id="rId46"/>
    <p:sldId id="307" r:id="rId47"/>
    <p:sldId id="309" r:id="rId48"/>
    <p:sldId id="381" r:id="rId49"/>
    <p:sldId id="386" r:id="rId50"/>
    <p:sldId id="387" r:id="rId51"/>
    <p:sldId id="310" r:id="rId52"/>
    <p:sldId id="311" r:id="rId53"/>
    <p:sldId id="384" r:id="rId54"/>
    <p:sldId id="388" r:id="rId55"/>
    <p:sldId id="382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32" r:id="rId64"/>
    <p:sldId id="433" r:id="rId65"/>
    <p:sldId id="434" r:id="rId66"/>
    <p:sldId id="435" r:id="rId67"/>
    <p:sldId id="437" r:id="rId68"/>
    <p:sldId id="438" r:id="rId69"/>
    <p:sldId id="439" r:id="rId70"/>
    <p:sldId id="440" r:id="rId71"/>
    <p:sldId id="441" r:id="rId72"/>
    <p:sldId id="442" r:id="rId73"/>
    <p:sldId id="443" r:id="rId74"/>
    <p:sldId id="444" r:id="rId75"/>
    <p:sldId id="378" r:id="rId76"/>
    <p:sldId id="445" r:id="rId77"/>
    <p:sldId id="314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09DAD-C9DC-A94B-A17A-84FDB0B74267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C63BD-8BB2-AD43-A5D8-C827FB403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3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Physics</a:t>
            </a:r>
          </a:p>
          <a:p>
            <a:pPr lvl="1"/>
            <a:r>
              <a:rPr lang="en-US" dirty="0"/>
              <a:t>Analysis</a:t>
            </a:r>
          </a:p>
          <a:p>
            <a:pPr lvl="1"/>
            <a:r>
              <a:rPr lang="en-US" dirty="0"/>
              <a:t>Advantages </a:t>
            </a:r>
            <a:r>
              <a:rPr lang="en-US" dirty="0" err="1"/>
              <a:t>vs</a:t>
            </a:r>
            <a:r>
              <a:rPr lang="en-US" dirty="0"/>
              <a:t> Disadvantages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36A1C-524E-CC4F-AE12-646001F2D7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16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5F43BA2-E168-C846-9A07-3A0E597BD2C4}" type="slidenum">
              <a:rPr lang="en-GB"/>
              <a:pPr eaLnBrk="1" hangingPunct="1"/>
              <a:t>75</a:t>
            </a:fld>
            <a:endParaRPr lang="en-GB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1D7AE-7696-4ADD-9841-0471A1108F1C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264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3B03DF-6664-4E67-8079-51983443EFED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528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Fracture with breach of skin barrier – consider open fracture until proven otherwise. 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B5AC9A-AC22-4BA4-8081-27514447E5BD}" type="slidenum">
              <a:rPr lang="en-AU"/>
              <a:pPr eaLnBrk="1" hangingPunct="1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946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Torus – both cortices </a:t>
            </a:r>
          </a:p>
          <a:p>
            <a:r>
              <a:rPr lang="en-AU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Buckle</a:t>
            </a:r>
          </a:p>
          <a:p>
            <a:r>
              <a:rPr lang="en-AU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Greenstick 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60220E-F3D3-414C-863F-4BBD98D4EEE5}" type="slidenum">
              <a:rPr lang="en-AU"/>
              <a:pPr eaLnBrk="1" hangingPunct="1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285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B6438-5562-49B9-8FCD-C6DCB82DFC2F}" type="slidenum">
              <a:rPr lang="en-AU" smtClean="0"/>
              <a:pPr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608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1BEE3-9771-42CF-9D6D-6A7C17EC123E}" type="slidenum">
              <a:rPr lang="en-AU" smtClean="0"/>
              <a:pPr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77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0D0936-1A7F-4841-B11F-67EC00689E3D}" type="slidenum">
              <a:rPr lang="en-GB"/>
              <a:pPr eaLnBrk="1" hangingPunct="1"/>
              <a:t>53</a:t>
            </a:fld>
            <a:endParaRPr lang="en-GB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Synovial </a:t>
            </a:r>
            <a:r>
              <a:rPr lang="en-GB" b="1" dirty="0" err="1"/>
              <a:t>osteochondromatosis</a:t>
            </a:r>
            <a:endParaRPr lang="en-GB" b="1" dirty="0"/>
          </a:p>
          <a:p>
            <a:r>
              <a:rPr lang="en-GB" dirty="0"/>
              <a:t>may occur as a </a:t>
            </a:r>
            <a:r>
              <a:rPr lang="en-GB" b="1" dirty="0"/>
              <a:t>primary disorder </a:t>
            </a:r>
            <a:r>
              <a:rPr lang="en-GB" dirty="0"/>
              <a:t>or be </a:t>
            </a:r>
            <a:r>
              <a:rPr lang="en-GB" b="1" dirty="0"/>
              <a:t>secondary to cartilage damage </a:t>
            </a:r>
            <a:r>
              <a:rPr lang="en-GB" dirty="0"/>
              <a:t>from other conditions. </a:t>
            </a:r>
          </a:p>
          <a:p>
            <a:r>
              <a:rPr lang="en-GB" dirty="0"/>
              <a:t>Primary </a:t>
            </a:r>
            <a:r>
              <a:rPr lang="en-GB" b="1" dirty="0"/>
              <a:t>synovial </a:t>
            </a:r>
            <a:r>
              <a:rPr lang="en-GB" b="1" dirty="0" err="1"/>
              <a:t>chondromatosis</a:t>
            </a:r>
            <a:r>
              <a:rPr lang="en-GB" b="1" dirty="0"/>
              <a:t> </a:t>
            </a:r>
            <a:r>
              <a:rPr lang="en-GB" dirty="0"/>
              <a:t>is a benign, </a:t>
            </a:r>
            <a:r>
              <a:rPr lang="en-GB" b="1" dirty="0"/>
              <a:t>predominately monoarticular </a:t>
            </a:r>
            <a:r>
              <a:rPr lang="en-GB" dirty="0"/>
              <a:t>disease. </a:t>
            </a:r>
          </a:p>
          <a:p>
            <a:r>
              <a:rPr lang="en-GB" dirty="0"/>
              <a:t>It results from </a:t>
            </a:r>
            <a:r>
              <a:rPr lang="en-GB" b="1" dirty="0"/>
              <a:t>synovial membrane proliferation </a:t>
            </a:r>
            <a:r>
              <a:rPr lang="en-GB" dirty="0"/>
              <a:t>and </a:t>
            </a:r>
            <a:r>
              <a:rPr lang="en-GB" b="1" dirty="0"/>
              <a:t>metaplasia </a:t>
            </a:r>
            <a:r>
              <a:rPr lang="en-GB" dirty="0"/>
              <a:t>forming </a:t>
            </a:r>
            <a:r>
              <a:rPr lang="en-GB" b="1" dirty="0"/>
              <a:t>multiple cartilaginous nodules </a:t>
            </a:r>
            <a:r>
              <a:rPr lang="en-GB" dirty="0"/>
              <a:t>that </a:t>
            </a:r>
            <a:r>
              <a:rPr lang="en-GB" b="1" dirty="0"/>
              <a:t>may detach into the joint</a:t>
            </a:r>
            <a:r>
              <a:rPr lang="en-GB" dirty="0"/>
              <a:t>. As the chondroid fragments are bathed and </a:t>
            </a:r>
            <a:r>
              <a:rPr lang="en-GB" b="1" dirty="0"/>
              <a:t>nourished in the synovial fluid</a:t>
            </a:r>
            <a:r>
              <a:rPr lang="en-GB" dirty="0"/>
              <a:t>, they can </a:t>
            </a:r>
            <a:r>
              <a:rPr lang="en-GB" b="1" dirty="0"/>
              <a:t>	</a:t>
            </a:r>
            <a:r>
              <a:rPr lang="en-GB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20/05/2016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88ED1-EB0B-4E87-BFF8-16FF635AFB2D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4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2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716E2-DB55-1244-98AF-E0E028C30A60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9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5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8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1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6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114C7-9F2D-7944-9ABF-35BF63393F6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6D13E-B098-2742-87B9-4987E00E99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creen Shot 2015-06-16 at 08.02.37.png"/>
          <p:cNvPicPr>
            <a:picLocks noChangeAspect="1"/>
          </p:cNvPicPr>
          <p:nvPr/>
        </p:nvPicPr>
        <p:blipFill>
          <a:blip r:embed="rId14">
            <a:alphaModFix amt="1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978"/>
                    </a14:imgEffect>
                    <a14:imgEffect>
                      <a14:saturation sat="1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62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wikidoc.org/index.php/Image:NormalPACXR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://www.wikidoc.org/index.php/Image:NormalPACXR.jp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wikidoc.org/index.php/Image:NormalPACX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doc.org/index.php/Image:RightHeart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3356992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Calibri" pitchFamily="34" charset="0"/>
              </a:rPr>
              <a:t>Radiology:</a:t>
            </a:r>
            <a:br>
              <a:rPr lang="en-GB" sz="3600" dirty="0">
                <a:latin typeface="Calibri" pitchFamily="34" charset="0"/>
              </a:rPr>
            </a:br>
            <a:r>
              <a:rPr lang="en-GB" sz="3600" dirty="0">
                <a:latin typeface="Calibri" pitchFamily="34" charset="0"/>
              </a:rPr>
              <a:t>Back to Basics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400800" cy="1248544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solidFill>
                  <a:schemeClr val="tx1"/>
                </a:solidFill>
                <a:latin typeface="Calibri" pitchFamily="34" charset="0"/>
              </a:rPr>
              <a:t>ACPA 2018</a:t>
            </a:r>
          </a:p>
          <a:p>
            <a:endParaRPr lang="en-GB" sz="18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Calibri" pitchFamily="34" charset="0"/>
              </a:rPr>
              <a:t>Dr Michael Khoo</a:t>
            </a:r>
          </a:p>
          <a:p>
            <a:r>
              <a:rPr lang="en-GB" sz="1800" dirty="0">
                <a:solidFill>
                  <a:schemeClr val="tx1"/>
                </a:solidFill>
                <a:latin typeface="Calibri" pitchFamily="34" charset="0"/>
              </a:rPr>
              <a:t>Consultant Radiologist, RNOH</a:t>
            </a:r>
          </a:p>
          <a:p>
            <a:endParaRPr lang="en-GB" dirty="0">
              <a:latin typeface="Calibri" pitchFamily="34" charset="0"/>
            </a:endParaRPr>
          </a:p>
        </p:txBody>
      </p:sp>
      <p:pic>
        <p:nvPicPr>
          <p:cNvPr id="6" name="Picture 2" descr="C:\Documents and Settings\Michael\My Documents\My Pictures\MK iPhone 5\Picture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6632"/>
            <a:ext cx="432048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41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Left Lower Lobe pneumonia</a:t>
            </a:r>
          </a:p>
        </p:txBody>
      </p:sp>
      <p:pic>
        <p:nvPicPr>
          <p:cNvPr id="43010" name="Picture 2" descr="http://www.med.wayne.edu/diagradiology/TF/Chest/CH05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4429156" cy="4975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23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000000"/>
                </a:solidFill>
                <a:latin typeface="+mn-lt"/>
              </a:rPr>
              <a:t>Right Pleural Effusion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93" y="1417638"/>
            <a:ext cx="4852737" cy="458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0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000000"/>
                </a:solidFill>
                <a:latin typeface="+mn-lt"/>
              </a:rPr>
              <a:t>Pneumothorax</a:t>
            </a:r>
          </a:p>
        </p:txBody>
      </p:sp>
      <p:pic>
        <p:nvPicPr>
          <p:cNvPr id="2765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16" r="-20116"/>
          <a:stretch>
            <a:fillRect/>
          </a:stretch>
        </p:blipFill>
        <p:spPr>
          <a:xfrm>
            <a:off x="1711803" y="1600200"/>
            <a:ext cx="5729021" cy="4525963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9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/>
              <a:t>Multiple </a:t>
            </a:r>
            <a:r>
              <a:rPr lang="en-GB" sz="4444" dirty="0"/>
              <a:t>pulmonary </a:t>
            </a:r>
            <a:r>
              <a:rPr lang="en-GB" dirty="0"/>
              <a:t>nodules (metastases)</a:t>
            </a:r>
          </a:p>
        </p:txBody>
      </p:sp>
      <p:pic>
        <p:nvPicPr>
          <p:cNvPr id="69635" name="Picture 7" descr="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"/>
          <a:stretch>
            <a:fillRect/>
          </a:stretch>
        </p:blipFill>
        <p:spPr>
          <a:xfrm>
            <a:off x="2027238" y="1981200"/>
            <a:ext cx="4776787" cy="41148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855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00"/>
                </a:solidFill>
              </a:rPr>
              <a:t>Hila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9698" name="Picture 2" descr="http://www.meddean.luc.edu/lumen/MedEd/medicine/PULMONAR/cxr/atlas/images/247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571612"/>
            <a:ext cx="4786307" cy="471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57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Bones</a:t>
            </a:r>
          </a:p>
        </p:txBody>
      </p:sp>
      <p:pic>
        <p:nvPicPr>
          <p:cNvPr id="28674" name="Picture 2" descr="http://www.eurorad.org/mediafiles/eurorad/0000000546/000001_tex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00174"/>
            <a:ext cx="4695833" cy="5035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77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9314" name="Picture 2" descr="C:\Documents and Settings\Michael\My Documents\000 RADIOLOGY STUFF\Images\Lecture PACS Images\acj disloc on cx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06" t="17222" r="-430" b="17152"/>
          <a:stretch>
            <a:fillRect/>
          </a:stretch>
        </p:blipFill>
        <p:spPr bwMode="auto">
          <a:xfrm>
            <a:off x="1785918" y="714355"/>
            <a:ext cx="6429420" cy="5625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9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P</a:t>
            </a:r>
            <a:r>
              <a:rPr lang="en-GB" dirty="0"/>
              <a:t>oorly checked areas</a:t>
            </a:r>
          </a:p>
        </p:txBody>
      </p:sp>
      <p:pic>
        <p:nvPicPr>
          <p:cNvPr id="4" name="Picture 8" descr="Normal PA CXR">
            <a:hlinkClick r:id="rId2" tooltip="Normal PA CXR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57298"/>
            <a:ext cx="6350043" cy="528641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071802" y="1785926"/>
            <a:ext cx="1285884" cy="1000132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786314" y="1857364"/>
            <a:ext cx="1285884" cy="1000132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714744" y="3214686"/>
            <a:ext cx="714380" cy="1428760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929190" y="3000372"/>
            <a:ext cx="785818" cy="1428760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rot="19451950">
            <a:off x="4277672" y="4324996"/>
            <a:ext cx="1395791" cy="1642743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20297826">
            <a:off x="2428860" y="5500702"/>
            <a:ext cx="1714512" cy="857256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1190378">
            <a:off x="4952343" y="5735242"/>
            <a:ext cx="1714512" cy="857256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92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sz="4000">
                <a:effectLst/>
                <a:latin typeface="Garamond" charset="0"/>
              </a:rPr>
              <a:t>Abnormality:  free intra-peritoneal air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6554" r="14000"/>
          <a:stretch>
            <a:fillRect/>
          </a:stretch>
        </p:blipFill>
        <p:spPr>
          <a:xfrm>
            <a:off x="1668463" y="1600200"/>
            <a:ext cx="5805487" cy="4525963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58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dirty="0">
                <a:effectLst/>
                <a:latin typeface="+mn-lt"/>
              </a:rPr>
              <a:t>General Orthopaedic Principles</a:t>
            </a:r>
            <a:endParaRPr lang="en-US" dirty="0">
              <a:effectLst/>
              <a:latin typeface="+mn-lt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GB" sz="2800" dirty="0">
                <a:effectLst/>
              </a:rPr>
              <a:t>2 views</a:t>
            </a:r>
          </a:p>
          <a:p>
            <a:r>
              <a:rPr lang="en-GB" sz="2800" dirty="0"/>
              <a:t>Position relative to anatomy</a:t>
            </a:r>
            <a:endParaRPr lang="en-GB" sz="2800" dirty="0">
              <a:effectLst/>
            </a:endParaRPr>
          </a:p>
          <a:p>
            <a:endParaRPr lang="en-US" sz="2800" dirty="0"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8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Understand the basics of Radiology</a:t>
            </a:r>
          </a:p>
          <a:p>
            <a:endParaRPr lang="en-US" dirty="0"/>
          </a:p>
          <a:p>
            <a:r>
              <a:rPr lang="en-US" dirty="0"/>
              <a:t>X-rays</a:t>
            </a:r>
          </a:p>
          <a:p>
            <a:pPr lvl="1"/>
            <a:r>
              <a:rPr lang="en-US" dirty="0"/>
              <a:t>Review areas</a:t>
            </a:r>
          </a:p>
          <a:p>
            <a:endParaRPr lang="en-US" dirty="0"/>
          </a:p>
          <a:p>
            <a:r>
              <a:rPr lang="en-US" dirty="0"/>
              <a:t>Ultrasound</a:t>
            </a:r>
          </a:p>
          <a:p>
            <a:r>
              <a:rPr lang="en-US" dirty="0"/>
              <a:t>CT</a:t>
            </a:r>
          </a:p>
          <a:p>
            <a:r>
              <a:rPr lang="en-US" dirty="0"/>
              <a:t>MRI</a:t>
            </a:r>
          </a:p>
          <a:p>
            <a:r>
              <a:rPr lang="en-US" dirty="0"/>
              <a:t>Nuclear Medicine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15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</a:t>
            </a:r>
          </a:p>
        </p:txBody>
      </p:sp>
      <p:pic>
        <p:nvPicPr>
          <p:cNvPr id="6" name="Picture 4" descr="2viewsimp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36" r="-49636"/>
          <a:stretch>
            <a:fillRect/>
          </a:stretch>
        </p:blipFill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5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07488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6953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Looking at an x-ray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Identity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 views or more (projections)</a:t>
            </a:r>
          </a:p>
          <a:p>
            <a:pPr>
              <a:defRPr/>
            </a:pPr>
            <a:r>
              <a:rPr lang="en-US" dirty="0"/>
              <a:t>Bone outline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Alignment of joint surfaces and joint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Soft tissues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516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51839"/>
            <a:ext cx="7765321" cy="1096133"/>
          </a:xfrm>
        </p:spPr>
        <p:txBody>
          <a:bodyPr/>
          <a:lstStyle/>
          <a:p>
            <a:r>
              <a:rPr lang="en-AU" dirty="0"/>
              <a:t>Bone outline</a:t>
            </a:r>
          </a:p>
        </p:txBody>
      </p:sp>
      <p:pic>
        <p:nvPicPr>
          <p:cNvPr id="1026" name="Picture 2" descr="http://sciblogs.co.nz/misc-ience/files/2011/05/xray-wr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37" y="1362973"/>
            <a:ext cx="4356340" cy="539339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6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Describing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Location</a:t>
            </a:r>
          </a:p>
          <a:p>
            <a:r>
              <a:rPr lang="en-AU" dirty="0"/>
              <a:t>Open vs. closed</a:t>
            </a:r>
          </a:p>
          <a:p>
            <a:r>
              <a:rPr lang="en-AU" dirty="0"/>
              <a:t>Intra-articular extension</a:t>
            </a:r>
          </a:p>
          <a:p>
            <a:r>
              <a:rPr lang="en-AU" dirty="0"/>
              <a:t>Degree (complete vs. incomplete)</a:t>
            </a:r>
          </a:p>
          <a:p>
            <a:r>
              <a:rPr lang="en-AU" dirty="0" err="1"/>
              <a:t>Comminuted</a:t>
            </a:r>
            <a:r>
              <a:rPr lang="en-AU" dirty="0"/>
              <a:t>/pattern</a:t>
            </a:r>
          </a:p>
          <a:p>
            <a:r>
              <a:rPr lang="en-AU" dirty="0"/>
              <a:t>Displacement, angulation and rotation</a:t>
            </a:r>
          </a:p>
          <a:p>
            <a:r>
              <a:rPr lang="en-AU" dirty="0"/>
              <a:t>Other signs</a:t>
            </a:r>
          </a:p>
        </p:txBody>
      </p:sp>
    </p:spTree>
    <p:extLst>
      <p:ext uri="{BB962C8B-B14F-4D97-AF65-F5344CB8AC3E}">
        <p14:creationId xmlns:p14="http://schemas.microsoft.com/office/powerpoint/2010/main" val="181731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AU" dirty="0"/>
              <a:t>Open vs. Closed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Closed – intact skin</a:t>
            </a:r>
          </a:p>
          <a:p>
            <a:r>
              <a:rPr lang="en-AU" dirty="0"/>
              <a:t>Open – bone penetrates through skin</a:t>
            </a:r>
          </a:p>
          <a:p>
            <a:pPr lvl="1"/>
            <a:r>
              <a:rPr lang="en-AU" dirty="0"/>
              <a:t>aka “compound fracture”</a:t>
            </a:r>
          </a:p>
        </p:txBody>
      </p:sp>
      <p:pic>
        <p:nvPicPr>
          <p:cNvPr id="11268" name="Picture 7" descr="cons1_115_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7" r="59456" b="6580"/>
          <a:stretch>
            <a:fillRect/>
          </a:stretch>
        </p:blipFill>
        <p:spPr bwMode="auto">
          <a:xfrm>
            <a:off x="1376363" y="4221163"/>
            <a:ext cx="30511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171132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06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AU"/>
              <a:t>Location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Which bone?</a:t>
            </a:r>
          </a:p>
          <a:p>
            <a:r>
              <a:rPr lang="en-AU" dirty="0"/>
              <a:t>Thirds (long bones)</a:t>
            </a:r>
          </a:p>
          <a:p>
            <a:pPr lvl="1"/>
            <a:r>
              <a:rPr lang="en-AU" dirty="0"/>
              <a:t>Proximal, middle, distal</a:t>
            </a:r>
          </a:p>
          <a:p>
            <a:r>
              <a:rPr lang="en-AU" dirty="0"/>
              <a:t>Anatomic orientation</a:t>
            </a:r>
          </a:p>
          <a:p>
            <a:pPr lvl="1"/>
            <a:r>
              <a:rPr lang="en-AU" dirty="0"/>
              <a:t>E.g. proximal, distal, medial, lateral, anterior, posterior</a:t>
            </a:r>
          </a:p>
          <a:p>
            <a:r>
              <a:rPr lang="en-AU" dirty="0"/>
              <a:t>Anatomic landmarks</a:t>
            </a:r>
          </a:p>
          <a:p>
            <a:pPr lvl="1"/>
            <a:r>
              <a:rPr lang="en-AU" dirty="0"/>
              <a:t>E.g. head, neck, body/shaft, base, condyle</a:t>
            </a:r>
          </a:p>
          <a:p>
            <a:r>
              <a:rPr lang="en-AU" dirty="0"/>
              <a:t>Segment (long bones)</a:t>
            </a:r>
          </a:p>
          <a:p>
            <a:pPr lvl="1"/>
            <a:r>
              <a:rPr lang="en-AU" dirty="0"/>
              <a:t>Epiphysis, </a:t>
            </a:r>
            <a:r>
              <a:rPr lang="en-AU" dirty="0" err="1"/>
              <a:t>physis</a:t>
            </a:r>
            <a:r>
              <a:rPr lang="en-AU" dirty="0"/>
              <a:t>, metaphysis, diaphysis</a:t>
            </a:r>
          </a:p>
        </p:txBody>
      </p:sp>
      <p:grpSp>
        <p:nvGrpSpPr>
          <p:cNvPr id="12292" name="Group 11"/>
          <p:cNvGrpSpPr>
            <a:grpSpLocks/>
          </p:cNvGrpSpPr>
          <p:nvPr/>
        </p:nvGrpSpPr>
        <p:grpSpPr bwMode="auto">
          <a:xfrm>
            <a:off x="7019925" y="1773238"/>
            <a:ext cx="1223963" cy="4254500"/>
            <a:chOff x="4286" y="572"/>
            <a:chExt cx="1152" cy="3452"/>
          </a:xfrm>
        </p:grpSpPr>
        <p:pic>
          <p:nvPicPr>
            <p:cNvPr id="12299" name="Picture 8" descr="Salter-Harris (G Ho)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42494" r="78508" b="20050"/>
            <a:stretch>
              <a:fillRect/>
            </a:stretch>
          </p:blipFill>
          <p:spPr bwMode="auto">
            <a:xfrm>
              <a:off x="4286" y="572"/>
              <a:ext cx="115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7" descr="Salter-Harris (G Ho)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20050" r="78508" b="42494"/>
            <a:stretch>
              <a:fillRect/>
            </a:stretch>
          </p:blipFill>
          <p:spPr bwMode="auto">
            <a:xfrm>
              <a:off x="4286" y="2296"/>
              <a:ext cx="115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5264150" y="1916113"/>
            <a:ext cx="18288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Epiphysis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Physis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Metaphysis</a:t>
            </a:r>
          </a:p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Diaphysis (shaft)</a:t>
            </a:r>
          </a:p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20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Articular Surface</a:t>
            </a:r>
          </a:p>
        </p:txBody>
      </p:sp>
      <p:sp>
        <p:nvSpPr>
          <p:cNvPr id="12294" name="Line 17"/>
          <p:cNvSpPr>
            <a:spLocks noChangeShapeType="1"/>
          </p:cNvSpPr>
          <p:nvPr/>
        </p:nvSpPr>
        <p:spPr bwMode="auto">
          <a:xfrm>
            <a:off x="6299200" y="2492375"/>
            <a:ext cx="936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295" name="Line 18"/>
          <p:cNvSpPr>
            <a:spLocks noChangeShapeType="1"/>
          </p:cNvSpPr>
          <p:nvPr/>
        </p:nvSpPr>
        <p:spPr bwMode="auto">
          <a:xfrm>
            <a:off x="6516688" y="2133600"/>
            <a:ext cx="7191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296" name="Line 19"/>
          <p:cNvSpPr>
            <a:spLocks noChangeShapeType="1"/>
          </p:cNvSpPr>
          <p:nvPr/>
        </p:nvSpPr>
        <p:spPr bwMode="auto">
          <a:xfrm>
            <a:off x="6732588" y="2924175"/>
            <a:ext cx="5032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297" name="Line 20"/>
          <p:cNvSpPr>
            <a:spLocks noChangeShapeType="1"/>
          </p:cNvSpPr>
          <p:nvPr/>
        </p:nvSpPr>
        <p:spPr bwMode="auto">
          <a:xfrm>
            <a:off x="6516688" y="3789363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298" name="Line 21"/>
          <p:cNvSpPr>
            <a:spLocks noChangeShapeType="1"/>
          </p:cNvSpPr>
          <p:nvPr/>
        </p:nvSpPr>
        <p:spPr bwMode="auto">
          <a:xfrm>
            <a:off x="6299200" y="5734050"/>
            <a:ext cx="936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5697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Degree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639746"/>
            <a:ext cx="3829503" cy="370288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Complete:</a:t>
            </a:r>
          </a:p>
          <a:p>
            <a:pPr lvl="1"/>
            <a:r>
              <a:rPr lang="en-AU" dirty="0"/>
              <a:t>Entire cortical circumference</a:t>
            </a:r>
          </a:p>
          <a:p>
            <a:pPr lvl="1"/>
            <a:r>
              <a:rPr lang="en-AU" dirty="0"/>
              <a:t>Fragments are completely separated</a:t>
            </a:r>
          </a:p>
          <a:p>
            <a:r>
              <a:rPr lang="en-AU" dirty="0"/>
              <a:t>Incomplete:</a:t>
            </a:r>
          </a:p>
          <a:p>
            <a:pPr lvl="1"/>
            <a:r>
              <a:rPr lang="en-AU" dirty="0"/>
              <a:t>Only one cortex involved</a:t>
            </a:r>
          </a:p>
          <a:p>
            <a:pPr lvl="1"/>
            <a:r>
              <a:rPr lang="en-AU" dirty="0"/>
              <a:t>E.g. greenstick fracture</a:t>
            </a:r>
          </a:p>
          <a:p>
            <a:endParaRPr lang="en-AU" dirty="0"/>
          </a:p>
        </p:txBody>
      </p:sp>
      <p:pic>
        <p:nvPicPr>
          <p:cNvPr id="5" name="Picture 2" descr="S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53" y="1792863"/>
            <a:ext cx="321786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ons1_115_12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2" t="8205" r="19740" b="9744"/>
          <a:stretch>
            <a:fillRect/>
          </a:stretch>
        </p:blipFill>
        <p:spPr bwMode="auto">
          <a:xfrm>
            <a:off x="1541131" y="5221468"/>
            <a:ext cx="262413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663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9138"/>
            <a:ext cx="3733800" cy="44116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Intra-articular fractures</a:t>
            </a:r>
          </a:p>
          <a:p>
            <a:pPr eaLnBrk="1" hangingPunct="1"/>
            <a:r>
              <a:rPr lang="en-US" altLang="ja-JP" sz="2800" dirty="0"/>
              <a:t>Involves the articular surface</a:t>
            </a:r>
          </a:p>
          <a:p>
            <a:pPr eaLnBrk="1" hangingPunct="1"/>
            <a:r>
              <a:rPr lang="en-US" sz="2800" dirty="0"/>
              <a:t>Dislocation - l</a:t>
            </a:r>
            <a:r>
              <a:rPr lang="en-US" sz="2900" dirty="0"/>
              <a:t>oss of joint surface / articular congruity</a:t>
            </a:r>
          </a:p>
          <a:p>
            <a:pPr eaLnBrk="1" hangingPunct="1"/>
            <a:r>
              <a:rPr lang="en-US" sz="2800" dirty="0"/>
              <a:t>Fracture-dislocation</a:t>
            </a:r>
          </a:p>
        </p:txBody>
      </p:sp>
      <p:pic>
        <p:nvPicPr>
          <p:cNvPr id="14339" name="Picture 5" descr="Partial articular fracture"/>
          <p:cNvPicPr>
            <a:picLocks noChangeAspect="1" noChangeArrowheads="1"/>
          </p:cNvPicPr>
          <p:nvPr/>
        </p:nvPicPr>
        <p:blipFill>
          <a:blip r:embed="rId2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53448" b="16400"/>
          <a:stretch>
            <a:fillRect/>
          </a:stretch>
        </p:blipFill>
        <p:spPr bwMode="auto">
          <a:xfrm>
            <a:off x="4284663" y="2060575"/>
            <a:ext cx="1939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Previous salter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/>
          <a:stretch>
            <a:fillRect/>
          </a:stretch>
        </p:blipFill>
        <p:spPr bwMode="auto">
          <a:xfrm>
            <a:off x="5940425" y="1989138"/>
            <a:ext cx="281305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3789" y="412626"/>
            <a:ext cx="7765321" cy="1326321"/>
          </a:xfrm>
        </p:spPr>
        <p:txBody>
          <a:bodyPr/>
          <a:lstStyle/>
          <a:p>
            <a:r>
              <a:rPr lang="en-AU" dirty="0"/>
              <a:t>Articular Extension</a:t>
            </a:r>
          </a:p>
        </p:txBody>
      </p:sp>
    </p:spTree>
    <p:extLst>
      <p:ext uri="{BB962C8B-B14F-4D97-AF65-F5344CB8AC3E}">
        <p14:creationId xmlns:p14="http://schemas.microsoft.com/office/powerpoint/2010/main" val="1946890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8313" y="1700213"/>
            <a:ext cx="44958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 dirty="0"/>
              <a:t>Simple: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sz="2300" dirty="0"/>
              <a:t>Transverse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sz="2300" dirty="0"/>
              <a:t>Oblique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sz="2300" dirty="0"/>
              <a:t>Spiral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sz="2300" dirty="0"/>
              <a:t>Linear / longitudinal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 dirty="0"/>
              <a:t>Comminuted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 dirty="0"/>
              <a:t>Compression / impacted: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ja-JP" sz="2400" dirty="0"/>
              <a:t>Buckle / torus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 dirty="0"/>
              <a:t>Distraction / avulsion</a:t>
            </a:r>
          </a:p>
        </p:txBody>
      </p:sp>
      <p:pic>
        <p:nvPicPr>
          <p:cNvPr id="15364" name="Picture 13" descr="Types of fra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/>
          <a:stretch>
            <a:fillRect/>
          </a:stretch>
        </p:blipFill>
        <p:spPr bwMode="auto">
          <a:xfrm>
            <a:off x="6156325" y="1857375"/>
            <a:ext cx="1693863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70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Foundation</a:t>
            </a:r>
          </a:p>
          <a:p>
            <a:endParaRPr lang="en-US" dirty="0"/>
          </a:p>
          <a:p>
            <a:r>
              <a:rPr lang="en-US" dirty="0"/>
              <a:t>Understanding</a:t>
            </a:r>
          </a:p>
          <a:p>
            <a:pPr lvl="1"/>
            <a:r>
              <a:rPr lang="en-US" dirty="0"/>
              <a:t>Basics</a:t>
            </a:r>
          </a:p>
          <a:p>
            <a:pPr lvl="1"/>
            <a:r>
              <a:rPr lang="en-US" dirty="0"/>
              <a:t>What you can do on PACS!</a:t>
            </a:r>
          </a:p>
          <a:p>
            <a:pPr lvl="1"/>
            <a:endParaRPr lang="en-US" dirty="0"/>
          </a:p>
          <a:p>
            <a:r>
              <a:rPr lang="en-US" dirty="0"/>
              <a:t>Not to scare you!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PS </a:t>
            </a:r>
            <a:r>
              <a:rPr lang="mr-IN" sz="1000" dirty="0"/>
              <a:t>–</a:t>
            </a:r>
            <a:r>
              <a:rPr lang="en-US" sz="1000" dirty="0"/>
              <a:t> There is very little metalwork in this talk</a:t>
            </a:r>
            <a:r>
              <a:rPr lang="mr-IN" sz="1000" dirty="0"/>
              <a:t>…</a:t>
            </a:r>
            <a:r>
              <a:rPr lang="en-GB" sz="1000" dirty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6736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1258888" y="1773238"/>
            <a:ext cx="2657475" cy="4197350"/>
            <a:chOff x="430" y="1240"/>
            <a:chExt cx="2128" cy="2837"/>
          </a:xfrm>
        </p:grpSpPr>
        <p:pic>
          <p:nvPicPr>
            <p:cNvPr id="16390" name="Picture 7" descr="Illustration of transverse fra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73" r="36000" b="31075"/>
            <a:stretch>
              <a:fillRect/>
            </a:stretch>
          </p:blipFill>
          <p:spPr bwMode="auto">
            <a:xfrm>
              <a:off x="431" y="2387"/>
              <a:ext cx="99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4" descr="cons1_115_12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0" t="10995" r="40125" b="10022"/>
            <a:stretch>
              <a:fillRect/>
            </a:stretch>
          </p:blipFill>
          <p:spPr bwMode="auto">
            <a:xfrm>
              <a:off x="430" y="1240"/>
              <a:ext cx="10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5" descr="Transver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r="21004" b="3226"/>
            <a:stretch>
              <a:fillRect/>
            </a:stretch>
          </p:blipFill>
          <p:spPr bwMode="auto">
            <a:xfrm>
              <a:off x="1472" y="1245"/>
              <a:ext cx="1086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9" name="Picture 9" descr="transversetibiaf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b="3391"/>
          <a:stretch>
            <a:fillRect/>
          </a:stretch>
        </p:blipFill>
        <p:spPr bwMode="auto">
          <a:xfrm>
            <a:off x="5003800" y="1844675"/>
            <a:ext cx="29908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27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5280" y="1634577"/>
            <a:ext cx="4751387" cy="1282700"/>
          </a:xfrm>
        </p:spPr>
        <p:txBody>
          <a:bodyPr/>
          <a:lstStyle/>
          <a:p>
            <a:pPr eaLnBrk="1" hangingPunct="1"/>
            <a:r>
              <a:rPr lang="en-US" sz="2400"/>
              <a:t>Oblique</a:t>
            </a:r>
          </a:p>
          <a:p>
            <a:pPr eaLnBrk="1" hangingPunct="1"/>
            <a:r>
              <a:rPr lang="en-US" sz="2400"/>
              <a:t>Spiral – o</a:t>
            </a:r>
            <a:r>
              <a:rPr lang="en-US" sz="2500"/>
              <a:t>blique in 2+ views</a:t>
            </a:r>
          </a:p>
        </p:txBody>
      </p:sp>
      <p:pic>
        <p:nvPicPr>
          <p:cNvPr id="17411" name="Picture 16" descr="2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844675"/>
            <a:ext cx="1646238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8" descr="2_2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844675"/>
            <a:ext cx="1727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9" descr="Image3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1852" r="51405"/>
          <a:stretch>
            <a:fillRect/>
          </a:stretch>
        </p:blipFill>
        <p:spPr bwMode="auto">
          <a:xfrm>
            <a:off x="849103" y="2809366"/>
            <a:ext cx="12922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oup 12"/>
          <p:cNvGrpSpPr>
            <a:grpSpLocks/>
          </p:cNvGrpSpPr>
          <p:nvPr/>
        </p:nvGrpSpPr>
        <p:grpSpPr bwMode="auto">
          <a:xfrm>
            <a:off x="2357228" y="2809366"/>
            <a:ext cx="1455738" cy="3300412"/>
            <a:chOff x="1383" y="1207"/>
            <a:chExt cx="1008" cy="2533"/>
          </a:xfrm>
        </p:grpSpPr>
        <p:pic>
          <p:nvPicPr>
            <p:cNvPr id="17416" name="Picture 10" descr="Illustration of spiral frac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27" r="28000" b="22580"/>
            <a:stretch>
              <a:fillRect/>
            </a:stretch>
          </p:blipFill>
          <p:spPr bwMode="auto">
            <a:xfrm>
              <a:off x="1383" y="1207"/>
              <a:ext cx="100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2" descr="Illustration of oblique fra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51" r="39047" b="27742"/>
            <a:stretch>
              <a:fillRect/>
            </a:stretch>
          </p:blipFill>
          <p:spPr bwMode="auto">
            <a:xfrm>
              <a:off x="1383" y="2795"/>
              <a:ext cx="1008" cy="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1844938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925763"/>
            <a:ext cx="2665412" cy="2808287"/>
          </a:xfrm>
        </p:spPr>
        <p:txBody>
          <a:bodyPr/>
          <a:lstStyle/>
          <a:p>
            <a:pPr eaLnBrk="1" hangingPunct="1"/>
            <a:r>
              <a:rPr lang="en-US" sz="2800"/>
              <a:t>Linear / longitudinal / split</a:t>
            </a:r>
          </a:p>
        </p:txBody>
      </p:sp>
      <p:pic>
        <p:nvPicPr>
          <p:cNvPr id="18435" name="Picture 5" descr="linearfra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916113"/>
            <a:ext cx="1474787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img0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7018"/>
          <a:stretch>
            <a:fillRect/>
          </a:stretch>
        </p:blipFill>
        <p:spPr bwMode="auto">
          <a:xfrm>
            <a:off x="5072063" y="1916113"/>
            <a:ext cx="3460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639858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565400"/>
            <a:ext cx="3240088" cy="3455988"/>
          </a:xfrm>
        </p:spPr>
        <p:txBody>
          <a:bodyPr/>
          <a:lstStyle/>
          <a:p>
            <a:pPr eaLnBrk="1" hangingPunct="1"/>
            <a:r>
              <a:rPr lang="en-US" sz="2800"/>
              <a:t>Comminuted:</a:t>
            </a:r>
          </a:p>
          <a:p>
            <a:pPr lvl="1" eaLnBrk="1" hangingPunct="1"/>
            <a:r>
              <a:rPr lang="en-US" sz="2300"/>
              <a:t>Broken, </a:t>
            </a:r>
            <a:r>
              <a:rPr lang="en-US" sz="2400"/>
              <a:t>splintered or crushed into &gt;3 pieces</a:t>
            </a:r>
          </a:p>
        </p:txBody>
      </p:sp>
      <p:pic>
        <p:nvPicPr>
          <p:cNvPr id="20483" name="Picture 7" descr="Image3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8"/>
          <a:stretch>
            <a:fillRect/>
          </a:stretch>
        </p:blipFill>
        <p:spPr bwMode="auto">
          <a:xfrm>
            <a:off x="3995738" y="1844675"/>
            <a:ext cx="19002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femur_fx_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44675"/>
            <a:ext cx="27066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2316466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16113"/>
            <a:ext cx="5257800" cy="790575"/>
          </a:xfrm>
        </p:spPr>
        <p:txBody>
          <a:bodyPr/>
          <a:lstStyle/>
          <a:p>
            <a:pPr eaLnBrk="1" hangingPunct="1"/>
            <a:r>
              <a:rPr lang="en-US" sz="2800"/>
              <a:t>Impacted</a:t>
            </a:r>
          </a:p>
        </p:txBody>
      </p:sp>
      <p:pic>
        <p:nvPicPr>
          <p:cNvPr id="21507" name="Picture 5" descr="Image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r="3374" b="10257"/>
          <a:stretch>
            <a:fillRect/>
          </a:stretch>
        </p:blipFill>
        <p:spPr bwMode="auto">
          <a:xfrm>
            <a:off x="1476375" y="2565400"/>
            <a:ext cx="25574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3" descr="Cariati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2245"/>
          <a:stretch>
            <a:fillRect/>
          </a:stretch>
        </p:blipFill>
        <p:spPr bwMode="auto">
          <a:xfrm>
            <a:off x="4572000" y="2619375"/>
            <a:ext cx="396081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3224882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8163" y="2565400"/>
            <a:ext cx="5257800" cy="1600200"/>
          </a:xfrm>
        </p:spPr>
        <p:txBody>
          <a:bodyPr/>
          <a:lstStyle/>
          <a:p>
            <a:pPr eaLnBrk="1" hangingPunct="1"/>
            <a:r>
              <a:rPr lang="en-US" altLang="ja-JP" sz="2800"/>
              <a:t>Buckle / torus</a:t>
            </a:r>
            <a:endParaRPr lang="en-US" sz="2800"/>
          </a:p>
        </p:txBody>
      </p:sp>
      <p:pic>
        <p:nvPicPr>
          <p:cNvPr id="23555" name="Picture 8" descr="GreenstickFxWrist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59"/>
          <a:stretch>
            <a:fillRect/>
          </a:stretch>
        </p:blipFill>
        <p:spPr bwMode="auto">
          <a:xfrm>
            <a:off x="4872038" y="1865313"/>
            <a:ext cx="3773487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4228783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5" descr="traum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493838"/>
            <a:ext cx="4471988" cy="5184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611188" y="2573338"/>
            <a:ext cx="7786687" cy="7048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>
                <a:solidFill>
                  <a:schemeClr val="tx1"/>
                </a:solidFill>
                <a:ea typeface="+mj-ea"/>
              </a:rPr>
            </a:br>
            <a:endParaRPr lang="en-US">
              <a:solidFill>
                <a:schemeClr val="tx2">
                  <a:satMod val="200000"/>
                </a:schemeClr>
              </a:solidFill>
              <a:ea typeface="+mj-ea"/>
            </a:endParaRPr>
          </a:p>
        </p:txBody>
      </p:sp>
      <p:sp>
        <p:nvSpPr>
          <p:cNvPr id="137220" name="Rectangle 8"/>
          <p:cNvSpPr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br>
              <a:rPr lang="en-GB" sz="4000" b="1" dirty="0">
                <a:latin typeface="Corbel" charset="0"/>
              </a:rPr>
            </a:br>
            <a:r>
              <a:rPr lang="en-GB" sz="4000" dirty="0"/>
              <a:t>Greenstick fracture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05688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fdp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11316"/>
          <a:stretch>
            <a:fillRect/>
          </a:stretch>
        </p:blipFill>
        <p:spPr bwMode="auto">
          <a:xfrm>
            <a:off x="2987675" y="1916113"/>
            <a:ext cx="121443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24175"/>
            <a:ext cx="426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550863" y="3225800"/>
            <a:ext cx="3733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/>
              <a:t>Avulsion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2800"/>
              <a:t>Distraction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 err="1"/>
              <a:t>Comminution</a:t>
            </a:r>
            <a:r>
              <a:rPr lang="en-AU" dirty="0"/>
              <a:t> / Pattern</a:t>
            </a:r>
          </a:p>
        </p:txBody>
      </p:sp>
    </p:spTree>
    <p:extLst>
      <p:ext uri="{BB962C8B-B14F-4D97-AF65-F5344CB8AC3E}">
        <p14:creationId xmlns:p14="http://schemas.microsoft.com/office/powerpoint/2010/main" val="2925300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58863" y="1816100"/>
            <a:ext cx="3657600" cy="53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400"/>
              <a:t>Periosteal Reaction</a:t>
            </a:r>
          </a:p>
        </p:txBody>
      </p:sp>
      <p:pic>
        <p:nvPicPr>
          <p:cNvPr id="32771" name="Picture 5" descr="shin_s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r="10770"/>
          <a:stretch>
            <a:fillRect/>
          </a:stretch>
        </p:blipFill>
        <p:spPr bwMode="auto">
          <a:xfrm>
            <a:off x="609600" y="2209800"/>
            <a:ext cx="38862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nail-fig2"/>
          <p:cNvPicPr>
            <a:picLocks noChangeAspect="1" noChangeArrowheads="1"/>
          </p:cNvPicPr>
          <p:nvPr/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211388"/>
            <a:ext cx="297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5486400" y="1295400"/>
            <a:ext cx="289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</a:pPr>
            <a:endParaRPr lang="en-US" sz="2400"/>
          </a:p>
        </p:txBody>
      </p:sp>
      <p:sp>
        <p:nvSpPr>
          <p:cNvPr id="32775" name="Rectangle 3"/>
          <p:cNvSpPr>
            <a:spLocks noChangeArrowheads="1"/>
          </p:cNvSpPr>
          <p:nvPr/>
        </p:nvSpPr>
        <p:spPr bwMode="auto">
          <a:xfrm>
            <a:off x="5076825" y="1816100"/>
            <a:ext cx="36718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en-US" sz="2400"/>
              <a:t>Callus / Osteosclerosis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/>
              <a:t>Other signs of fracture</a:t>
            </a:r>
          </a:p>
        </p:txBody>
      </p:sp>
    </p:spTree>
    <p:extLst>
      <p:ext uri="{BB962C8B-B14F-4D97-AF65-F5344CB8AC3E}">
        <p14:creationId xmlns:p14="http://schemas.microsoft.com/office/powerpoint/2010/main" val="1192423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925763"/>
            <a:ext cx="4176712" cy="2087562"/>
          </a:xfrm>
        </p:spPr>
        <p:txBody>
          <a:bodyPr/>
          <a:lstStyle/>
          <a:p>
            <a:pPr eaLnBrk="1" hangingPunct="1"/>
            <a:r>
              <a:rPr lang="en-US" sz="2800"/>
              <a:t>Fat pad sign </a:t>
            </a:r>
            <a:br>
              <a:rPr lang="en-US" sz="2800"/>
            </a:br>
            <a:r>
              <a:rPr lang="en-US" sz="2800"/>
              <a:t>aka </a:t>
            </a:r>
            <a:r>
              <a:rPr lang="ja-JP" altLang="en-US" sz="2800"/>
              <a:t>“</a:t>
            </a:r>
            <a:r>
              <a:rPr lang="en-US" altLang="ja-JP" sz="2800"/>
              <a:t>sail sign</a:t>
            </a:r>
            <a:r>
              <a:rPr lang="ja-JP" altLang="en-US" sz="2800"/>
              <a:t>”</a:t>
            </a:r>
            <a:endParaRPr lang="en-US" sz="2800"/>
          </a:p>
        </p:txBody>
      </p:sp>
      <p:pic>
        <p:nvPicPr>
          <p:cNvPr id="33795" name="Picture 6" descr="Elbowsfatpadarrow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675"/>
            <a:ext cx="3578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/>
              <a:t>Other signs of fracture</a:t>
            </a:r>
          </a:p>
        </p:txBody>
      </p:sp>
    </p:spTree>
    <p:extLst>
      <p:ext uri="{BB962C8B-B14F-4D97-AF65-F5344CB8AC3E}">
        <p14:creationId xmlns:p14="http://schemas.microsoft.com/office/powerpoint/2010/main" val="29330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Density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4348" y="1714488"/>
            <a:ext cx="2400288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dirty="0"/>
              <a:t>Metal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Bone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Soft tissue/fluid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Fat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Air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-1642312" y="3856834"/>
            <a:ext cx="414340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357298"/>
            <a:ext cx="557543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714480" y="2000240"/>
            <a:ext cx="4357718" cy="714380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43042" y="2928934"/>
            <a:ext cx="2571768" cy="357190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71604" y="4357694"/>
            <a:ext cx="2143140" cy="500066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57290" y="5143512"/>
            <a:ext cx="2786082" cy="642942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43240" y="3929066"/>
            <a:ext cx="2500330" cy="500066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388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 err="1"/>
              <a:t>Lipohaemarthrosis</a:t>
            </a:r>
            <a:r>
              <a:rPr lang="en-GB" sz="4400" dirty="0"/>
              <a:t> = Intra-</a:t>
            </a:r>
            <a:r>
              <a:rPr lang="en-GB" sz="4400" dirty="0" err="1"/>
              <a:t>articular</a:t>
            </a:r>
            <a:r>
              <a:rPr lang="en-GB" sz="4400" dirty="0"/>
              <a:t> Fracture</a:t>
            </a:r>
          </a:p>
        </p:txBody>
      </p:sp>
      <p:pic>
        <p:nvPicPr>
          <p:cNvPr id="4" name="Picture 2" descr="lipohaemarthrosis_xr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15028" y="528188"/>
            <a:ext cx="4342573" cy="771530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5400000">
            <a:off x="6286512" y="2143116"/>
            <a:ext cx="1500198" cy="1071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786050" y="3357562"/>
            <a:ext cx="2000264" cy="2071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Ankle Plain Films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8417" name="Picture 1" descr="C:\Documents and Settings\Michael\My Documents\000 RADIOLOGY STUFF\Images\Lecture PACS Images\foot 5th mt #.JPG"/>
          <p:cNvPicPr>
            <a:picLocks noChangeAspect="1" noChangeArrowheads="1"/>
          </p:cNvPicPr>
          <p:nvPr/>
        </p:nvPicPr>
        <p:blipFill>
          <a:blip r:embed="rId2" cstate="print"/>
          <a:srcRect t="17197" r="260" b="18707"/>
          <a:stretch>
            <a:fillRect/>
          </a:stretch>
        </p:blipFill>
        <p:spPr bwMode="auto">
          <a:xfrm>
            <a:off x="1857356" y="1500174"/>
            <a:ext cx="6042609" cy="4857784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1142976" y="4500570"/>
            <a:ext cx="2143140" cy="2000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37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/ Stress Fractures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/ 3</a:t>
            </a:r>
            <a:r>
              <a:rPr lang="en-GB" baseline="30000" dirty="0"/>
              <a:t>rd</a:t>
            </a:r>
            <a:r>
              <a:rPr lang="en-GB" dirty="0"/>
              <a:t> MT</a:t>
            </a:r>
          </a:p>
          <a:p>
            <a:r>
              <a:rPr lang="en-GB" dirty="0" err="1"/>
              <a:t>Periosteal</a:t>
            </a:r>
            <a:r>
              <a:rPr lang="en-GB" dirty="0"/>
              <a:t> reaction</a:t>
            </a:r>
          </a:p>
          <a:p>
            <a:r>
              <a:rPr lang="en-GB" dirty="0"/>
              <a:t>Repeated trauma (runners, soldiers)</a:t>
            </a:r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388" t="14056" r="2229" b="19204"/>
          <a:stretch>
            <a:fillRect/>
          </a:stretch>
        </p:blipFill>
        <p:spPr bwMode="auto">
          <a:xfrm>
            <a:off x="4714876" y="1785926"/>
            <a:ext cx="419373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929322" y="3357562"/>
            <a:ext cx="1214446" cy="10001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31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919568"/>
            <a:ext cx="7467600" cy="4648200"/>
          </a:xfrm>
        </p:spPr>
        <p:txBody>
          <a:bodyPr/>
          <a:lstStyle/>
          <a:p>
            <a:pPr eaLnBrk="1" hangingPunct="1"/>
            <a:r>
              <a:rPr lang="en-US" sz="2800" dirty="0"/>
              <a:t>Open vs. closed</a:t>
            </a:r>
          </a:p>
          <a:p>
            <a:pPr eaLnBrk="1" hangingPunct="1"/>
            <a:r>
              <a:rPr lang="en-US" sz="2800" dirty="0"/>
              <a:t>Location</a:t>
            </a:r>
          </a:p>
          <a:p>
            <a:pPr eaLnBrk="1" hangingPunct="1"/>
            <a:r>
              <a:rPr lang="en-US" sz="2800" dirty="0"/>
              <a:t>Degree (complete vs incomplete)</a:t>
            </a:r>
          </a:p>
          <a:p>
            <a:pPr eaLnBrk="1" hangingPunct="1"/>
            <a:r>
              <a:rPr lang="en-US" sz="2800" dirty="0"/>
              <a:t>Articular extension</a:t>
            </a:r>
          </a:p>
          <a:p>
            <a:pPr eaLnBrk="1" hangingPunct="1"/>
            <a:r>
              <a:rPr lang="en-US" sz="2800" dirty="0" err="1"/>
              <a:t>Comminution</a:t>
            </a:r>
            <a:r>
              <a:rPr lang="en-US" sz="2800" dirty="0"/>
              <a:t> / pattern</a:t>
            </a:r>
          </a:p>
          <a:p>
            <a:pPr eaLnBrk="1" hangingPunct="1"/>
            <a:r>
              <a:rPr lang="en-US" sz="2800" dirty="0"/>
              <a:t>Displacement, angulation, rotation</a:t>
            </a:r>
          </a:p>
          <a:p>
            <a:pPr eaLnBrk="1" hangingPunct="1"/>
            <a:r>
              <a:rPr lang="en-US" sz="2800" dirty="0"/>
              <a:t>Other signs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noFill/>
        </p:spPr>
        <p:txBody>
          <a:bodyPr/>
          <a:lstStyle/>
          <a:p>
            <a:pPr algn="ctr"/>
            <a:r>
              <a:rPr lang="en-AU" dirty="0"/>
              <a:t>Fracture summary</a:t>
            </a:r>
          </a:p>
        </p:txBody>
      </p:sp>
    </p:spTree>
    <p:extLst>
      <p:ext uri="{BB962C8B-B14F-4D97-AF65-F5344CB8AC3E}">
        <p14:creationId xmlns:p14="http://schemas.microsoft.com/office/powerpoint/2010/main" val="1353297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Alignment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824" y="1107087"/>
            <a:ext cx="2626351" cy="54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2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Alignment</a:t>
            </a:r>
          </a:p>
        </p:txBody>
      </p:sp>
      <p:pic>
        <p:nvPicPr>
          <p:cNvPr id="2050" name="Picture 2" descr="http://www.gunsnet.net/photopost/data/500/fi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7" y="1076309"/>
            <a:ext cx="7832786" cy="559156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82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Alignment</a:t>
            </a:r>
            <a:endParaRPr lang="en-AU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700213"/>
            <a:ext cx="4171950" cy="3849687"/>
          </a:xfrm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412875"/>
            <a:ext cx="352901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910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hodislocY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"/>
          <a:stretch>
            <a:fillRect/>
          </a:stretch>
        </p:blipFill>
        <p:spPr bwMode="auto">
          <a:xfrm>
            <a:off x="1248230" y="228822"/>
            <a:ext cx="3233964" cy="636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houlddisl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71" y="228822"/>
            <a:ext cx="3018690" cy="641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577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boneandspine.com/wp-content/uploads/2008/08/ac_disloac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46" y="936399"/>
            <a:ext cx="6357938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1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Arthritis / </a:t>
            </a:r>
            <a:r>
              <a:rPr lang="en-US" dirty="0" err="1"/>
              <a:t>Arthropathy</a:t>
            </a:r>
            <a:endParaRPr lang="en-US" dirty="0"/>
          </a:p>
        </p:txBody>
      </p:sp>
      <p:pic>
        <p:nvPicPr>
          <p:cNvPr id="4" name="Content Placeholder 4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" b="3322"/>
          <a:stretch/>
        </p:blipFill>
        <p:spPr/>
      </p:pic>
      <p:pic>
        <p:nvPicPr>
          <p:cNvPr id="7" name="Content Placeholder 8" descr="Screen Clipping">
            <a:extLst>
              <a:ext uri="{FF2B5EF4-FFF2-40B4-BE49-F238E27FC236}">
                <a16:creationId xmlns:a16="http://schemas.microsoft.com/office/drawing/2014/main" id="{B6E5A894-B6F5-46F2-86F4-BFBF842774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r="14440"/>
          <a:stretch/>
        </p:blipFill>
        <p:spPr/>
      </p:pic>
    </p:spTree>
    <p:extLst>
      <p:ext uri="{BB962C8B-B14F-4D97-AF65-F5344CB8AC3E}">
        <p14:creationId xmlns:p14="http://schemas.microsoft.com/office/powerpoint/2010/main" val="297047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Orientation PA </a:t>
            </a:r>
            <a:r>
              <a:rPr lang="en-GB" dirty="0" err="1"/>
              <a:t>vs</a:t>
            </a:r>
            <a:r>
              <a:rPr lang="en-GB" dirty="0"/>
              <a:t> AP</a:t>
            </a:r>
          </a:p>
        </p:txBody>
      </p:sp>
      <p:pic>
        <p:nvPicPr>
          <p:cNvPr id="1026" name="Picture 2" descr="http://www.med-ed.virginia.edu/courses/rad/cxr/web%20images/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429024" cy="2428892"/>
          </a:xfrm>
          <a:prstGeom prst="rect">
            <a:avLst/>
          </a:prstGeom>
          <a:noFill/>
        </p:spPr>
      </p:pic>
      <p:pic>
        <p:nvPicPr>
          <p:cNvPr id="1028" name="Picture 4" descr="http://www.med-ed.virginia.edu/courses/rad/cxr/web%20images/sup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00174"/>
            <a:ext cx="2857488" cy="2571768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5400000">
            <a:off x="6394463" y="2749545"/>
            <a:ext cx="1857388" cy="2159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5786" y="207167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15272" y="350043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5272" y="300037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7167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357158" y="2428868"/>
            <a:ext cx="271464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Normal PA CXR">
            <a:hlinkClick r:id="rId4" tooltip="Normal PA CXR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02479"/>
            <a:ext cx="3309934" cy="2755521"/>
          </a:xfrm>
          <a:prstGeom prst="rect">
            <a:avLst/>
          </a:prstGeom>
          <a:noFill/>
        </p:spPr>
      </p:pic>
      <p:pic>
        <p:nvPicPr>
          <p:cNvPr id="1034" name="Picture 10" descr="http://www.radiology.co.nz/shared/images/hiresimages/originals/chest%20x-ray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357695"/>
            <a:ext cx="3000396" cy="2500306"/>
          </a:xfrm>
          <a:prstGeom prst="rect">
            <a:avLst/>
          </a:prstGeom>
          <a:noFill/>
        </p:spPr>
      </p:pic>
      <p:cxnSp>
        <p:nvCxnSpPr>
          <p:cNvPr id="30" name="Straight Arrow Connector 29"/>
          <p:cNvCxnSpPr/>
          <p:nvPr/>
        </p:nvCxnSpPr>
        <p:spPr>
          <a:xfrm rot="16200000" flipH="1">
            <a:off x="6536545" y="2821777"/>
            <a:ext cx="1857388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805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1D4A201A-BD24-48DD-9FDD-BF8124387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98" r="-3209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2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Soft tissue</a:t>
            </a:r>
          </a:p>
        </p:txBody>
      </p:sp>
      <p:pic>
        <p:nvPicPr>
          <p:cNvPr id="22530" name="Picture 2" descr="http://www.imageinterpretation.co.uk/images/knee/NORMAL%20BUR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" y="2518913"/>
            <a:ext cx="4168829" cy="269306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ages.radiopaedia.org/images/3613/2cd159031005b07013a2358e2178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95" y="1935922"/>
            <a:ext cx="4508112" cy="450811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67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download.e-bookshelf.de/download/0000/6821/54/L-X-0000682154-0001485423.XHTML/images/c01f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49" y="1690778"/>
            <a:ext cx="6710423" cy="480913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Soft tissue</a:t>
            </a:r>
            <a:endParaRPr lang="en-AU" dirty="0"/>
          </a:p>
        </p:txBody>
      </p:sp>
      <p:pic>
        <p:nvPicPr>
          <p:cNvPr id="4" name="Picture 2" descr="http://download.e-bookshelf.de/download/0000/6821/54/L-X-0000682154-0001485423.XHTML/images/c01f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 bwMode="auto">
          <a:xfrm>
            <a:off x="4600755" y="1690778"/>
            <a:ext cx="3334917" cy="480913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Supraspinatus calcification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b="3781"/>
          <a:stretch>
            <a:fillRect/>
          </a:stretch>
        </p:blipFill>
        <p:spPr>
          <a:xfrm>
            <a:off x="1692275" y="1412875"/>
            <a:ext cx="5291138" cy="4968875"/>
          </a:xfrm>
          <a:noFill/>
        </p:spPr>
      </p:pic>
    </p:spTree>
    <p:extLst>
      <p:ext uri="{BB962C8B-B14F-4D97-AF65-F5344CB8AC3E}">
        <p14:creationId xmlns:p14="http://schemas.microsoft.com/office/powerpoint/2010/main" val="499585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CDC6-2F04-4487-9474-A04867A4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Screen Clipping">
            <a:extLst>
              <a:ext uri="{FF2B5EF4-FFF2-40B4-BE49-F238E27FC236}">
                <a16:creationId xmlns:a16="http://schemas.microsoft.com/office/drawing/2014/main" id="{0A5B5614-CC28-4BED-B85F-9FFB5396F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59" b="-23059"/>
          <a:stretch/>
        </p:blipFill>
        <p:spPr>
          <a:xfrm>
            <a:off x="2204883" y="0"/>
            <a:ext cx="4734234" cy="6837750"/>
          </a:xfrm>
        </p:spPr>
      </p:pic>
    </p:spTree>
    <p:extLst>
      <p:ext uri="{BB962C8B-B14F-4D97-AF65-F5344CB8AC3E}">
        <p14:creationId xmlns:p14="http://schemas.microsoft.com/office/powerpoint/2010/main" val="2312553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xr rib les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15" r="-3351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94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xr rib lesion - inver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93" r="-32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493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ir artefact - cx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10" r="-36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47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bular aggressive lesion - ap x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2" b="10592"/>
          <a:stretch>
            <a:fillRect/>
          </a:stretch>
        </p:blipFill>
        <p:spPr/>
      </p:pic>
      <p:pic>
        <p:nvPicPr>
          <p:cNvPr id="7" name="Content Placeholder 6" descr="fibular aggressive lesion - lat xr - osteosarcom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1" b="12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4362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ibular aggressive lesion - ap xr - MR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79" r="-36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56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>
            <a:normAutofit/>
          </a:bodyPr>
          <a:lstStyle/>
          <a:p>
            <a:r>
              <a:rPr lang="en-US" dirty="0"/>
              <a:t>PA Erect </a:t>
            </a:r>
            <a:endParaRPr lang="en-A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4506466" cy="440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9501" y="1905000"/>
            <a:ext cx="4654499" cy="403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89501" y="274638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latin typeface="+mn-lt"/>
              </a:rPr>
              <a:t>AP Supine</a:t>
            </a:r>
            <a:endParaRPr lang="en-AU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0679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 pelvis - pubic ramus destruc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95" r="-34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1624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 pelvis - pubic ramus destruction - MR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48" r="-37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1788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p dysplasia with chr discloation - ap pelv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81" r="-18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4462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p dysplasia with chr discloation - CT MIP rec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41" r="-31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2103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ft femoral lesion - ap pelv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60" r="-28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9636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ft femoral lesion - ap pelvis - PET 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7" r="-24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9402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steochondromata on CXR - should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26" r="-26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55603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patellectomies - 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38" r="-24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10830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patellectomies - ap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b="-18345"/>
          <a:stretch>
            <a:fillRect/>
          </a:stretch>
        </p:blipFill>
        <p:spPr/>
      </p:pic>
      <p:pic>
        <p:nvPicPr>
          <p:cNvPr id="8" name="Content Placeholder 7" descr="patellectomies - la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09" b="-16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598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apular met - 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12" r="-97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00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Exposure</a:t>
            </a:r>
          </a:p>
        </p:txBody>
      </p:sp>
      <p:pic>
        <p:nvPicPr>
          <p:cNvPr id="5" name="Picture 8" descr="Normal PA CXR">
            <a:hlinkClick r:id="rId2" tooltip="Normal PA CXR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14554"/>
            <a:ext cx="4204758" cy="3429024"/>
          </a:xfrm>
          <a:prstGeom prst="rect">
            <a:avLst/>
          </a:prstGeom>
          <a:noFill/>
        </p:spPr>
      </p:pic>
      <p:pic>
        <p:nvPicPr>
          <p:cNvPr id="22532" name="Picture 4" descr="http://cxr-tutorial.com/overexpos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14554"/>
            <a:ext cx="3929090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476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apular met - ap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94" r="-22194"/>
          <a:stretch>
            <a:fillRect/>
          </a:stretch>
        </p:blipFill>
        <p:spPr/>
      </p:pic>
      <p:pic>
        <p:nvPicPr>
          <p:cNvPr id="8" name="Content Placeholder 7" descr="scapular met - la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4873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apular met - la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>
            <a:fillRect/>
          </a:stretch>
        </p:blipFill>
        <p:spPr/>
      </p:pic>
      <p:pic>
        <p:nvPicPr>
          <p:cNvPr id="6" name="Content Placeholder 5" descr="scapular met - lat  (OLD)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b="3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96675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apular met - la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>
            <a:fillRect/>
          </a:stretch>
        </p:blipFill>
        <p:spPr/>
      </p:pic>
      <p:pic>
        <p:nvPicPr>
          <p:cNvPr id="6" name="Content Placeholder 5" descr="scapular met - ax C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9" r="-35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02893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oulder prosthesis dislocation only on lat - ap fir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59" r="-71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8862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oulder prosthesis dislocation only on lat - ap firs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2" r="-9752"/>
          <a:stretch>
            <a:fillRect/>
          </a:stretch>
        </p:blipFill>
        <p:spPr/>
      </p:pic>
      <p:pic>
        <p:nvPicPr>
          <p:cNvPr id="8" name="Content Placeholder 7" descr="shoulder prosthesis dislocation only on lat - ap first - now la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0" r="-7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33803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dirty="0">
              <a:latin typeface="Arial" charset="0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4340" name="Picture 5" descr="scapular_fracture_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47" y="997908"/>
            <a:ext cx="4510087" cy="51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307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l spine - ap - missing pedicl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41" r="-35241"/>
          <a:stretch>
            <a:fillRect/>
          </a:stretch>
        </p:blipFill>
        <p:spPr/>
      </p:pic>
      <p:pic>
        <p:nvPicPr>
          <p:cNvPr id="6" name="Content Placeholder 5" descr="l spine - lat - missing pedicl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18" r="-52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9509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Documents and Settings\Michael\Desktop\Prosthesis\Prosthesis lecture images\abnormal hip head pos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877" t="10663" r="5269" b="8523"/>
          <a:stretch/>
        </p:blipFill>
        <p:spPr bwMode="auto">
          <a:xfrm>
            <a:off x="1814286" y="359590"/>
            <a:ext cx="5333999" cy="6208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68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pic>
        <p:nvPicPr>
          <p:cNvPr id="15362" name="Picture 2" descr="http://www.wikidoc.org/images/thumb/2/26/LeftHeart.jpg/400px-LeftHe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54"/>
            <a:ext cx="4429124" cy="3714775"/>
          </a:xfrm>
          <a:prstGeom prst="rect">
            <a:avLst/>
          </a:prstGeom>
          <a:noFill/>
        </p:spPr>
      </p:pic>
      <p:pic>
        <p:nvPicPr>
          <p:cNvPr id="15366" name="Picture 6" descr="Normal PA CXR with Right Heart Structures Labelled">
            <a:hlinkClick r:id="rId3" tooltip="Normal PA CXR with Right Heart Structures Labelled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14554"/>
            <a:ext cx="4572000" cy="37115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7224" y="535782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0298" y="550070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Stomach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4612" y="2571744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Clavicle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0826" y="2285992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Trachea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434" y="3152772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Scapula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86776" y="2571744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Acromion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5720" y="278605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Glenoid</a:t>
            </a:r>
            <a:r>
              <a:rPr lang="en-GB" sz="1200" dirty="0"/>
              <a:t> </a:t>
            </a:r>
            <a:r>
              <a:rPr lang="en-GB" sz="1200" dirty="0" err="1"/>
              <a:t>Fossa</a:t>
            </a:r>
            <a:endParaRPr lang="en-GB" sz="12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500694" y="4071942"/>
            <a:ext cx="571504" cy="28575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00694" y="4214818"/>
            <a:ext cx="571504" cy="28575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8036743" y="4679165"/>
            <a:ext cx="428628" cy="35719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7965305" y="4536289"/>
            <a:ext cx="428628" cy="35719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57818" y="3857628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Post rib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520" y="4500570"/>
            <a:ext cx="1071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Ant rib</a:t>
            </a:r>
          </a:p>
        </p:txBody>
      </p:sp>
    </p:spTree>
    <p:extLst>
      <p:ext uri="{BB962C8B-B14F-4D97-AF65-F5344CB8AC3E}">
        <p14:creationId xmlns:p14="http://schemas.microsoft.com/office/powerpoint/2010/main" val="416267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Cardiothoracic ratio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714488"/>
            <a:ext cx="5000660" cy="410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3071802" y="4286256"/>
            <a:ext cx="307183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831293" y="4312451"/>
            <a:ext cx="490542" cy="95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14546" y="5143512"/>
            <a:ext cx="45005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903127" y="4312451"/>
            <a:ext cx="490542" cy="95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974037" y="5098269"/>
            <a:ext cx="490542" cy="95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474631" y="5098269"/>
            <a:ext cx="490542" cy="95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57620" y="614364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&gt; 0.5 ?</a:t>
            </a:r>
          </a:p>
        </p:txBody>
      </p:sp>
    </p:spTree>
    <p:extLst>
      <p:ext uri="{BB962C8B-B14F-4D97-AF65-F5344CB8AC3E}">
        <p14:creationId xmlns:p14="http://schemas.microsoft.com/office/powerpoint/2010/main" val="2018372816"/>
      </p:ext>
    </p:extLst>
  </p:cSld>
  <p:clrMapOvr>
    <a:masterClrMapping/>
  </p:clrMapOvr>
</p:sld>
</file>

<file path=ppt/theme/theme1.xml><?xml version="1.0" encoding="utf-8"?>
<a:theme xmlns:a="http://schemas.openxmlformats.org/drawingml/2006/main" name="RNOH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RNOH background.potx</Template>
  <TotalTime>298</TotalTime>
  <Words>558</Words>
  <Application>Microsoft Office PowerPoint</Application>
  <PresentationFormat>On-screen Show (4:3)</PresentationFormat>
  <Paragraphs>196</Paragraphs>
  <Slides>77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ＭＳ Ｐゴシック</vt:lpstr>
      <vt:lpstr>Arial</vt:lpstr>
      <vt:lpstr>Calibri</vt:lpstr>
      <vt:lpstr>Corbel</vt:lpstr>
      <vt:lpstr>Garamond</vt:lpstr>
      <vt:lpstr>Mangal</vt:lpstr>
      <vt:lpstr>Wingdings</vt:lpstr>
      <vt:lpstr>RNOH background</vt:lpstr>
      <vt:lpstr>Radiology: Back to Basics</vt:lpstr>
      <vt:lpstr>Aims</vt:lpstr>
      <vt:lpstr>Why?</vt:lpstr>
      <vt:lpstr>Density</vt:lpstr>
      <vt:lpstr>Orientation PA vs AP</vt:lpstr>
      <vt:lpstr>PA Erect </vt:lpstr>
      <vt:lpstr>Exposure</vt:lpstr>
      <vt:lpstr>Anatomy</vt:lpstr>
      <vt:lpstr>Cardiothoracic ratio</vt:lpstr>
      <vt:lpstr>Left Lower Lobe pneumonia</vt:lpstr>
      <vt:lpstr>Right Pleural Effusion</vt:lpstr>
      <vt:lpstr>Pneumothorax</vt:lpstr>
      <vt:lpstr>Multiple pulmonary nodules (metastases)</vt:lpstr>
      <vt:lpstr>Hila</vt:lpstr>
      <vt:lpstr>Bones</vt:lpstr>
      <vt:lpstr>PowerPoint Presentation</vt:lpstr>
      <vt:lpstr>Poorly checked areas</vt:lpstr>
      <vt:lpstr>Abnormality:  free intra-peritoneal air</vt:lpstr>
      <vt:lpstr>General Orthopaedic Principles</vt:lpstr>
      <vt:lpstr>Two Views</vt:lpstr>
      <vt:lpstr>Subject Position</vt:lpstr>
      <vt:lpstr>Looking at an x-ray</vt:lpstr>
      <vt:lpstr>Bone outline</vt:lpstr>
      <vt:lpstr>Describing fractures</vt:lpstr>
      <vt:lpstr>Open vs. Closed</vt:lpstr>
      <vt:lpstr>Location</vt:lpstr>
      <vt:lpstr>Degree</vt:lpstr>
      <vt:lpstr>Articular Extension</vt:lpstr>
      <vt:lpstr>Comminution / Pattern</vt:lpstr>
      <vt:lpstr>Comminution / Pattern</vt:lpstr>
      <vt:lpstr>Comminution / Pattern</vt:lpstr>
      <vt:lpstr>Comminution / Pattern</vt:lpstr>
      <vt:lpstr>Comminution / Pattern</vt:lpstr>
      <vt:lpstr>Comminution / Pattern</vt:lpstr>
      <vt:lpstr>Comminution / Pattern</vt:lpstr>
      <vt:lpstr> </vt:lpstr>
      <vt:lpstr>Comminution / Pattern</vt:lpstr>
      <vt:lpstr>Other signs of fracture</vt:lpstr>
      <vt:lpstr>Other signs of fracture</vt:lpstr>
      <vt:lpstr>Lipohaemarthrosis = Intra-articular Fracture</vt:lpstr>
      <vt:lpstr>Ankle Plain Films</vt:lpstr>
      <vt:lpstr>March / Stress Fractures</vt:lpstr>
      <vt:lpstr>Fracture summary</vt:lpstr>
      <vt:lpstr>Alignment</vt:lpstr>
      <vt:lpstr>Alignment</vt:lpstr>
      <vt:lpstr>Alignment</vt:lpstr>
      <vt:lpstr>PowerPoint Presentation</vt:lpstr>
      <vt:lpstr>PowerPoint Presentation</vt:lpstr>
      <vt:lpstr>Arthritis / Arthropathy</vt:lpstr>
      <vt:lpstr>PowerPoint Presentation</vt:lpstr>
      <vt:lpstr>Soft tissue</vt:lpstr>
      <vt:lpstr>PowerPoint Presentation</vt:lpstr>
      <vt:lpstr>Supraspinatus calcification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K</dc:creator>
  <cp:lastModifiedBy>USER</cp:lastModifiedBy>
  <cp:revision>30</cp:revision>
  <dcterms:created xsi:type="dcterms:W3CDTF">2018-03-20T23:08:49Z</dcterms:created>
  <dcterms:modified xsi:type="dcterms:W3CDTF">2018-03-23T12:28:37Z</dcterms:modified>
</cp:coreProperties>
</file>