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notesMasterIdLst>
    <p:notesMasterId r:id="rId11"/>
  </p:notesMasterIdLst>
  <p:sldIdLst>
    <p:sldId id="256" r:id="rId2"/>
    <p:sldId id="261" r:id="rId3"/>
    <p:sldId id="265" r:id="rId4"/>
    <p:sldId id="257" r:id="rId5"/>
    <p:sldId id="266" r:id="rId6"/>
    <p:sldId id="263" r:id="rId7"/>
    <p:sldId id="267" r:id="rId8"/>
    <p:sldId id="264" r:id="rId9"/>
    <p:sldId id="26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0099CC"/>
    <a:srgbClr val="000066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12" autoAdjust="0"/>
  </p:normalViewPr>
  <p:slideViewPr>
    <p:cSldViewPr>
      <p:cViewPr varScale="1">
        <p:scale>
          <a:sx n="65" d="100"/>
          <a:sy n="65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52422-DE55-40BA-8986-2943A7AD932E}" type="datetimeFigureOut">
              <a:rPr lang="en-GB" smtClean="0"/>
              <a:pPr/>
              <a:t>12/04/2013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B120F-B00D-4706-B494-1E046FAE5ED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B120F-B00D-4706-B494-1E046FAE5ED0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B120F-B00D-4706-B494-1E046FAE5ED0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B120F-B00D-4706-B494-1E046FAE5ED0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B120F-B00D-4706-B494-1E046FAE5ED0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B120F-B00D-4706-B494-1E046FAE5ED0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B120F-B00D-4706-B494-1E046FAE5ED0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B120F-B00D-4706-B494-1E046FAE5ED0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B120F-B00D-4706-B494-1E046FAE5ED0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B120F-B00D-4706-B494-1E046FAE5ED0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728052-6824-4D1B-B51C-5F06D32253F2}" type="datetimeFigureOut">
              <a:rPr lang="en-GB" smtClean="0"/>
              <a:pPr/>
              <a:t>12/04/2013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C0F789C-55CD-4B46-9904-B67973A313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28052-6824-4D1B-B51C-5F06D32253F2}" type="datetimeFigureOut">
              <a:rPr lang="en-GB" smtClean="0"/>
              <a:pPr/>
              <a:t>12/04/2013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0F789C-55CD-4B46-9904-B67973A313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28052-6824-4D1B-B51C-5F06D32253F2}" type="datetimeFigureOut">
              <a:rPr lang="en-GB" smtClean="0"/>
              <a:pPr/>
              <a:t>12/04/2013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0F789C-55CD-4B46-9904-B67973A313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28052-6824-4D1B-B51C-5F06D32253F2}" type="datetimeFigureOut">
              <a:rPr lang="en-GB" smtClean="0"/>
              <a:pPr/>
              <a:t>12/04/2013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0F789C-55CD-4B46-9904-B67973A313B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28052-6824-4D1B-B51C-5F06D32253F2}" type="datetimeFigureOut">
              <a:rPr lang="en-GB" smtClean="0"/>
              <a:pPr/>
              <a:t>12/04/2013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0F789C-55CD-4B46-9904-B67973A313B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28052-6824-4D1B-B51C-5F06D32253F2}" type="datetimeFigureOut">
              <a:rPr lang="en-GB" smtClean="0"/>
              <a:pPr/>
              <a:t>12/04/2013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0F789C-55CD-4B46-9904-B67973A313B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28052-6824-4D1B-B51C-5F06D32253F2}" type="datetimeFigureOut">
              <a:rPr lang="en-GB" smtClean="0"/>
              <a:pPr/>
              <a:t>12/04/2013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0F789C-55CD-4B46-9904-B67973A313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28052-6824-4D1B-B51C-5F06D32253F2}" type="datetimeFigureOut">
              <a:rPr lang="en-GB" smtClean="0"/>
              <a:pPr/>
              <a:t>12/04/2013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0F789C-55CD-4B46-9904-B67973A313B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28052-6824-4D1B-B51C-5F06D32253F2}" type="datetimeFigureOut">
              <a:rPr lang="en-GB" smtClean="0"/>
              <a:pPr/>
              <a:t>12/04/2013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0F789C-55CD-4B46-9904-B67973A313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3728052-6824-4D1B-B51C-5F06D32253F2}" type="datetimeFigureOut">
              <a:rPr lang="en-GB" smtClean="0"/>
              <a:pPr/>
              <a:t>12/04/2013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0F789C-55CD-4B46-9904-B67973A313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728052-6824-4D1B-B51C-5F06D32253F2}" type="datetimeFigureOut">
              <a:rPr lang="en-GB" smtClean="0"/>
              <a:pPr/>
              <a:t>12/04/2013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C0F789C-55CD-4B46-9904-B67973A313B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3728052-6824-4D1B-B51C-5F06D32253F2}" type="datetimeFigureOut">
              <a:rPr lang="en-GB" smtClean="0"/>
              <a:pPr/>
              <a:t>12/04/2013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C0F789C-55CD-4B46-9904-B67973A313B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SETTING UP AN ARTHROPLASTY </a:t>
            </a:r>
            <a:r>
              <a:rPr lang="en-GB" dirty="0"/>
              <a:t>SERVICE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marL="0" indent="0"/>
            <a:r>
              <a:rPr lang="en-GB" dirty="0"/>
              <a:t> To free up consultant follow-up </a:t>
            </a:r>
            <a:r>
              <a:rPr lang="en-GB" dirty="0" smtClean="0"/>
              <a:t>slots</a:t>
            </a:r>
          </a:p>
          <a:p>
            <a:pPr marL="0" indent="0"/>
            <a:endParaRPr lang="en-GB" dirty="0"/>
          </a:p>
          <a:p>
            <a:pPr marL="0" indent="0"/>
            <a:r>
              <a:rPr lang="en-GB" dirty="0"/>
              <a:t> Improved quality for </a:t>
            </a:r>
            <a:r>
              <a:rPr lang="en-GB" dirty="0" smtClean="0"/>
              <a:t>patients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Easily identifiable cohort of patients</a:t>
            </a:r>
            <a:endParaRPr lang="en-GB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Background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4504986"/>
          </a:xfrm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Small district general hospital</a:t>
            </a:r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7 orthopaedic consultants</a:t>
            </a:r>
            <a:endParaRPr lang="en-GB" dirty="0"/>
          </a:p>
        </p:txBody>
      </p:sp>
      <p:pic>
        <p:nvPicPr>
          <p:cNvPr id="9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5025" y="2062233"/>
            <a:ext cx="4041775" cy="2706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000" dirty="0" smtClean="0"/>
              <a:t>Visited Glasgow</a:t>
            </a:r>
          </a:p>
          <a:p>
            <a:pPr>
              <a:lnSpc>
                <a:spcPct val="90000"/>
              </a:lnSpc>
            </a:pPr>
            <a:endParaRPr lang="en-GB" sz="3000" dirty="0" smtClean="0"/>
          </a:p>
          <a:p>
            <a:pPr>
              <a:lnSpc>
                <a:spcPct val="90000"/>
              </a:lnSpc>
            </a:pPr>
            <a:r>
              <a:rPr lang="en-GB" sz="3000" dirty="0" smtClean="0"/>
              <a:t>Started </a:t>
            </a:r>
            <a:r>
              <a:rPr lang="en-GB" sz="3000" dirty="0"/>
              <a:t>with one consultant in 2006 linked </a:t>
            </a:r>
            <a:r>
              <a:rPr lang="en-GB" sz="3000" dirty="0" smtClean="0"/>
              <a:t>with the introduction of </a:t>
            </a:r>
            <a:r>
              <a:rPr lang="en-GB" sz="3000" dirty="0"/>
              <a:t>enhanced </a:t>
            </a:r>
            <a:r>
              <a:rPr lang="en-GB" sz="3000" dirty="0" smtClean="0"/>
              <a:t>recovery programme</a:t>
            </a:r>
          </a:p>
          <a:p>
            <a:pPr>
              <a:lnSpc>
                <a:spcPct val="90000"/>
              </a:lnSpc>
              <a:buNone/>
            </a:pPr>
            <a:endParaRPr lang="en-GB" sz="3000" dirty="0"/>
          </a:p>
          <a:p>
            <a:pPr>
              <a:lnSpc>
                <a:spcPct val="90000"/>
              </a:lnSpc>
            </a:pPr>
            <a:r>
              <a:rPr lang="en-GB" sz="3000" dirty="0"/>
              <a:t>Gradually rolled out to all consultants by </a:t>
            </a:r>
            <a:r>
              <a:rPr lang="en-GB" sz="3000" dirty="0" smtClean="0"/>
              <a:t>2008</a:t>
            </a:r>
          </a:p>
          <a:p>
            <a:pPr>
              <a:lnSpc>
                <a:spcPct val="90000"/>
              </a:lnSpc>
            </a:pPr>
            <a:endParaRPr lang="en-GB" sz="3000" dirty="0" smtClean="0"/>
          </a:p>
          <a:p>
            <a:pPr>
              <a:lnSpc>
                <a:spcPct val="90000"/>
              </a:lnSpc>
            </a:pPr>
            <a:r>
              <a:rPr lang="en-GB" sz="3000" dirty="0" smtClean="0"/>
              <a:t>Set up needs</a:t>
            </a:r>
          </a:p>
          <a:p>
            <a:pPr>
              <a:lnSpc>
                <a:spcPct val="90000"/>
              </a:lnSpc>
            </a:pPr>
            <a:endParaRPr lang="en-GB" sz="3000" dirty="0" smtClean="0"/>
          </a:p>
          <a:p>
            <a:pPr>
              <a:lnSpc>
                <a:spcPct val="90000"/>
              </a:lnSpc>
            </a:pPr>
            <a:endParaRPr lang="en-GB" sz="3000" dirty="0"/>
          </a:p>
          <a:p>
            <a:pPr>
              <a:lnSpc>
                <a:spcPct val="90000"/>
              </a:lnSpc>
              <a:buNone/>
            </a:pPr>
            <a:endParaRPr lang="en-GB" sz="3000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How we started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improve and maintain the quality and continuity of service provided to outpatients</a:t>
            </a:r>
          </a:p>
          <a:p>
            <a:r>
              <a:rPr lang="en-GB" dirty="0" smtClean="0"/>
              <a:t>To increase patient satisfaction</a:t>
            </a:r>
          </a:p>
          <a:p>
            <a:r>
              <a:rPr lang="en-GB" dirty="0" smtClean="0"/>
              <a:t>To reduce outpatient waiting times</a:t>
            </a:r>
          </a:p>
          <a:p>
            <a:r>
              <a:rPr lang="en-GB" dirty="0" smtClean="0"/>
              <a:t>To ‘free up’ consultant clinic slots</a:t>
            </a:r>
          </a:p>
          <a:p>
            <a:r>
              <a:rPr lang="en-GB" dirty="0" smtClean="0"/>
              <a:t>To collect consistent outcome data</a:t>
            </a:r>
          </a:p>
          <a:p>
            <a:r>
              <a:rPr lang="en-GB" dirty="0" smtClean="0"/>
              <a:t>To improve patient information</a:t>
            </a:r>
          </a:p>
          <a:p>
            <a:r>
              <a:rPr lang="en-GB" dirty="0" smtClean="0"/>
              <a:t>To improve access to follow up</a:t>
            </a:r>
          </a:p>
          <a:p>
            <a:r>
              <a:rPr lang="en-GB" dirty="0" smtClean="0"/>
              <a:t>To develop the nursing role</a:t>
            </a:r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Service continues to grow</a:t>
            </a:r>
          </a:p>
          <a:p>
            <a:r>
              <a:rPr lang="en-GB" sz="2800" dirty="0" smtClean="0"/>
              <a:t>September – December 2006:</a:t>
            </a:r>
          </a:p>
          <a:p>
            <a:pPr>
              <a:buNone/>
            </a:pPr>
            <a:r>
              <a:rPr lang="en-GB" sz="2800" dirty="0" smtClean="0"/>
              <a:t>   21 patients</a:t>
            </a:r>
          </a:p>
          <a:p>
            <a:pPr>
              <a:buNone/>
            </a:pPr>
            <a:endParaRPr lang="en-GB" sz="2800" dirty="0" smtClean="0"/>
          </a:p>
          <a:p>
            <a:r>
              <a:rPr lang="en-GB" sz="2800" dirty="0" smtClean="0"/>
              <a:t>September – December 2012:</a:t>
            </a:r>
          </a:p>
          <a:p>
            <a:pPr>
              <a:buNone/>
            </a:pPr>
            <a:r>
              <a:rPr lang="en-GB" sz="2800" dirty="0" smtClean="0"/>
              <a:t>   342 patients</a:t>
            </a:r>
          </a:p>
          <a:p>
            <a:pPr>
              <a:buNone/>
            </a:pPr>
            <a:endParaRPr lang="en-GB" sz="2800" dirty="0"/>
          </a:p>
          <a:p>
            <a:r>
              <a:rPr lang="en-GB" sz="2800" dirty="0" smtClean="0"/>
              <a:t>Backfill achieved in 2009 for 24 hours</a:t>
            </a:r>
          </a:p>
          <a:p>
            <a:endParaRPr lang="en-GB" sz="2800" dirty="0"/>
          </a:p>
          <a:p>
            <a:r>
              <a:rPr lang="en-GB" sz="2800" dirty="0" smtClean="0"/>
              <a:t>Nurse </a:t>
            </a:r>
            <a:r>
              <a:rPr lang="en-GB" sz="2800" dirty="0"/>
              <a:t>follow up </a:t>
            </a:r>
            <a:r>
              <a:rPr lang="en-GB" sz="2800" dirty="0" smtClean="0"/>
              <a:t>less costly</a:t>
            </a:r>
            <a:endParaRPr lang="en-GB" sz="2800" dirty="0"/>
          </a:p>
          <a:p>
            <a:endParaRPr lang="en-GB" sz="2800" dirty="0"/>
          </a:p>
          <a:p>
            <a:endParaRPr lang="en-GB" sz="2800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PRESENT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ACPA</a:t>
            </a:r>
          </a:p>
          <a:p>
            <a:endParaRPr lang="en-GB" dirty="0" smtClean="0"/>
          </a:p>
          <a:p>
            <a:r>
              <a:rPr lang="en-GB" dirty="0" smtClean="0"/>
              <a:t>Capacity</a:t>
            </a:r>
          </a:p>
          <a:p>
            <a:endParaRPr lang="en-GB" dirty="0" smtClean="0"/>
          </a:p>
          <a:p>
            <a:r>
              <a:rPr lang="en-GB" dirty="0" smtClean="0"/>
              <a:t>Juggling roles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Upper limb </a:t>
            </a:r>
            <a:r>
              <a:rPr lang="en-GB" dirty="0" err="1"/>
              <a:t>arthroplasty</a:t>
            </a:r>
            <a:r>
              <a:rPr lang="en-GB" dirty="0"/>
              <a:t> follow up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Continuing </a:t>
            </a:r>
            <a:r>
              <a:rPr lang="en-GB" dirty="0"/>
              <a:t>professional </a:t>
            </a:r>
            <a:r>
              <a:rPr lang="en-GB" dirty="0" smtClean="0"/>
              <a:t>development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? Any follow up at all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FUTURE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GB" sz="9600" dirty="0" smtClean="0"/>
              <a:t>?</a:t>
            </a:r>
            <a:endParaRPr lang="en-GB" sz="2800" dirty="0" smtClean="0"/>
          </a:p>
          <a:p>
            <a:pPr algn="ctr">
              <a:buNone/>
            </a:pPr>
            <a:endParaRPr lang="en-GB" sz="2800" dirty="0" smtClean="0"/>
          </a:p>
          <a:p>
            <a:pPr algn="ctr">
              <a:buNone/>
            </a:pPr>
            <a:r>
              <a:rPr lang="en-GB" sz="2800" dirty="0" smtClean="0"/>
              <a:t>And thank you </a:t>
            </a:r>
          </a:p>
          <a:p>
            <a:pPr algn="ctr">
              <a:buNone/>
            </a:pPr>
            <a:endParaRPr lang="en-GB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Any questions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245</TotalTime>
  <Words>180</Words>
  <Application>Microsoft Office PowerPoint</Application>
  <PresentationFormat>On-screen Show (4:3)</PresentationFormat>
  <Paragraphs>73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SETTING UP AN ARTHROPLASTY SERVICE</vt:lpstr>
      <vt:lpstr>Background</vt:lpstr>
      <vt:lpstr>Background</vt:lpstr>
      <vt:lpstr>How we started</vt:lpstr>
      <vt:lpstr>Aims</vt:lpstr>
      <vt:lpstr>PRESENT</vt:lpstr>
      <vt:lpstr>Present</vt:lpstr>
      <vt:lpstr>FUTURE</vt:lpstr>
      <vt:lpstr>Any questions</vt:lpstr>
    </vt:vector>
  </TitlesOfParts>
  <Company>NHS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Hale</dc:creator>
  <cp:lastModifiedBy>James Family</cp:lastModifiedBy>
  <cp:revision>27</cp:revision>
  <dcterms:created xsi:type="dcterms:W3CDTF">2008-12-09T12:54:39Z</dcterms:created>
  <dcterms:modified xsi:type="dcterms:W3CDTF">2013-04-12T12:29:52Z</dcterms:modified>
</cp:coreProperties>
</file>