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1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5" r:id="rId9"/>
    <p:sldId id="266" r:id="rId10"/>
    <p:sldId id="267" r:id="rId11"/>
    <p:sldId id="269" r:id="rId12"/>
    <p:sldId id="275" r:id="rId13"/>
    <p:sldId id="276" r:id="rId14"/>
    <p:sldId id="274" r:id="rId15"/>
    <p:sldId id="289" r:id="rId16"/>
    <p:sldId id="270" r:id="rId17"/>
    <p:sldId id="277" r:id="rId18"/>
    <p:sldId id="271" r:id="rId19"/>
    <p:sldId id="292" r:id="rId20"/>
    <p:sldId id="295" r:id="rId21"/>
    <p:sldId id="278" r:id="rId22"/>
    <p:sldId id="279" r:id="rId23"/>
    <p:sldId id="280" r:id="rId24"/>
    <p:sldId id="281" r:id="rId25"/>
    <p:sldId id="293" r:id="rId26"/>
    <p:sldId id="294" r:id="rId27"/>
    <p:sldId id="282" r:id="rId28"/>
    <p:sldId id="283" r:id="rId29"/>
    <p:sldId id="290" r:id="rId30"/>
    <p:sldId id="291" r:id="rId31"/>
    <p:sldId id="284" r:id="rId32"/>
    <p:sldId id="297" r:id="rId33"/>
    <p:sldId id="285" r:id="rId34"/>
    <p:sldId id="298" r:id="rId35"/>
    <p:sldId id="286" r:id="rId36"/>
    <p:sldId id="287" r:id="rId37"/>
    <p:sldId id="296" r:id="rId38"/>
    <p:sldId id="268" r:id="rId39"/>
    <p:sldId id="28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660"/>
  </p:normalViewPr>
  <p:slideViewPr>
    <p:cSldViewPr>
      <p:cViewPr>
        <p:scale>
          <a:sx n="107" d="100"/>
          <a:sy n="107" d="100"/>
        </p:scale>
        <p:origin x="-1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EF053-AB22-4A33-8193-0878FD39B01A}" type="datetimeFigureOut">
              <a:rPr lang="en-GB" smtClean="0"/>
              <a:pPr/>
              <a:t>12/04/2013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42BA6-0450-40CC-8967-564E5C6952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2BA6-0450-40CC-8967-564E5C6952E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2180-F406-46BF-B3E6-AF694E36652A}" type="datetimeFigureOut">
              <a:rPr lang="en-GB" smtClean="0"/>
              <a:pPr/>
              <a:t>12/04/2013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25DD-BC89-4018-B063-4628F0B7E7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2180-F406-46BF-B3E6-AF694E36652A}" type="datetimeFigureOut">
              <a:rPr lang="en-GB" smtClean="0"/>
              <a:pPr/>
              <a:t>12/04/2013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25DD-BC89-4018-B063-4628F0B7E7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2180-F406-46BF-B3E6-AF694E36652A}" type="datetimeFigureOut">
              <a:rPr lang="en-GB" smtClean="0"/>
              <a:pPr/>
              <a:t>12/04/2013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25DD-BC89-4018-B063-4628F0B7E7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2180-F406-46BF-B3E6-AF694E36652A}" type="datetimeFigureOut">
              <a:rPr lang="en-GB" smtClean="0"/>
              <a:pPr/>
              <a:t>12/04/2013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25DD-BC89-4018-B063-4628F0B7E7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2180-F406-46BF-B3E6-AF694E36652A}" type="datetimeFigureOut">
              <a:rPr lang="en-GB" smtClean="0"/>
              <a:pPr/>
              <a:t>12/04/2013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25DD-BC89-4018-B063-4628F0B7E7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2180-F406-46BF-B3E6-AF694E36652A}" type="datetimeFigureOut">
              <a:rPr lang="en-GB" smtClean="0"/>
              <a:pPr/>
              <a:t>12/04/2013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25DD-BC89-4018-B063-4628F0B7E7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2180-F406-46BF-B3E6-AF694E36652A}" type="datetimeFigureOut">
              <a:rPr lang="en-GB" smtClean="0"/>
              <a:pPr/>
              <a:t>12/04/2013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25DD-BC89-4018-B063-4628F0B7E7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2180-F406-46BF-B3E6-AF694E36652A}" type="datetimeFigureOut">
              <a:rPr lang="en-GB" smtClean="0"/>
              <a:pPr/>
              <a:t>12/04/2013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25DD-BC89-4018-B063-4628F0B7E7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2180-F406-46BF-B3E6-AF694E36652A}" type="datetimeFigureOut">
              <a:rPr lang="en-GB" smtClean="0"/>
              <a:pPr/>
              <a:t>12/04/2013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25DD-BC89-4018-B063-4628F0B7E7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2180-F406-46BF-B3E6-AF694E36652A}" type="datetimeFigureOut">
              <a:rPr lang="en-GB" smtClean="0"/>
              <a:pPr/>
              <a:t>12/04/2013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25DD-BC89-4018-B063-4628F0B7E7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2180-F406-46BF-B3E6-AF694E36652A}" type="datetimeFigureOut">
              <a:rPr lang="en-GB" smtClean="0"/>
              <a:pPr/>
              <a:t>12/04/2013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7F25DD-BC89-4018-B063-4628F0B7E7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6E2180-F406-46BF-B3E6-AF694E36652A}" type="datetimeFigureOut">
              <a:rPr lang="en-GB" smtClean="0"/>
              <a:pPr/>
              <a:t>12/04/2013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7F25DD-BC89-4018-B063-4628F0B7E7D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google.com/a/sky.com/?ui=2&amp;ik=0be28583e8&amp;view=att&amp;th=13c918d2a7ed4f2f&amp;attid=0.3&amp;disp=inline&amp;safe=1&amp;zw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mj.com/lookup/external-ref?access_num=10.1302/0301-620X.91B10.22308&amp;link_type=DOI" TargetMode="External"/><Relationship Id="rId13" Type="http://schemas.openxmlformats.org/officeDocument/2006/relationships/hyperlink" Target="http://www.bmj.com/lookup/external-ref?access_num=21435493&amp;link_type=MED&amp;atom=/bmj/342/bmj.d2905.atom" TargetMode="External"/><Relationship Id="rId3" Type="http://schemas.openxmlformats.org/officeDocument/2006/relationships/hyperlink" Target="http://www.bmj.com/lookup/external-ref?access_num=10.1302/0301-620X.87B4.15498&amp;link_type=DOI" TargetMode="External"/><Relationship Id="rId7" Type="http://schemas.openxmlformats.org/officeDocument/2006/relationships/hyperlink" Target="http://www.bmj.com/lookup/external-ref?access_num=18827237&amp;link_type=MED&amp;atom=/bmj/342/bmj.d2905.atom" TargetMode="External"/><Relationship Id="rId12" Type="http://schemas.openxmlformats.org/officeDocument/2006/relationships/hyperlink" Target="http://www.bmj.com/lookup/external-ref?access_num=21082578&amp;link_type=MED&amp;atom=/bmj/342/bmj.d2905.atom" TargetMode="External"/><Relationship Id="rId2" Type="http://schemas.openxmlformats.org/officeDocument/2006/relationships/hyperlink" Target="http://www.jisrf.org/pdf_files/MoM_BOA-BHS_AdvicetoSurgeons_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mj.com/lookup/external-ref?access_num=10.1302/0301-620X.90B10.20533&amp;link_type=DOI" TargetMode="External"/><Relationship Id="rId11" Type="http://schemas.openxmlformats.org/officeDocument/2006/relationships/hyperlink" Target="http://www.bmj.com/lookup/external-ref?access_num=18676942&amp;link_type=MED&amp;atom=/bmj/342/bmj.d2905.atom" TargetMode="External"/><Relationship Id="rId5" Type="http://schemas.openxmlformats.org/officeDocument/2006/relationships/hyperlink" Target="http://www.finsbury.org/documents/bulletin/058_030506.pdf" TargetMode="External"/><Relationship Id="rId10" Type="http://schemas.openxmlformats.org/officeDocument/2006/relationships/hyperlink" Target="http://www.bmj.com/lookup/external-ref?access_num=10.2106/JBJS.H.00621&amp;link_type=DOI" TargetMode="External"/><Relationship Id="rId4" Type="http://schemas.openxmlformats.org/officeDocument/2006/relationships/hyperlink" Target="http://www.bmj.com/lookup/external-ref?access_num=15795193&amp;link_type=MED&amp;atom=/bmj/342/bmj.d2905.atom" TargetMode="External"/><Relationship Id="rId9" Type="http://schemas.openxmlformats.org/officeDocument/2006/relationships/hyperlink" Target="http://www.bmj.com/lookup/external-ref?access_num=19794161&amp;link_type=MED&amp;atom=/bmj/342/bmj.d2905.atom" TargetMode="External"/><Relationship Id="rId14" Type="http://schemas.openxmlformats.org/officeDocument/2006/relationships/hyperlink" Target="http://www.mcminncentre.co.uk/research-lectures-debate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Metal on Metal Hip Arthroplasty Experiences in Liverpool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Cathy Armstrong</a:t>
            </a:r>
          </a:p>
          <a:p>
            <a:r>
              <a:rPr lang="en-GB" dirty="0" smtClean="0"/>
              <a:t>Research Physiotherapist</a:t>
            </a:r>
          </a:p>
          <a:p>
            <a:r>
              <a:rPr lang="en-GB" dirty="0" smtClean="0"/>
              <a:t>Royal Liverpool University Hospitals Trust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30909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62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Problems arise with </a:t>
            </a:r>
            <a:r>
              <a:rPr lang="en-GB" dirty="0"/>
              <a:t>M-o-M THR’s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coincided with articles reporting complications, Jacobs et al 1998 &amp; 2003, Hallab et al 2005, Park et al 2005.</a:t>
            </a:r>
          </a:p>
          <a:p>
            <a:endParaRPr lang="en-GB" dirty="0" smtClean="0"/>
          </a:p>
          <a:p>
            <a:r>
              <a:rPr lang="en-GB" dirty="0" smtClean="0"/>
              <a:t>Up until this point other sources of pain were investigated because x-rays and routine bloods were essentially normal. Many patients were investigated for spinal problems.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884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Problems arise with M-o-M THR’s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2006 onwards we started looking at blood inflammatory markers.</a:t>
            </a:r>
          </a:p>
          <a:p>
            <a:r>
              <a:rPr lang="en-GB" dirty="0" smtClean="0"/>
              <a:t>Inconclusive results</a:t>
            </a:r>
          </a:p>
          <a:p>
            <a:r>
              <a:rPr lang="en-GB" dirty="0" smtClean="0"/>
              <a:t>Urine analysis for Chromium(Cr) and Cobalt(Co)started.</a:t>
            </a:r>
          </a:p>
        </p:txBody>
      </p:sp>
    </p:spTree>
    <p:extLst>
      <p:ext uri="{BB962C8B-B14F-4D97-AF65-F5344CB8AC3E}">
        <p14:creationId xmlns:p14="http://schemas.microsoft.com/office/powerpoint/2010/main" xmlns="" val="30539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Levels of Metal ions in Urine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Literature suggests normal values between 2 and 6nmol/L (Newton et al 2012)</a:t>
            </a:r>
          </a:p>
          <a:p>
            <a:pPr marL="137160" indent="0">
              <a:buNone/>
            </a:pPr>
            <a:endParaRPr lang="en-GB" dirty="0"/>
          </a:p>
          <a:p>
            <a:r>
              <a:rPr lang="en-GB" dirty="0" smtClean="0"/>
              <a:t>Our cohort of patients showed the following levels of urine metal ions:</a:t>
            </a:r>
          </a:p>
          <a:p>
            <a:endParaRPr lang="en-GB" dirty="0"/>
          </a:p>
          <a:p>
            <a:r>
              <a:rPr lang="en-GB" dirty="0" smtClean="0"/>
              <a:t>Median Cobalt= 334 (2-10,759) nmoL/L</a:t>
            </a:r>
          </a:p>
          <a:p>
            <a:r>
              <a:rPr lang="en-GB" dirty="0" smtClean="0"/>
              <a:t>Median Chromium= 97.3 (4-2920) nmoL/L</a:t>
            </a:r>
          </a:p>
          <a:p>
            <a:endParaRPr lang="en-GB" dirty="0" smtClean="0"/>
          </a:p>
          <a:p>
            <a:r>
              <a:rPr lang="en-GB" dirty="0" smtClean="0"/>
              <a:t>Urine testing may not be suitable as heavy metal ions are excreted too quickly to be found at significant levels. For this reason we stopped analysing this.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985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Photo of Trochanteric swelling with Metal-on-Metal THR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Swelling and fluid in the hips was described in the literature Pandit et al 2008.</a:t>
            </a:r>
          </a:p>
          <a:p>
            <a:r>
              <a:rPr lang="en-GB" dirty="0" smtClean="0"/>
              <a:t>The Term Pseudotumours was coined (Pandit et al 2008)</a:t>
            </a:r>
          </a:p>
          <a:p>
            <a:r>
              <a:rPr lang="en-GB" dirty="0" smtClean="0"/>
              <a:t>These are seen over the Trochanter and in the groin.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211" y="4106665"/>
            <a:ext cx="3038095" cy="27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40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Intraoperative findings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/>
          <a:lstStyle/>
          <a:p>
            <a:r>
              <a:rPr lang="en-GB" dirty="0"/>
              <a:t>Around this time surgeons </a:t>
            </a:r>
            <a:r>
              <a:rPr lang="en-GB" dirty="0" smtClean="0"/>
              <a:t>were noticing </a:t>
            </a:r>
            <a:r>
              <a:rPr lang="en-GB" dirty="0"/>
              <a:t>large amount of fluid  and necrotic tissue when revising hips. </a:t>
            </a:r>
          </a:p>
          <a:p>
            <a:endParaRPr lang="en-GB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4621213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62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Pseudotumour and necrosis.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31947"/>
            <a:ext cx="5267401" cy="395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313583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70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Radiological Diagnosis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Started using U/S to look for “Pseudotumours” </a:t>
            </a:r>
            <a:endParaRPr lang="en-GB" dirty="0"/>
          </a:p>
          <a:p>
            <a:r>
              <a:rPr lang="en-GB" dirty="0" smtClean="0"/>
              <a:t>Fluid around hip (i.e. in psoas bursa) only was analysed at first</a:t>
            </a:r>
          </a:p>
          <a:p>
            <a:r>
              <a:rPr lang="en-GB" dirty="0" smtClean="0"/>
              <a:t>Trochanteric fluid was thought to be bursitis only</a:t>
            </a:r>
          </a:p>
          <a:p>
            <a:r>
              <a:rPr lang="en-GB" dirty="0" smtClean="0"/>
              <a:t>Many early signs may have been missed due to inexperience looking at these hips.</a:t>
            </a:r>
          </a:p>
          <a:p>
            <a:r>
              <a:rPr lang="en-GB" dirty="0" smtClean="0"/>
              <a:t>Quality of tissues was not examined initially.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007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3938587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572000" y="3248397"/>
            <a:ext cx="0" cy="32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Ultrasound of fluid in the hip joint </a:t>
            </a:r>
            <a:endParaRPr lang="en-GB" dirty="0"/>
          </a:p>
        </p:txBody>
      </p:sp>
      <p:sp>
        <p:nvSpPr>
          <p:cNvPr id="14338" name="AutoShape 2" descr="DSCF0257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92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340" name="AutoShape 4" descr="DSCF0257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92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995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Change of focus on Metal-on-Metal hips.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2007 a protocol was developed by the Surgeon, Hip fellow and Research Physio at Royal Liverpool Hospitals as follows:</a:t>
            </a:r>
          </a:p>
          <a:p>
            <a:r>
              <a:rPr lang="en-GB" sz="2400" dirty="0" smtClean="0"/>
              <a:t>All M-o-M patients were followed up: </a:t>
            </a:r>
          </a:p>
          <a:p>
            <a:pPr lvl="1"/>
            <a:r>
              <a:rPr lang="en-GB" sz="2000" dirty="0" smtClean="0"/>
              <a:t>2 yearly</a:t>
            </a:r>
          </a:p>
          <a:p>
            <a:pPr lvl="1"/>
            <a:r>
              <a:rPr lang="en-GB" sz="2000" dirty="0" smtClean="0"/>
              <a:t>X-rays</a:t>
            </a:r>
          </a:p>
          <a:p>
            <a:pPr lvl="1"/>
            <a:r>
              <a:rPr lang="en-GB" sz="2000" dirty="0" smtClean="0"/>
              <a:t>Clinical exam</a:t>
            </a:r>
          </a:p>
          <a:p>
            <a:pPr lvl="1"/>
            <a:r>
              <a:rPr lang="en-GB" sz="2000" dirty="0" smtClean="0"/>
              <a:t>Blood tests.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33991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Change of focus on M</a:t>
            </a:r>
            <a:r>
              <a:rPr lang="en-GB" dirty="0" smtClean="0"/>
              <a:t>etal-on-Metal </a:t>
            </a:r>
            <a:r>
              <a:rPr lang="en-GB" dirty="0"/>
              <a:t>hips.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2008 BHS and BOA steering group, MHRA  and NJR identified large diameter M-o-M articulations at risk. </a:t>
            </a:r>
            <a:r>
              <a:rPr lang="en-GB" sz="2400" dirty="0" smtClean="0"/>
              <a:t>They suggested </a:t>
            </a:r>
            <a:r>
              <a:rPr lang="en-GB" sz="2400" dirty="0"/>
              <a:t>orthopaedic teams look at these </a:t>
            </a:r>
            <a:r>
              <a:rPr lang="en-GB" sz="2400" dirty="0" smtClean="0"/>
              <a:t>more closely.</a:t>
            </a:r>
            <a:endParaRPr lang="en-GB" sz="2400" dirty="0"/>
          </a:p>
          <a:p>
            <a:r>
              <a:rPr lang="en-GB" sz="2400" dirty="0" smtClean="0"/>
              <a:t>2010 MHRA issued a medical devices alert (MDA) drawing attention to all Metal-on Metal hip replacements. </a:t>
            </a:r>
          </a:p>
          <a:p>
            <a:r>
              <a:rPr lang="en-GB" sz="2400" dirty="0" smtClean="0"/>
              <a:t>All metal-on-metal prostheses should be followed up annually until 5 years.</a:t>
            </a:r>
          </a:p>
          <a:p>
            <a:endParaRPr lang="en-GB" sz="2400" dirty="0"/>
          </a:p>
          <a:p>
            <a:r>
              <a:rPr lang="en-GB" sz="2400" dirty="0" smtClean="0"/>
              <a:t>Our protocol was modified again to accommodate the yearly follow ups.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5520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Orthopaedic Hip team consists of 3 consultant orthopaedic surgeons</a:t>
            </a:r>
          </a:p>
          <a:p>
            <a:r>
              <a:rPr lang="en-GB" dirty="0" smtClean="0"/>
              <a:t>Research Physiotherapist (Cathy Armstrong)</a:t>
            </a:r>
          </a:p>
          <a:p>
            <a:r>
              <a:rPr lang="en-GB" dirty="0" smtClean="0"/>
              <a:t>Specialist Registrar</a:t>
            </a:r>
          </a:p>
          <a:p>
            <a:r>
              <a:rPr lang="en-GB" dirty="0" smtClean="0"/>
              <a:t>Hip Fellow </a:t>
            </a:r>
          </a:p>
          <a:p>
            <a:endParaRPr lang="en-GB" dirty="0"/>
          </a:p>
          <a:p>
            <a:r>
              <a:rPr lang="en-GB" dirty="0" smtClean="0"/>
              <a:t>I have been in post since 2002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167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Modified protocol for M-o-M 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Yearly follow up with:</a:t>
            </a:r>
          </a:p>
          <a:p>
            <a:pPr lvl="1"/>
            <a:r>
              <a:rPr lang="en-GB" dirty="0" smtClean="0"/>
              <a:t>Clinical Examination</a:t>
            </a:r>
          </a:p>
          <a:p>
            <a:pPr lvl="1"/>
            <a:r>
              <a:rPr lang="en-GB" dirty="0" smtClean="0"/>
              <a:t>X-ray</a:t>
            </a:r>
          </a:p>
          <a:p>
            <a:pPr lvl="1"/>
            <a:r>
              <a:rPr lang="en-GB" dirty="0" smtClean="0"/>
              <a:t>Blood tests</a:t>
            </a:r>
          </a:p>
          <a:p>
            <a:pPr lvl="1"/>
            <a:r>
              <a:rPr lang="en-GB" dirty="0" smtClean="0"/>
              <a:t>Imaging if blood tests were showing metal ions &gt;7ppb.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040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 Metal ion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Literature described analysis of metal ions in blood</a:t>
            </a:r>
          </a:p>
          <a:p>
            <a:r>
              <a:rPr lang="en-GB" dirty="0" smtClean="0"/>
              <a:t>Many debates on whether whole blood or serum is best to detect metal ions.</a:t>
            </a:r>
          </a:p>
          <a:p>
            <a:r>
              <a:rPr lang="en-GB" dirty="0" smtClean="0"/>
              <a:t>Newton et al 2012 suggests serum is better to detect  chromium and whole blood to detect cobalt.</a:t>
            </a:r>
          </a:p>
          <a:p>
            <a:r>
              <a:rPr lang="en-GB" dirty="0" smtClean="0"/>
              <a:t>MHRA guidelines state whole blood threshold levels.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840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 ion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185416" lvl="8" indent="0">
              <a:buNone/>
            </a:pPr>
            <a:r>
              <a:rPr lang="en-GB" sz="3400" dirty="0" smtClean="0"/>
              <a:t>Normal levels of metal ions:  </a:t>
            </a:r>
          </a:p>
          <a:p>
            <a:pPr marL="2185416" lvl="8" indent="0">
              <a:buNone/>
            </a:pPr>
            <a:r>
              <a:rPr lang="en-GB" sz="2600" dirty="0" smtClean="0"/>
              <a:t>&lt;</a:t>
            </a:r>
            <a:r>
              <a:rPr lang="en-GB" sz="2600" dirty="0"/>
              <a:t>40nmol/L Chromium</a:t>
            </a:r>
          </a:p>
          <a:p>
            <a:pPr marL="2185416" lvl="8" indent="0">
              <a:buNone/>
            </a:pPr>
            <a:r>
              <a:rPr lang="en-GB" sz="2600" dirty="0" smtClean="0"/>
              <a:t>&lt;20nmol/L cobalt</a:t>
            </a:r>
          </a:p>
          <a:p>
            <a:pPr marL="2185416" lvl="8" indent="0">
              <a:buNone/>
            </a:pPr>
            <a:endParaRPr lang="en-GB" sz="2600" dirty="0" smtClean="0"/>
          </a:p>
          <a:p>
            <a:r>
              <a:rPr lang="en-GB" dirty="0" smtClean="0"/>
              <a:t>Our cohort median blood metal ion levels:</a:t>
            </a:r>
          </a:p>
          <a:p>
            <a:pPr marL="585216" lvl="1" indent="0">
              <a:buNone/>
            </a:pPr>
            <a:r>
              <a:rPr lang="en-GB" dirty="0" smtClean="0"/>
              <a:t>                                 Chromium= 40.3nmol/L (3-2470)</a:t>
            </a:r>
          </a:p>
          <a:p>
            <a:pPr marL="585216" lvl="1" indent="0">
              <a:buNone/>
            </a:pPr>
            <a:r>
              <a:rPr lang="en-GB" dirty="0" smtClean="0"/>
              <a:t>                                 Cobalt= 45.9nmol/L(12-1304)</a:t>
            </a:r>
          </a:p>
          <a:p>
            <a:pPr marL="585216" lvl="1" indent="0">
              <a:buNone/>
            </a:pPr>
            <a:endParaRPr lang="en-GB" dirty="0" smtClean="0"/>
          </a:p>
          <a:p>
            <a:r>
              <a:rPr lang="en-GB" dirty="0" smtClean="0"/>
              <a:t>MHRA guidelines suggest anything </a:t>
            </a:r>
            <a:r>
              <a:rPr lang="en-GB" b="1" dirty="0" smtClean="0"/>
              <a:t>over 7ppb </a:t>
            </a:r>
            <a:r>
              <a:rPr lang="en-GB" dirty="0" smtClean="0"/>
              <a:t>should be further investigated.</a:t>
            </a:r>
          </a:p>
          <a:p>
            <a:endParaRPr lang="en-GB" dirty="0"/>
          </a:p>
          <a:p>
            <a:r>
              <a:rPr lang="en-GB" dirty="0" smtClean="0"/>
              <a:t>That translates to </a:t>
            </a:r>
            <a:r>
              <a:rPr lang="en-GB" b="1" dirty="0" smtClean="0"/>
              <a:t>120nmol</a:t>
            </a:r>
            <a:r>
              <a:rPr lang="en-GB" dirty="0" smtClean="0"/>
              <a:t>/</a:t>
            </a:r>
            <a:r>
              <a:rPr lang="en-GB" b="1" dirty="0" smtClean="0"/>
              <a:t>L</a:t>
            </a:r>
            <a:r>
              <a:rPr lang="en-GB" dirty="0" smtClean="0"/>
              <a:t> cobalt  and </a:t>
            </a:r>
            <a:r>
              <a:rPr lang="en-GB" b="1" dirty="0" smtClean="0"/>
              <a:t>135 nmol/L</a:t>
            </a:r>
            <a:r>
              <a:rPr lang="en-GB" dirty="0" smtClean="0"/>
              <a:t> Chromium</a:t>
            </a:r>
          </a:p>
          <a:p>
            <a:endParaRPr lang="en-GB" dirty="0" smtClean="0"/>
          </a:p>
          <a:p>
            <a:r>
              <a:rPr lang="en-GB" dirty="0" smtClean="0"/>
              <a:t>Confusion in measuring between ppb (parts per billion) and nmol/L (nanomoles per litre)from different labs. </a:t>
            </a:r>
          </a:p>
          <a:p>
            <a:pPr marL="2185416" lvl="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34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 ion measurement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Initially all samples were analysed at the </a:t>
            </a:r>
            <a:r>
              <a:rPr lang="en-GB" dirty="0"/>
              <a:t>Trace Elements </a:t>
            </a:r>
            <a:r>
              <a:rPr lang="en-GB" dirty="0" smtClean="0"/>
              <a:t>Laboratory in Birmingham as Royal Liverpool Hospitals had not been approved to analyse for Cobalt and Chromium.</a:t>
            </a:r>
          </a:p>
          <a:p>
            <a:endParaRPr lang="en-GB" dirty="0" smtClean="0"/>
          </a:p>
          <a:p>
            <a:r>
              <a:rPr lang="en-GB" dirty="0" smtClean="0"/>
              <a:t>Royal Liverpool University Hospitals Laboratory is now approved as a National Trace Elements Centre therefore these tests have been performed in house since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Metal ion measurement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Difficulty in taking the blood samples initially.</a:t>
            </a:r>
          </a:p>
          <a:p>
            <a:endParaRPr lang="en-GB" dirty="0" smtClean="0"/>
          </a:p>
          <a:p>
            <a:r>
              <a:rPr lang="en-GB" dirty="0" smtClean="0"/>
              <a:t>Theories that the metal needle may cause contamination led to a protocol to be developed where the first 10mls were discarded.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288463" cy="58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76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Re-organisation of clinical follow-up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Yearly follow-up meant increased clinic appointments.</a:t>
            </a:r>
          </a:p>
          <a:p>
            <a:endParaRPr lang="en-GB" dirty="0" smtClean="0"/>
          </a:p>
          <a:p>
            <a:r>
              <a:rPr lang="en-GB" dirty="0" smtClean="0"/>
              <a:t>ASR specific clinics were set up and funded by the manufacturer.</a:t>
            </a:r>
          </a:p>
          <a:p>
            <a:endParaRPr lang="en-GB" dirty="0"/>
          </a:p>
          <a:p>
            <a:r>
              <a:rPr lang="en-GB" dirty="0" smtClean="0"/>
              <a:t>A specific M-o-M follow-up clinic was developed.</a:t>
            </a:r>
          </a:p>
          <a:p>
            <a:pPr marL="0" indent="0">
              <a:buNone/>
            </a:pPr>
            <a:r>
              <a:rPr lang="en-GB" dirty="0" smtClean="0"/>
              <a:t>    A business plan was developed my myself and the trust to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provide this service. </a:t>
            </a:r>
          </a:p>
          <a:p>
            <a:endParaRPr lang="en-GB" dirty="0"/>
          </a:p>
          <a:p>
            <a:r>
              <a:rPr lang="en-GB" dirty="0" smtClean="0"/>
              <a:t>We now receive referrals to follow up M-o-M hips which were performed in other areas and other countries.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474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2013 and onwards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</a:t>
            </a:r>
            <a:r>
              <a:rPr lang="en-GB" dirty="0"/>
              <a:t> </a:t>
            </a:r>
            <a:r>
              <a:rPr lang="en-GB" dirty="0" smtClean="0"/>
              <a:t>  BHR’s revised          14%</a:t>
            </a:r>
          </a:p>
          <a:p>
            <a:pPr lvl="4">
              <a:buNone/>
            </a:pPr>
            <a:r>
              <a:rPr lang="en-GB" sz="2800" dirty="0" smtClean="0"/>
              <a:t>ASR’s revised        55%</a:t>
            </a:r>
          </a:p>
          <a:p>
            <a:pPr lvl="4">
              <a:buNone/>
            </a:pPr>
            <a:r>
              <a:rPr lang="en-GB" sz="2800" dirty="0" smtClean="0"/>
              <a:t>Hybrids revised   20%</a:t>
            </a:r>
          </a:p>
          <a:p>
            <a:pPr lvl="4">
              <a:buNone/>
            </a:pPr>
            <a:r>
              <a:rPr lang="en-GB" sz="2800" dirty="0" smtClean="0"/>
              <a:t>Others revised     20%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2013 and onwards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Metal Artefact Reduction Series (MARS) MRI now used to detect fluid in the hip.</a:t>
            </a:r>
          </a:p>
          <a:p>
            <a:r>
              <a:rPr lang="en-GB" dirty="0" smtClean="0"/>
              <a:t>This is more accurate and can, when read by an experienced member of the radiology team, detect soft tissue degradation such as rupture of the gluteal tendon insertions.</a:t>
            </a:r>
          </a:p>
          <a:p>
            <a:r>
              <a:rPr lang="en-GB" dirty="0" smtClean="0"/>
              <a:t>Sometimes this is more evident than fluid alone.</a:t>
            </a:r>
          </a:p>
          <a:p>
            <a:r>
              <a:rPr lang="en-GB" dirty="0" smtClean="0"/>
              <a:t>Mars MRI is becoming more specialised in reducing the artefact and therefore more sensitive.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MARS MRI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Showing disruption of the abductor tendons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7" name="Content Placeholder 16" descr="R:\My Documents 2\cathy's piccies and xrays\john breen mri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5111750" cy="511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97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79296" cy="1847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History of Metal on Metal </a:t>
            </a:r>
            <a:br>
              <a:rPr lang="en-GB" dirty="0" smtClean="0"/>
            </a:br>
            <a:r>
              <a:rPr lang="en-GB" dirty="0" smtClean="0"/>
              <a:t>(M-o-M) Hips Royal Liverpool Hospitals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1998-2002  255 Birmingham Hip Resurfacings implanted</a:t>
            </a:r>
          </a:p>
          <a:p>
            <a:endParaRPr lang="en-GB" dirty="0"/>
          </a:p>
          <a:p>
            <a:r>
              <a:rPr lang="en-GB" dirty="0" smtClean="0"/>
              <a:t>2002- change of surgeon. Due to reports of # NOF with BHR he used the Birmingham head on a Freeman Stem</a:t>
            </a:r>
            <a:endParaRPr lang="en-GB" dirty="0"/>
          </a:p>
        </p:txBody>
      </p:sp>
      <p:pic>
        <p:nvPicPr>
          <p:cNvPr id="5" name="Content Placeholder 4" descr="http://0.tqn.com/d/arthritis/1/0/s/2/BHR_component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8172" y="3549555"/>
            <a:ext cx="1438656" cy="1176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328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MARS MRI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</a:t>
            </a:r>
            <a:r>
              <a:rPr lang="en-GB" sz="2800" dirty="0" smtClean="0"/>
              <a:t>howing fluid around the Greater Trochanter.</a:t>
            </a:r>
            <a:endParaRPr lang="en-GB" sz="2800" dirty="0"/>
          </a:p>
        </p:txBody>
      </p:sp>
      <p:pic>
        <p:nvPicPr>
          <p:cNvPr id="5" name="Content Placeholder 4" descr="R:\My Documents 2\cathy's piccies and xrays\Albert southern mri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19872" y="1124744"/>
            <a:ext cx="5111750" cy="5111750"/>
          </a:xfrm>
        </p:spPr>
      </p:pic>
    </p:spTree>
    <p:extLst>
      <p:ext uri="{BB962C8B-B14F-4D97-AF65-F5344CB8AC3E}">
        <p14:creationId xmlns:p14="http://schemas.microsoft.com/office/powerpoint/2010/main" xmlns="" val="21220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dirty="0" smtClean="0"/>
              <a:t>2013 and onward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Issues faced:</a:t>
            </a:r>
          </a:p>
          <a:p>
            <a:r>
              <a:rPr lang="en-GB" dirty="0" smtClean="0"/>
              <a:t>Patients need a lot of counselling and support.</a:t>
            </a:r>
          </a:p>
          <a:p>
            <a:r>
              <a:rPr lang="en-GB" dirty="0" smtClean="0"/>
              <a:t>Many are angry and confused at “being ignored” for many years.</a:t>
            </a:r>
          </a:p>
          <a:p>
            <a:r>
              <a:rPr lang="en-GB" dirty="0" smtClean="0"/>
              <a:t>Media coverage is making people more aware and in some cases is very frightening.</a:t>
            </a:r>
          </a:p>
          <a:p>
            <a:endParaRPr lang="en-GB" dirty="0"/>
          </a:p>
        </p:txBody>
      </p:sp>
      <p:pic>
        <p:nvPicPr>
          <p:cNvPr id="7" name="Picture 6" descr="C:\Users\Cathy\Pictures\img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059" y="4725144"/>
            <a:ext cx="46085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Terms used to describe these reactions.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Pseudotumours</a:t>
            </a:r>
          </a:p>
          <a:p>
            <a:r>
              <a:rPr lang="en-GB" dirty="0" smtClean="0"/>
              <a:t>ALVAL (Aseptic Lymphocytic Vasculitis and Associated Lesions) seen on histological analysis of tissue from revisions. </a:t>
            </a:r>
          </a:p>
          <a:p>
            <a:r>
              <a:rPr lang="en-GB" dirty="0" smtClean="0"/>
              <a:t>Metal hypersensitivity</a:t>
            </a:r>
          </a:p>
          <a:p>
            <a:endParaRPr lang="en-GB" dirty="0"/>
          </a:p>
          <a:p>
            <a:r>
              <a:rPr lang="en-GB" dirty="0" smtClean="0"/>
              <a:t>These are now all under the umbrella of </a:t>
            </a:r>
          </a:p>
          <a:p>
            <a:pPr marL="0" indent="0">
              <a:buNone/>
            </a:pPr>
            <a:r>
              <a:rPr lang="en-GB" sz="3200" dirty="0" smtClean="0"/>
              <a:t>ARMD or Adverse Reactions to Metal Debris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610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the service is changing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256584"/>
          </a:xfrm>
        </p:spPr>
        <p:txBody>
          <a:bodyPr>
            <a:normAutofit/>
          </a:bodyPr>
          <a:lstStyle/>
          <a:p>
            <a:r>
              <a:rPr lang="en-GB" dirty="0" smtClean="0"/>
              <a:t>MHRA guidelines 2012 suggest we now follow up all M-o-M hips annually with X-ray and blood tests for the life of the prosthesis.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Due to increased screening more patients are being identified with increased metal ions and no symptoms.</a:t>
            </a:r>
          </a:p>
          <a:p>
            <a:endParaRPr lang="en-GB" dirty="0" smtClean="0"/>
          </a:p>
          <a:p>
            <a:r>
              <a:rPr lang="en-GB" dirty="0" smtClean="0"/>
              <a:t>They are dealt with on an individual basis.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the service is changing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Litigation </a:t>
            </a:r>
            <a:r>
              <a:rPr lang="en-GB" dirty="0"/>
              <a:t>means that I am dealing with solicitors on a weekly basis and liaising between solicitors, the manufacturer and the NHS.</a:t>
            </a:r>
          </a:p>
          <a:p>
            <a:endParaRPr lang="en-GB" dirty="0"/>
          </a:p>
          <a:p>
            <a:r>
              <a:rPr lang="en-GB" dirty="0"/>
              <a:t>Providing proof of implants and outcomes to solicitors. </a:t>
            </a:r>
          </a:p>
          <a:p>
            <a:endParaRPr lang="en-GB" dirty="0"/>
          </a:p>
          <a:p>
            <a:r>
              <a:rPr lang="en-GB" dirty="0"/>
              <a:t>This is not a job that can be done by clerical staff as operation notes, implants and investigation outcomes need to be analysed.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301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the service is changing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Clinical practicalities = more time to deal with the increased numbers of patients and their need for counselling.</a:t>
            </a:r>
          </a:p>
          <a:p>
            <a:endParaRPr lang="en-GB" dirty="0" smtClean="0"/>
          </a:p>
          <a:p>
            <a:r>
              <a:rPr lang="en-GB" dirty="0" smtClean="0"/>
              <a:t>Liaising with the consultants about arrangements for aspiration and revision.</a:t>
            </a:r>
          </a:p>
          <a:p>
            <a:endParaRPr lang="en-GB" dirty="0" smtClean="0"/>
          </a:p>
          <a:p>
            <a:r>
              <a:rPr lang="en-GB" dirty="0" smtClean="0"/>
              <a:t>Lifetime commitment for the lifetime of the prosthesis at present but this may change.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However the Prostheses are dressed up, all metal on metal hips need to be followed up.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r>
              <a:rPr lang="en-GB" dirty="0" smtClean="0"/>
              <a:t>				</a:t>
            </a:r>
            <a:r>
              <a:rPr lang="en-GB" sz="4000" dirty="0" smtClean="0"/>
              <a:t>Thank You </a:t>
            </a:r>
            <a:endParaRPr lang="en-GB" sz="4000" dirty="0"/>
          </a:p>
        </p:txBody>
      </p:sp>
      <p:pic>
        <p:nvPicPr>
          <p:cNvPr id="6" name="Picture 2" descr="kinecti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47664" y="3717032"/>
            <a:ext cx="583264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Publications from our unit on </a:t>
            </a:r>
            <a:br>
              <a:rPr lang="en-GB" dirty="0" smtClean="0"/>
            </a:br>
            <a:r>
              <a:rPr lang="en-GB" dirty="0" smtClean="0"/>
              <a:t>M-o-M hips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Newton, A. W., Ranganath, L., Armstrong, C., Peter, V. &amp; Roberts, N.B. </a:t>
            </a:r>
            <a:r>
              <a:rPr lang="en-GB" sz="2000" dirty="0" smtClean="0"/>
              <a:t>(2012) Journal Of Orthopaedic Research (Oct). 1640-1646: Differential </a:t>
            </a:r>
            <a:r>
              <a:rPr lang="en-GB" sz="2000" dirty="0"/>
              <a:t>Distribution of Cobalt, Chromium, and Nickel </a:t>
            </a:r>
            <a:r>
              <a:rPr lang="en-GB" sz="2000" dirty="0" smtClean="0"/>
              <a:t>between Whole </a:t>
            </a:r>
            <a:r>
              <a:rPr lang="en-GB" sz="2000" dirty="0"/>
              <a:t>Blood, Plasma and Urine in Patients after </a:t>
            </a:r>
            <a:r>
              <a:rPr lang="en-GB" sz="2000" dirty="0" smtClean="0"/>
              <a:t>Metal-on-Metal (MoM</a:t>
            </a:r>
            <a:r>
              <a:rPr lang="en-GB" sz="2000" dirty="0"/>
              <a:t>) Hip </a:t>
            </a:r>
            <a:r>
              <a:rPr lang="en-GB" sz="2000" dirty="0" smtClean="0"/>
              <a:t>Arthroplasty.</a:t>
            </a:r>
          </a:p>
          <a:p>
            <a:r>
              <a:rPr lang="en-GB" sz="2000" dirty="0" smtClean="0"/>
              <a:t>Metal ion levels decrease after revision for metallosis arising from large diameter metal on metal hip arthroplasty. D Ebreo, A Khan, M El-Meligy, C Armstrong, V Peter. </a:t>
            </a:r>
            <a:r>
              <a:rPr lang="en-GB" sz="2000" b="1" dirty="0" smtClean="0"/>
              <a:t>Acta Orthopedica Belgica. 2011, 77,777-781</a:t>
            </a:r>
            <a:endParaRPr lang="en-GB" sz="2000" dirty="0" smtClean="0"/>
          </a:p>
          <a:p>
            <a:r>
              <a:rPr lang="en-GB" sz="2000" dirty="0" smtClean="0"/>
              <a:t>Correlation between inclination of the acetabular component and metal ion levels in metal on metal hip resurfacing / replacement. A Khan, D Ebreo, A Khan, M El-Meligy, C Armstrong, V Peter. </a:t>
            </a:r>
            <a:r>
              <a:rPr lang="en-GB" sz="2000" b="1" dirty="0" smtClean="0"/>
              <a:t>J.Orthopaedics 2011;8(1)e16</a:t>
            </a:r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6424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References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Jacobs, JJ. Hallab,  NJ. Skipor, AK &amp; Urban RM (2003). Metal Degradation Products. A cause for concern in metal-metal bearings? Clinical Orthopaedics and Related Research 417, 139-147.</a:t>
            </a:r>
          </a:p>
          <a:p>
            <a:r>
              <a:rPr lang="en-GB" dirty="0" smtClean="0"/>
              <a:t>Hallab, NJ. Anderson, S. Staffordd, T. Glant, T &amp; Jacobs JJ (2005). Lymphocyte responses in patients with total hip arthroplasty. Journal of Orthopaedic Research 23; 384-391.</a:t>
            </a:r>
          </a:p>
          <a:p>
            <a:r>
              <a:rPr lang="en-GB" dirty="0" smtClean="0"/>
              <a:t>Park, Y. Moon, Y. Lim S. Yang, J. Geunghwan, A &amp; Choi Y (2005). Early Osteolysis following second generation metal-on-metal hip replacement. JBJS (Am) 87-A: 1515-1521.</a:t>
            </a:r>
          </a:p>
          <a:p>
            <a:r>
              <a:rPr lang="en-GB" dirty="0" smtClean="0"/>
              <a:t>Pandit, H. Glyn-Jones, S. McLardy-Smith, P. Gundle, R. Whitwell, D. Gibbons, CL. Ostlere, S. Athanasou, N. Gill, HS &amp; Murray DW (2008). Pseudotumours associated with metal-on-metal hip resurfacings. JBJS (Br) 90 (7); 847-51.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313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Bibliography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dirty="0" smtClean="0"/>
              <a:t>Daniel J, Ziaee H, Pradhan C, Pynsent PB, McMinn DJ. Blood and urine metal ion levels in young and active patients after Birmingham hip</a:t>
            </a:r>
          </a:p>
          <a:p>
            <a:r>
              <a:rPr lang="en-GB" dirty="0" smtClean="0"/>
              <a:t>resurfacing arthroplasty: four-year results of a prospective longitudinal study. J Bone Joint Surg Br. 2007 Feb;89(2):169-73</a:t>
            </a:r>
          </a:p>
          <a:p>
            <a:r>
              <a:rPr lang="en-GB" dirty="0" smtClean="0"/>
              <a:t>7. Daniel J, Ziaee H, Pradhan C, McMinn DJ. Six-year results of a prospective study of metal ion levels in young patients with metal-on-metal hip</a:t>
            </a:r>
          </a:p>
          <a:p>
            <a:r>
              <a:rPr lang="en-GB" dirty="0" smtClean="0"/>
              <a:t>resurfacings. J Bone Joint Surg Br. 2009 Feb;91(2):176-9</a:t>
            </a:r>
          </a:p>
          <a:p>
            <a:r>
              <a:rPr lang="en-GB" dirty="0" smtClean="0"/>
              <a:t>Davies AP,Willert HG, Campbell PA, et al. An unusual lymphocytic perivascular infiltration in tissue around contemporary metal-on-metal joint replacements. J Bone Joint Surg Am. 2005;87:18–27.</a:t>
            </a:r>
          </a:p>
          <a:p>
            <a:r>
              <a:rPr lang="en-GB" dirty="0" smtClean="0"/>
              <a:t>Metal-on-metal hip replacement and hip resurfacing arthroplasty. What does the MHRA medical device alert mean? </a:t>
            </a:r>
            <a:r>
              <a:rPr lang="en-GB" dirty="0" smtClean="0">
                <a:hlinkClick r:id="rId2"/>
              </a:rPr>
              <a:t>http://www.jisrf.org/pdf_files/MoM_BOA-BHS_AdvicetoSurgeons_1.pdf</a:t>
            </a:r>
            <a:endParaRPr lang="en-GB" dirty="0" smtClean="0"/>
          </a:p>
          <a:p>
            <a:r>
              <a:rPr lang="en-GB" dirty="0" smtClean="0"/>
              <a:t>Malviya A. et al. Metal-on-Metal Total Hip Arthroplasty. J. Bone Joint Surg. Am. 2010; 92: 1675 - 1683.</a:t>
            </a:r>
          </a:p>
          <a:p>
            <a:r>
              <a:rPr lang="en-GB" dirty="0" smtClean="0"/>
              <a:t>MacDonald SJ. A consensus paper on metal ions in metal-on-metal hip arthroplasty. J. Arthroplasty.</a:t>
            </a:r>
          </a:p>
          <a:p>
            <a:r>
              <a:rPr lang="nn-NO" dirty="0" smtClean="0"/>
              <a:t>2004; 19: Sppl. 3 12-16.</a:t>
            </a:r>
          </a:p>
          <a:p>
            <a:r>
              <a:rPr lang="en-GB" dirty="0" smtClean="0"/>
              <a:t>Kim PR. et al. Cobalt and chromium levels in blood and urine following hip resurfacing arthroplasty with the conserve plus implant. J. Bone Joint Surg. Am., 2011; 93: 107 - 117.</a:t>
            </a:r>
          </a:p>
          <a:p>
            <a:r>
              <a:rPr lang="en-GB" dirty="0" smtClean="0"/>
              <a:t>Haddad, FS. et al. Metal-on-metal bearings: The evidence so far. J Bone Joint Surg Br, 2011; 93-B: 572 -</a:t>
            </a:r>
          </a:p>
          <a:p>
            <a:r>
              <a:rPr lang="en-GB" dirty="0" smtClean="0"/>
              <a:t>579.</a:t>
            </a:r>
          </a:p>
          <a:p>
            <a:r>
              <a:rPr lang="en-GB" dirty="0" smtClean="0"/>
              <a:t>Shimmin AJ, Back D. Femoral neck fractures following Birmingham hip resurfacing: a national review of 50 cases. J Bone Joint Surg Br2005;87:463-4.</a:t>
            </a:r>
          </a:p>
          <a:p>
            <a:r>
              <a:rPr lang="en-GB" dirty="0" smtClean="0">
                <a:hlinkClick r:id="rId3" action="ppaction://hlinkfile"/>
              </a:rPr>
              <a:t>CrossRef</a:t>
            </a:r>
            <a:r>
              <a:rPr lang="en-GB" dirty="0" smtClean="0">
                <a:hlinkClick r:id="rId4" action="ppaction://hlinkfile"/>
              </a:rPr>
              <a:t>Medline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Finsbury Orthopaedics. ASR marketing and science. Bulletin No 58. 2006. </a:t>
            </a:r>
            <a:r>
              <a:rPr lang="en-GB" dirty="0" smtClean="0">
                <a:hlinkClick r:id="rId5"/>
              </a:rPr>
              <a:t>Access link here</a:t>
            </a:r>
            <a:r>
              <a:rPr lang="en-GB" dirty="0" smtClean="0"/>
              <a:t>.</a:t>
            </a:r>
          </a:p>
          <a:p>
            <a:r>
              <a:rPr lang="en-GB" i="1" dirty="0" smtClean="0"/>
              <a:t>De Haan R, Pattyn C, Gill HS, Murray DW, Campbell PA, De Smet K. Correlation between inclination of the acetabular component and metal ion levels in metal-on-metal hip resurfacing replacement. J Bone Joint Surg Br2008;90:1291-7.</a:t>
            </a:r>
            <a:endParaRPr lang="en-GB" dirty="0" smtClean="0"/>
          </a:p>
          <a:p>
            <a:r>
              <a:rPr lang="en-GB" dirty="0" smtClean="0">
                <a:hlinkClick r:id="rId6" action="ppaction://hlinkfile"/>
              </a:rPr>
              <a:t>CrossRef</a:t>
            </a:r>
            <a:r>
              <a:rPr lang="en-GB" dirty="0" smtClean="0">
                <a:hlinkClick r:id="rId7" action="ppaction://hlinkfile"/>
              </a:rPr>
              <a:t>Medline</a:t>
            </a:r>
            <a:endParaRPr lang="en-GB" dirty="0" smtClean="0"/>
          </a:p>
          <a:p>
            <a:r>
              <a:rPr lang="en-GB" dirty="0" smtClean="0">
                <a:hlinkClick r:id="" action="ppaction://hlinkfile"/>
              </a:rPr>
              <a:t>↵</a:t>
            </a:r>
            <a:r>
              <a:rPr lang="en-GB" dirty="0" smtClean="0"/>
              <a:t> </a:t>
            </a:r>
            <a:r>
              <a:rPr lang="en-GB" i="1" dirty="0" smtClean="0"/>
              <a:t>Langton DJ, Sprowson AP, Joyce TJ, Reed M, Carluke I, Partington P, et al. Blood metal ion concentrations after hip resurfacing arthroplasty: a comparative study of articular surface replacement and Birmingham Hip Resurfacing arthroplasties. J Bone Joint Surg Br2009;91:1287-95.</a:t>
            </a:r>
            <a:endParaRPr lang="en-GB" dirty="0" smtClean="0"/>
          </a:p>
          <a:p>
            <a:r>
              <a:rPr lang="en-GB" dirty="0" smtClean="0">
                <a:hlinkClick r:id="rId8" action="ppaction://hlinkfile"/>
              </a:rPr>
              <a:t>CrossRef</a:t>
            </a:r>
            <a:r>
              <a:rPr lang="en-GB" dirty="0" smtClean="0">
                <a:hlinkClick r:id="rId9" action="ppaction://hlinkfile"/>
              </a:rPr>
              <a:t>Medline</a:t>
            </a:r>
            <a:endParaRPr lang="en-GB" dirty="0" smtClean="0"/>
          </a:p>
          <a:p>
            <a:r>
              <a:rPr lang="en-GB" dirty="0" smtClean="0">
                <a:hlinkClick r:id="" action="ppaction://hlinkfile"/>
              </a:rPr>
              <a:t>↵</a:t>
            </a:r>
            <a:r>
              <a:rPr lang="en-GB" dirty="0" smtClean="0"/>
              <a:t> </a:t>
            </a:r>
            <a:r>
              <a:rPr lang="en-GB" i="1" dirty="0" smtClean="0"/>
              <a:t>Morlock MM, Bishop N, Zustin J, Hahn M, Rüther W, Amling M. Modes of implant failure after hip resurfacing: morphological and wear analysis of 267 retrieval specimens. J Bone Joint Surg Am2008;90(suppl 3):89-95.</a:t>
            </a:r>
            <a:endParaRPr lang="en-GB" dirty="0" smtClean="0"/>
          </a:p>
          <a:p>
            <a:r>
              <a:rPr lang="en-GB" dirty="0" smtClean="0">
                <a:hlinkClick r:id="rId10" action="ppaction://hlinkfile"/>
              </a:rPr>
              <a:t>CrossRef</a:t>
            </a:r>
            <a:r>
              <a:rPr lang="en-GB" dirty="0" smtClean="0">
                <a:hlinkClick r:id="rId11" action="ppaction://hlinkfile"/>
              </a:rPr>
              <a:t>Medline</a:t>
            </a:r>
            <a:endParaRPr lang="en-GB" dirty="0" smtClean="0"/>
          </a:p>
          <a:p>
            <a:r>
              <a:rPr lang="en-GB" dirty="0" smtClean="0">
                <a:hlinkClick r:id="" action="ppaction://hlinkfile"/>
              </a:rPr>
              <a:t>↵</a:t>
            </a:r>
            <a:r>
              <a:rPr lang="en-GB" dirty="0" smtClean="0"/>
              <a:t> </a:t>
            </a:r>
            <a:r>
              <a:rPr lang="en-GB" i="1" dirty="0" smtClean="0"/>
              <a:t>Lee RK, Essner A, Longaray J, Wang A. Metal-on-metal bearings: the problem is edge-loading wear. Surg Technol Int2010;20:303-8.</a:t>
            </a:r>
            <a:endParaRPr lang="en-GB" dirty="0" smtClean="0"/>
          </a:p>
          <a:p>
            <a:r>
              <a:rPr lang="en-GB" dirty="0" smtClean="0">
                <a:hlinkClick r:id="rId12" action="ppaction://hlinkfile"/>
              </a:rPr>
              <a:t>Medline</a:t>
            </a:r>
            <a:endParaRPr lang="en-GB" dirty="0" smtClean="0"/>
          </a:p>
          <a:p>
            <a:r>
              <a:rPr lang="en-GB" i="1" dirty="0" smtClean="0"/>
              <a:t>Langton DJ, Joyce TJ, Mangat N, Lord J, Van Orsouw M, Smet KD, et al. Reducing metal ion release following hip resurfacing arthroplasty. Orthop Clin North Am2011;42:169-80.</a:t>
            </a:r>
            <a:endParaRPr lang="en-GB" dirty="0" smtClean="0"/>
          </a:p>
          <a:p>
            <a:r>
              <a:rPr lang="en-GB" dirty="0" smtClean="0">
                <a:hlinkClick r:id="rId13" action="ppaction://hlinkfile"/>
              </a:rPr>
              <a:t>Medline</a:t>
            </a:r>
            <a:endParaRPr lang="en-GB" dirty="0" smtClean="0"/>
          </a:p>
          <a:p>
            <a:r>
              <a:rPr lang="en-GB" dirty="0" smtClean="0">
                <a:hlinkClick r:id="" action="ppaction://hlinkfile"/>
              </a:rPr>
              <a:t>↵</a:t>
            </a:r>
            <a:r>
              <a:rPr lang="en-GB" dirty="0" smtClean="0"/>
              <a:t> McMinn Centre. Northern lights debate ASR vs BSR. </a:t>
            </a:r>
            <a:r>
              <a:rPr lang="en-GB" dirty="0" smtClean="0">
                <a:hlinkClick r:id="rId14"/>
              </a:rPr>
              <a:t>Access link here</a:t>
            </a:r>
            <a:r>
              <a:rPr lang="en-GB" dirty="0" smtClean="0"/>
              <a:t>.</a:t>
            </a:r>
          </a:p>
          <a:p>
            <a:r>
              <a:rPr lang="en-GB" i="1" dirty="0" smtClean="0"/>
              <a:t>Langton DJ, Joyce TJ, Mangat N, Lord J, Van Orsouw M, Smet KD, et al. Reducing metal ion release following hip resurfacing arthroplasty. Orthop Clin North Am2011;42:169-80.</a:t>
            </a:r>
            <a:endParaRPr lang="en-GB" dirty="0" smtClean="0"/>
          </a:p>
          <a:p>
            <a:r>
              <a:rPr lang="en-GB" dirty="0" smtClean="0">
                <a:hlinkClick r:id="rId13" action="ppaction://hlinkfile"/>
              </a:rPr>
              <a:t>Medline</a:t>
            </a:r>
            <a:endParaRPr lang="en-GB" dirty="0" smtClean="0"/>
          </a:p>
          <a:p>
            <a:r>
              <a:rPr lang="en-GB" dirty="0" smtClean="0">
                <a:hlinkClick r:id="" action="ppaction://hlinkfile"/>
              </a:rPr>
              <a:t>↵</a:t>
            </a:r>
            <a:r>
              <a:rPr lang="en-GB" dirty="0" smtClean="0"/>
              <a:t> McMinn Centre. Northern lights debate ASR vs BSR. </a:t>
            </a:r>
            <a:r>
              <a:rPr lang="en-GB" dirty="0" smtClean="0">
                <a:hlinkClick r:id="rId14"/>
              </a:rPr>
              <a:t>Access link here</a:t>
            </a:r>
            <a:r>
              <a:rPr lang="en-GB" dirty="0" smtClean="0"/>
              <a:t>.</a:t>
            </a:r>
          </a:p>
          <a:p>
            <a:r>
              <a:rPr lang="en-GB" i="1" dirty="0" smtClean="0"/>
              <a:t>Langton DJ, Joyce TJ, Mangat N, Lord J, Van Orsouw M, Smet KD, et al. Reducing metal ion release following hip resurfacing arthroplasty. Orthop Clin North Am2011;42:169-80.</a:t>
            </a:r>
            <a:endParaRPr lang="en-GB" dirty="0" smtClean="0"/>
          </a:p>
          <a:p>
            <a:r>
              <a:rPr lang="en-GB" dirty="0" smtClean="0">
                <a:hlinkClick r:id="rId13" action="ppaction://hlinkfile"/>
              </a:rPr>
              <a:t>Medline</a:t>
            </a:r>
            <a:endParaRPr lang="en-GB" dirty="0" smtClean="0"/>
          </a:p>
          <a:p>
            <a:r>
              <a:rPr lang="en-GB" dirty="0" smtClean="0">
                <a:hlinkClick r:id="" action="ppaction://hlinkfile"/>
              </a:rPr>
              <a:t>↵</a:t>
            </a:r>
            <a:r>
              <a:rPr lang="en-GB" dirty="0" smtClean="0"/>
              <a:t> McMinn Centre. Northern lights debate ASR vs BSR. </a:t>
            </a:r>
            <a:r>
              <a:rPr lang="en-GB" dirty="0" smtClean="0">
                <a:hlinkClick r:id="rId14"/>
              </a:rPr>
              <a:t>Access link here</a:t>
            </a:r>
            <a:r>
              <a:rPr lang="en-GB" dirty="0" smtClean="0"/>
              <a:t>.</a:t>
            </a:r>
          </a:p>
          <a:p>
            <a:r>
              <a:rPr lang="en-GB" i="1" dirty="0" smtClean="0"/>
              <a:t>Lavigne M, Belzile EL, Roy A, Morin F, Amzica T, Vendittoli P-A. Comparison of whole-blood metal ion levels in four types of metal-on-metal large diameter femoral head total hip arthroplasty: the potential influence of the adapter sleeve. J Bone Joint Surg Am2011;93:128-36.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History of Metal on Metal </a:t>
            </a:r>
            <a:br>
              <a:rPr lang="en-GB" dirty="0"/>
            </a:br>
            <a:r>
              <a:rPr lang="en-GB" dirty="0"/>
              <a:t>(M-o-M) Hips Royal Liverpool 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Birmingham cup and head on a Freeman uncemented stem (Birmingham Hybrid)</a:t>
            </a:r>
          </a:p>
          <a:p>
            <a:endParaRPr lang="en-GB" dirty="0"/>
          </a:p>
          <a:p>
            <a:r>
              <a:rPr lang="en-GB" dirty="0" smtClean="0"/>
              <a:t>2002-2003  implanted</a:t>
            </a:r>
          </a:p>
          <a:p>
            <a:pPr>
              <a:buNone/>
            </a:pPr>
            <a:r>
              <a:rPr lang="en-GB" dirty="0" smtClean="0"/>
              <a:t>	n=203</a:t>
            </a:r>
          </a:p>
          <a:p>
            <a:endParaRPr lang="en-GB" dirty="0"/>
          </a:p>
          <a:p>
            <a:r>
              <a:rPr lang="en-GB" dirty="0" smtClean="0"/>
              <a:t>Due to change of manufacturer the Birmingham Hybrid was no longer implanted after 2003</a:t>
            </a:r>
          </a:p>
          <a:p>
            <a:endParaRPr lang="en-GB" dirty="0"/>
          </a:p>
        </p:txBody>
      </p:sp>
      <p:pic>
        <p:nvPicPr>
          <p:cNvPr id="5" name="Content Placeholder 4" descr="C:\Documents and Settings\carmstrong\Application Data\Microsoft\Media Catalog\Copy of MVC-010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38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 smtClean="0"/>
              <a:t>Metal-on-Metal hip types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2003-2005 Variety of metal on metal implants used e.g..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Pinnacle cup and  </a:t>
            </a:r>
          </a:p>
          <a:p>
            <a:pPr marL="137160" indent="0">
              <a:buNone/>
            </a:pPr>
            <a:r>
              <a:rPr lang="en-GB" dirty="0" smtClean="0"/>
              <a:t>     SROM stem  </a:t>
            </a:r>
          </a:p>
          <a:p>
            <a:pPr marL="137160" indent="0">
              <a:buNone/>
            </a:pPr>
            <a:r>
              <a:rPr lang="en-GB" dirty="0" smtClean="0"/>
              <a:t>    Pinnacle cup and </a:t>
            </a:r>
          </a:p>
          <a:p>
            <a:pPr marL="137160" indent="0">
              <a:buNone/>
            </a:pPr>
            <a:r>
              <a:rPr lang="en-GB" dirty="0" smtClean="0"/>
              <a:t>    </a:t>
            </a:r>
            <a:r>
              <a:rPr lang="en-GB" dirty="0"/>
              <a:t>C</a:t>
            </a:r>
            <a:r>
              <a:rPr lang="en-GB" dirty="0" smtClean="0"/>
              <a:t>orail stem </a:t>
            </a:r>
          </a:p>
          <a:p>
            <a:pPr marL="137160" indent="0">
              <a:buNone/>
            </a:pPr>
            <a:endParaRPr lang="en-GB" dirty="0" smtClean="0"/>
          </a:p>
          <a:p>
            <a:r>
              <a:rPr lang="en-GB" dirty="0" smtClean="0"/>
              <a:t>215 implanted</a:t>
            </a:r>
          </a:p>
        </p:txBody>
      </p:sp>
      <p:pic>
        <p:nvPicPr>
          <p:cNvPr id="7" name="Content Placeholder 4" descr="http://isomerclinic.com/images/s-rom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19881" y="2233057"/>
            <a:ext cx="3695238" cy="3809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904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Metal-on-Metal hips </a:t>
            </a:r>
            <a:r>
              <a:rPr lang="en-GB" dirty="0"/>
              <a:t>types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2005 ASR hips implanted. Same surgeon who preferred long stems.</a:t>
            </a:r>
          </a:p>
          <a:p>
            <a:r>
              <a:rPr lang="en-GB" dirty="0" smtClean="0"/>
              <a:t>121 implanted with either SROM or Corail Stems</a:t>
            </a:r>
          </a:p>
          <a:p>
            <a:endParaRPr lang="en-GB" dirty="0"/>
          </a:p>
          <a:p>
            <a:r>
              <a:rPr lang="en-GB" dirty="0" smtClean="0"/>
              <a:t>2002-2010 Additional metal on metal used for revisions and smaller numbers of other types of hips</a:t>
            </a:r>
            <a:endParaRPr lang="en-GB" dirty="0"/>
          </a:p>
        </p:txBody>
      </p:sp>
      <p:pic>
        <p:nvPicPr>
          <p:cNvPr id="5" name="Content Placeholder 4" descr="http://www.hipsforyou.com/images/asrillustration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24128" y="1052736"/>
            <a:ext cx="226695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4" descr="http://www.bathorthopaedicspecialists.co.uk/pdg/Bath-Orthopaedic-Specialists/graphics/corail-cementless-stem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80112" y="2852936"/>
            <a:ext cx="2275207" cy="2823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502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Metal-on-Metal </a:t>
            </a:r>
            <a:r>
              <a:rPr lang="en-GB" dirty="0"/>
              <a:t>hip types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475656" y="1772816"/>
            <a:ext cx="6400800" cy="1752600"/>
          </a:xfrm>
        </p:spPr>
        <p:txBody>
          <a:bodyPr/>
          <a:lstStyle/>
          <a:p>
            <a:r>
              <a:rPr lang="en-GB" dirty="0" smtClean="0"/>
              <a:t>1998-2010 Metal on Metal hip arthroplasties performed = 854</a:t>
            </a:r>
            <a:endParaRPr lang="en-GB" dirty="0"/>
          </a:p>
        </p:txBody>
      </p:sp>
      <p:pic>
        <p:nvPicPr>
          <p:cNvPr id="5" name="Picture 2" descr="R:\My Documents 2\cathy's piccies and xrays\liv hip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3281031"/>
            <a:ext cx="2952328" cy="252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:\My Documents 2\cathy's piccies and xrays\bilateral ASR'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92131"/>
            <a:ext cx="2736304" cy="251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:\My Documents 2\cathy's piccies and xrays\graham harri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01997"/>
            <a:ext cx="2952328" cy="2503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839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Physio Post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I’ve been in post since 2002.</a:t>
            </a:r>
          </a:p>
          <a:p>
            <a:r>
              <a:rPr lang="en-GB" dirty="0" smtClean="0"/>
              <a:t>Follow up clinically and radiologically.</a:t>
            </a:r>
          </a:p>
          <a:p>
            <a:r>
              <a:rPr lang="en-GB" dirty="0" smtClean="0"/>
              <a:t>Initially working alongside consultant in clinic.</a:t>
            </a:r>
          </a:p>
          <a:p>
            <a:r>
              <a:rPr lang="en-GB" dirty="0" smtClean="0"/>
              <a:t>As numbers and experience increased a separate follow up clinic was setup.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Competency was assured via masters module in x-ray interpretation</a:t>
            </a:r>
            <a:endParaRPr lang="en-GB" dirty="0"/>
          </a:p>
        </p:txBody>
      </p:sp>
      <p:pic>
        <p:nvPicPr>
          <p:cNvPr id="5" name="Picture 4" descr="R:\My Documents 2\cathy's piccies and xrays\graham harri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2952328" cy="2503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933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Problems arise with M-o-M THR’s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Approx. 2004/5 we started to notice increase in patients complaining of pain and “unhappy” with hip.</a:t>
            </a:r>
          </a:p>
          <a:p>
            <a:endParaRPr lang="en-GB" dirty="0" smtClean="0"/>
          </a:p>
          <a:p>
            <a:r>
              <a:rPr lang="en-GB" dirty="0" smtClean="0"/>
              <a:t>Most patients complained of Trochanteric pain and clicking in the groin.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72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829</TotalTime>
  <Words>2370</Words>
  <Application>Microsoft Office PowerPoint</Application>
  <PresentationFormat>On-screen Show (4:3)</PresentationFormat>
  <Paragraphs>236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Metal on Metal Hip Arthroplasty Experiences in Liverpool</vt:lpstr>
      <vt:lpstr>Background</vt:lpstr>
      <vt:lpstr>   History of Metal on Metal  (M-o-M) Hips Royal Liverpool Hospitals</vt:lpstr>
      <vt:lpstr>History of Metal on Metal  (M-o-M) Hips Royal Liverpool Hospitals</vt:lpstr>
      <vt:lpstr>Metal-on-Metal hip types </vt:lpstr>
      <vt:lpstr>Metal-on-Metal hips types </vt:lpstr>
      <vt:lpstr>Metal-on-Metal hip types </vt:lpstr>
      <vt:lpstr>Research Physio Post</vt:lpstr>
      <vt:lpstr>Problems arise with M-o-M THR’s</vt:lpstr>
      <vt:lpstr>Problems arise with M-o-M THR’s</vt:lpstr>
      <vt:lpstr>Problems arise with M-o-M THR’s</vt:lpstr>
      <vt:lpstr>Levels of Metal ions in Urine</vt:lpstr>
      <vt:lpstr>Photo of Trochanteric swelling with Metal-on-Metal THR</vt:lpstr>
      <vt:lpstr>Intraoperative findings </vt:lpstr>
      <vt:lpstr>Pseudotumour and necrosis.</vt:lpstr>
      <vt:lpstr>Radiological Diagnosis </vt:lpstr>
      <vt:lpstr>Ultrasound of fluid in the hip joint </vt:lpstr>
      <vt:lpstr>Change of focus on Metal-on-Metal hips.</vt:lpstr>
      <vt:lpstr>Change of focus on Metal-on-Metal hips.</vt:lpstr>
      <vt:lpstr>Modified protocol for M-o-M hips</vt:lpstr>
      <vt:lpstr>Blood Metal ion levels</vt:lpstr>
      <vt:lpstr>Metal ion levels</vt:lpstr>
      <vt:lpstr>Metal ion measurement</vt:lpstr>
      <vt:lpstr>Metal ion measurement </vt:lpstr>
      <vt:lpstr>Slide 25</vt:lpstr>
      <vt:lpstr>Re-organisation of clinical follow-up</vt:lpstr>
      <vt:lpstr>2013 and onwards</vt:lpstr>
      <vt:lpstr>2013 and onwards</vt:lpstr>
      <vt:lpstr>MARS MRI </vt:lpstr>
      <vt:lpstr>MARS MRI </vt:lpstr>
      <vt:lpstr>2013 and onward</vt:lpstr>
      <vt:lpstr>Terms used to describe these reactions.</vt:lpstr>
      <vt:lpstr>How the service is changing </vt:lpstr>
      <vt:lpstr>How the service is changing </vt:lpstr>
      <vt:lpstr>How the service is changing </vt:lpstr>
      <vt:lpstr>However the Prostheses are dressed up, all metal on metal hips need to be followed up.</vt:lpstr>
      <vt:lpstr>Publications from our unit on  M-o-M hips </vt:lpstr>
      <vt:lpstr>References </vt:lpstr>
      <vt:lpstr>Bibliography</vt:lpstr>
    </vt:vector>
  </TitlesOfParts>
  <Company>NHS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on Metal Hip Arthroplasty Experiences in Liverpool</dc:title>
  <dc:creator>Armstrong Catherine (RQ6) RLBUHT</dc:creator>
  <cp:lastModifiedBy>James Family</cp:lastModifiedBy>
  <cp:revision>58</cp:revision>
  <dcterms:created xsi:type="dcterms:W3CDTF">2013-01-17T11:40:11Z</dcterms:created>
  <dcterms:modified xsi:type="dcterms:W3CDTF">2013-04-12T17:28:49Z</dcterms:modified>
</cp:coreProperties>
</file>