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31"/>
  </p:notesMasterIdLst>
  <p:handoutMasterIdLst>
    <p:handoutMasterId r:id="rId32"/>
  </p:handoutMasterIdLst>
  <p:sldIdLst>
    <p:sldId id="428" r:id="rId2"/>
    <p:sldId id="641" r:id="rId3"/>
    <p:sldId id="643" r:id="rId4"/>
    <p:sldId id="640" r:id="rId5"/>
    <p:sldId id="642" r:id="rId6"/>
    <p:sldId id="645" r:id="rId7"/>
    <p:sldId id="602" r:id="rId8"/>
    <p:sldId id="646" r:id="rId9"/>
    <p:sldId id="649" r:id="rId10"/>
    <p:sldId id="601" r:id="rId11"/>
    <p:sldId id="594" r:id="rId12"/>
    <p:sldId id="598" r:id="rId13"/>
    <p:sldId id="599" r:id="rId14"/>
    <p:sldId id="597" r:id="rId15"/>
    <p:sldId id="595" r:id="rId16"/>
    <p:sldId id="653" r:id="rId17"/>
    <p:sldId id="480" r:id="rId18"/>
    <p:sldId id="482" r:id="rId19"/>
    <p:sldId id="644" r:id="rId20"/>
    <p:sldId id="623" r:id="rId21"/>
    <p:sldId id="655" r:id="rId22"/>
    <p:sldId id="656" r:id="rId23"/>
    <p:sldId id="637" r:id="rId24"/>
    <p:sldId id="657" r:id="rId25"/>
    <p:sldId id="650" r:id="rId26"/>
    <p:sldId id="647" r:id="rId27"/>
    <p:sldId id="528" r:id="rId28"/>
    <p:sldId id="624" r:id="rId29"/>
    <p:sldId id="652" r:id="rId30"/>
  </p:sldIdLst>
  <p:sldSz cx="9144000" cy="6858000" type="screen4x3"/>
  <p:notesSz cx="7102475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05" autoAdjust="0"/>
  </p:normalViewPr>
  <p:slideViewPr>
    <p:cSldViewPr snapToGrid="0"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3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4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5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C0E28918-5DCC-4034-A853-F874F65F19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16D1651A-27A9-4653-BA80-C2E53B529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23D3A8-D81C-49D1-9A5C-220BEE7ACF22}" type="slidenum">
              <a:rPr lang="en-GB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/>
            <a:fld id="{BDB243E1-B3B4-43F6-B527-BE80DBD1F0A3}" type="slidenum">
              <a:rPr lang="en-GB" sz="1300">
                <a:solidFill>
                  <a:srgbClr val="000000"/>
                </a:solidFill>
              </a:rPr>
              <a:pPr algn="r" defTabSz="990600"/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/>
            <a:fld id="{2613DC9B-7EA0-4A70-88B4-425A659A5801}" type="slidenum">
              <a:rPr lang="en-GB" sz="1300">
                <a:solidFill>
                  <a:srgbClr val="000000"/>
                </a:solidFill>
              </a:rPr>
              <a:pPr algn="r" defTabSz="990600"/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8710BA-6E4D-4DC6-8E0A-707DF77314DF}" type="slidenum">
              <a:rPr lang="en-GB" smtClean="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F79B24-F830-4324-9EAC-F6DFF95E550F}" type="slidenum">
              <a:rPr lang="en-GB" smtClean="0">
                <a:solidFill>
                  <a:srgbClr val="000000"/>
                </a:solidFill>
                <a:cs typeface="Arial" charset="0"/>
              </a:rPr>
              <a:pPr/>
              <a:t>18</a:t>
            </a:fld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3385E33-A239-441C-AFBA-B1F8E812CC00}" type="slidenum">
              <a:rPr lang="en-GB" smtClean="0">
                <a:solidFill>
                  <a:srgbClr val="000000"/>
                </a:solidFill>
                <a:cs typeface="Arial" charset="0"/>
              </a:rPr>
              <a:pPr/>
              <a:t>27</a:t>
            </a:fld>
            <a:endParaRPr lang="en-GB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6" tIns="49533" rIns="99066" bIns="49533" anchor="b"/>
          <a:lstStyle/>
          <a:p>
            <a:pPr algn="r" defTabSz="990600"/>
            <a:fld id="{CEEE7CF6-47A5-4642-9D7B-6141E2D11090}" type="slidenum">
              <a:rPr lang="en-GB" sz="1300">
                <a:solidFill>
                  <a:srgbClr val="000000"/>
                </a:solidFill>
              </a:rPr>
              <a:pPr algn="r" defTabSz="990600"/>
              <a:t>29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</p:grpSp>
      </p:grpSp>
      <p:sp>
        <p:nvSpPr>
          <p:cNvPr id="4065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65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E8087-802A-4CE8-8228-6E6C3EF7D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D7B91-2F13-4FE0-A178-D5610E1F37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B55D-FADA-4818-A8B8-9572ACE5E4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3DDB1-6C00-4673-BAAA-B9E28D9EBD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0649-9D2C-4165-A42A-7F14E15048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E54E-7BFA-41A2-8C90-8AFDAF00CA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A2F7-7D07-4832-9AA7-16EEBA4B5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5EFD-7305-40A1-9275-0F27572E0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EDA01-F3A1-48FE-94EF-110B31DFC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AEF4-9426-49CF-BDD3-F4E6896974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07276-18DA-4657-9D0B-C1A14BB0D7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C0CC-93AB-462D-AFB1-BAD7492E2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F173-A25A-42FC-ABC2-12B71F19E8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1B88-B875-4BD3-AD2B-2BE8194C9C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575B-4699-491E-8875-CEAB52AF07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76C1E-EFC8-4DDD-98B4-45B9D1F87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B045-F8D4-4F74-8BD8-6341D0DA0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955E-C683-4ED1-ABF8-E10FF2C7DA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0550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FFFFF"/>
                </a:solidFill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55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55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3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55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0555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6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6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6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6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6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40556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0556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40556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40556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40557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</p:grpSp>
      </p:grpSp>
      <p:sp>
        <p:nvSpPr>
          <p:cNvPr id="4055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55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055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55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55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549F70C-1333-43A6-B52F-FE2F0BB33B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0938" y="1690688"/>
            <a:ext cx="7092950" cy="1624012"/>
          </a:xfrm>
        </p:spPr>
        <p:txBody>
          <a:bodyPr lIns="92075" tIns="46038" rIns="92075" bIns="46038" anchor="ctr" anchorCtr="0"/>
          <a:lstStyle/>
          <a:p>
            <a:pPr eaLnBrk="1" hangingPunct="1">
              <a:defRPr/>
            </a:pPr>
            <a:r>
              <a:rPr lang="en-GB" sz="3200" b="1" smtClean="0"/>
              <a:t>Valgus subsidence of the tibial component in cementless Oxford unicompartmental knee replacement</a:t>
            </a:r>
            <a:r>
              <a:rPr lang="en-GB" sz="4800" b="1" smtClean="0"/>
              <a:t/>
            </a:r>
            <a:br>
              <a:rPr lang="en-GB" sz="4800" b="1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en-US" sz="2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963" y="3730625"/>
            <a:ext cx="7662862" cy="2193925"/>
          </a:xfrm>
        </p:spPr>
        <p:txBody>
          <a:bodyPr lIns="92075" tIns="46038" rIns="92075" bIns="46038"/>
          <a:lstStyle/>
          <a:p>
            <a:pPr marL="342900" indent="-342900" eaLnBrk="1" hangingPunct="1">
              <a:lnSpc>
                <a:spcPct val="80000"/>
              </a:lnSpc>
              <a:defRPr/>
            </a:pPr>
            <a:endParaRPr lang="en-GB" sz="2000" smtClean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GB" sz="1400" smtClean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400" smtClean="0">
                <a:solidFill>
                  <a:schemeClr val="tx2"/>
                </a:solidFill>
              </a:rPr>
              <a:t>A.D. Liddle, H.G. Pandit, C. Jenkins, P. Lobenhoffer, W.F.M. Jackson, 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400" smtClean="0">
                <a:solidFill>
                  <a:schemeClr val="tx2"/>
                </a:solidFill>
              </a:rPr>
              <a:t>C.A.F. Dodd, D.W. Murray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400" smtClean="0">
                <a:solidFill>
                  <a:schemeClr val="tx2"/>
                </a:solidFill>
              </a:rPr>
              <a:t>Bone Joint J 2014;96-B:345-9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GB" sz="1400" smtClean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400" smtClean="0">
                <a:solidFill>
                  <a:schemeClr val="tx2"/>
                </a:solidFill>
              </a:rPr>
              <a:t>Physiotherapy Research Unit,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400" smtClean="0">
                <a:solidFill>
                  <a:schemeClr val="tx2"/>
                </a:solidFill>
              </a:rPr>
              <a:t>Nuffield Orthopaedic Centre,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GB" sz="1400" smtClean="0">
                <a:solidFill>
                  <a:schemeClr val="tx2"/>
                </a:solidFill>
              </a:rPr>
              <a:t>Oxford University Hospitals NHS Trust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GB" sz="1400" smtClean="0">
              <a:solidFill>
                <a:schemeClr val="tx2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sz="1600" smtClean="0">
              <a:solidFill>
                <a:schemeClr val="tx2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defRPr/>
            </a:pPr>
            <a:endParaRPr lang="en-US" sz="1600" smtClean="0">
              <a:solidFill>
                <a:schemeClr val="tx2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defRPr/>
            </a:pPr>
            <a:endParaRPr lang="en-US" sz="1600" smtClean="0">
              <a:solidFill>
                <a:schemeClr val="tx2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6315075"/>
            <a:ext cx="4029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9613" y="250825"/>
            <a:ext cx="7772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GB" sz="4000" smtClean="0"/>
              <a:t>Radiological Assessment of UKR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773238"/>
            <a:ext cx="504031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GB" sz="3000" smtClean="0"/>
              <a:t>Radiographs accurately aligned on interface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3000" smtClean="0"/>
              <a:t>   - </a:t>
            </a:r>
            <a:r>
              <a:rPr lang="en-GB" sz="3000" smtClean="0">
                <a:solidFill>
                  <a:srgbClr val="FF0000"/>
                </a:solidFill>
              </a:rPr>
              <a:t>comparable</a:t>
            </a:r>
          </a:p>
          <a:p>
            <a:pPr eaLnBrk="1" hangingPunct="1">
              <a:defRPr/>
            </a:pPr>
            <a:r>
              <a:rPr lang="en-GB" sz="3000" smtClean="0"/>
              <a:t>Lateral OA</a:t>
            </a:r>
          </a:p>
          <a:p>
            <a:pPr eaLnBrk="1" hangingPunct="1">
              <a:defRPr/>
            </a:pPr>
            <a:r>
              <a:rPr lang="en-GB" sz="3000" smtClean="0"/>
              <a:t>Implant subsidence</a:t>
            </a:r>
          </a:p>
          <a:p>
            <a:pPr eaLnBrk="1" hangingPunct="1">
              <a:defRPr/>
            </a:pPr>
            <a:r>
              <a:rPr lang="en-GB" sz="3000" smtClean="0"/>
              <a:t>Radiolucency</a:t>
            </a:r>
          </a:p>
          <a:p>
            <a:pPr lvl="1" eaLnBrk="1" hangingPunct="1">
              <a:defRPr/>
            </a:pPr>
            <a:r>
              <a:rPr lang="en-GB" sz="2400" smtClean="0"/>
              <a:t>Incidence, site, size &amp; type</a:t>
            </a:r>
          </a:p>
        </p:txBody>
      </p:sp>
      <p:pic>
        <p:nvPicPr>
          <p:cNvPr id="33795" name="Picture 5"/>
          <p:cNvPicPr>
            <a:picLocks noChangeArrowheads="1"/>
          </p:cNvPicPr>
          <p:nvPr/>
        </p:nvPicPr>
        <p:blipFill>
          <a:blip r:embed="rId3"/>
          <a:srcRect l="8080" r="7610"/>
          <a:stretch>
            <a:fillRect/>
          </a:stretch>
        </p:blipFill>
        <p:spPr bwMode="auto">
          <a:xfrm>
            <a:off x="4691063" y="1390650"/>
            <a:ext cx="4414837" cy="50403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2743200" cy="1143000"/>
          </a:xfrm>
          <a:noFill/>
        </p:spPr>
        <p:txBody>
          <a:bodyPr lIns="92075" tIns="46038" rIns="92075" bIns="46038" anchorCtr="0"/>
          <a:lstStyle/>
          <a:p>
            <a:r>
              <a:rPr lang="en-US" smtClean="0">
                <a:effectLst/>
              </a:rPr>
              <a:t>Tibia</a:t>
            </a:r>
          </a:p>
        </p:txBody>
      </p:sp>
      <p:pic>
        <p:nvPicPr>
          <p:cNvPr id="35842" name="Picture 3"/>
          <p:cNvPicPr>
            <a:picLocks noChangeArrowheads="1"/>
          </p:cNvPicPr>
          <p:nvPr/>
        </p:nvPicPr>
        <p:blipFill>
          <a:blip r:embed="rId2"/>
          <a:srcRect l="8080" r="7610"/>
          <a:stretch>
            <a:fillRect/>
          </a:stretch>
        </p:blipFill>
        <p:spPr bwMode="auto">
          <a:xfrm>
            <a:off x="3714750" y="207963"/>
            <a:ext cx="5421313" cy="6432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057400"/>
            <a:ext cx="8286750" cy="4603750"/>
            <a:chOff x="144" y="1296"/>
            <a:chExt cx="5220" cy="2900"/>
          </a:xfrm>
        </p:grpSpPr>
        <p:sp>
          <p:nvSpPr>
            <p:cNvPr id="35863" name="Rectangle 4"/>
            <p:cNvSpPr>
              <a:spLocks noChangeArrowheads="1"/>
            </p:cNvSpPr>
            <p:nvPr/>
          </p:nvSpPr>
          <p:spPr bwMode="auto">
            <a:xfrm>
              <a:off x="144" y="1296"/>
              <a:ext cx="235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Horizontal ± 5º</a:t>
              </a:r>
            </a:p>
          </p:txBody>
        </p:sp>
        <p:sp>
          <p:nvSpPr>
            <p:cNvPr id="35864" name="Line 5"/>
            <p:cNvSpPr>
              <a:spLocks noChangeShapeType="1"/>
            </p:cNvSpPr>
            <p:nvPr/>
          </p:nvSpPr>
          <p:spPr bwMode="auto">
            <a:xfrm flipH="1" flipV="1">
              <a:off x="2669" y="2794"/>
              <a:ext cx="2695" cy="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" name="Line 6"/>
            <p:cNvSpPr>
              <a:spLocks noChangeShapeType="1"/>
            </p:cNvSpPr>
            <p:nvPr/>
          </p:nvSpPr>
          <p:spPr bwMode="auto">
            <a:xfrm flipV="1">
              <a:off x="3953" y="2489"/>
              <a:ext cx="0" cy="170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8600" y="2057400"/>
            <a:ext cx="8413750" cy="3130550"/>
            <a:chOff x="144" y="1296"/>
            <a:chExt cx="5300" cy="1972"/>
          </a:xfrm>
        </p:grpSpPr>
        <p:sp>
          <p:nvSpPr>
            <p:cNvPr id="35859" name="Rectangle 8"/>
            <p:cNvSpPr>
              <a:spLocks noChangeArrowheads="1"/>
            </p:cNvSpPr>
            <p:nvPr/>
          </p:nvSpPr>
          <p:spPr bwMode="auto">
            <a:xfrm>
              <a:off x="144" y="1296"/>
              <a:ext cx="235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Horizontal ± 5º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Overhang 0-3mm</a:t>
              </a:r>
            </a:p>
          </p:txBody>
        </p:sp>
        <p:sp>
          <p:nvSpPr>
            <p:cNvPr id="35860" name="Freeform 9"/>
            <p:cNvSpPr>
              <a:spLocks/>
            </p:cNvSpPr>
            <p:nvPr/>
          </p:nvSpPr>
          <p:spPr bwMode="auto">
            <a:xfrm>
              <a:off x="5221" y="2870"/>
              <a:ext cx="144" cy="398"/>
            </a:xfrm>
            <a:custGeom>
              <a:avLst/>
              <a:gdLst>
                <a:gd name="T0" fmla="*/ 143 w 144"/>
                <a:gd name="T1" fmla="*/ 0 h 398"/>
                <a:gd name="T2" fmla="*/ 101 w 144"/>
                <a:gd name="T3" fmla="*/ 186 h 398"/>
                <a:gd name="T4" fmla="*/ 50 w 144"/>
                <a:gd name="T5" fmla="*/ 295 h 398"/>
                <a:gd name="T6" fmla="*/ 0 w 144"/>
                <a:gd name="T7" fmla="*/ 397 h 3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398"/>
                <a:gd name="T14" fmla="*/ 144 w 144"/>
                <a:gd name="T15" fmla="*/ 398 h 3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398">
                  <a:moveTo>
                    <a:pt x="143" y="0"/>
                  </a:moveTo>
                  <a:lnTo>
                    <a:pt x="101" y="186"/>
                  </a:lnTo>
                  <a:lnTo>
                    <a:pt x="50" y="295"/>
                  </a:lnTo>
                  <a:lnTo>
                    <a:pt x="0" y="397"/>
                  </a:lnTo>
                </a:path>
              </a:pathLst>
            </a:custGeom>
            <a:solidFill>
              <a:schemeClr val="tx2"/>
            </a:solidFill>
            <a:ln w="50800" cap="rnd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10"/>
            <p:cNvSpPr>
              <a:spLocks noChangeShapeType="1"/>
            </p:cNvSpPr>
            <p:nvPr/>
          </p:nvSpPr>
          <p:spPr bwMode="auto">
            <a:xfrm>
              <a:off x="5356" y="2709"/>
              <a:ext cx="0" cy="169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Line 11"/>
            <p:cNvSpPr>
              <a:spLocks noChangeShapeType="1"/>
            </p:cNvSpPr>
            <p:nvPr/>
          </p:nvSpPr>
          <p:spPr bwMode="auto">
            <a:xfrm>
              <a:off x="5444" y="2713"/>
              <a:ext cx="0" cy="169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8600" y="2055813"/>
            <a:ext cx="6491288" cy="2058987"/>
            <a:chOff x="144" y="1295"/>
            <a:chExt cx="4089" cy="1297"/>
          </a:xfrm>
        </p:grpSpPr>
        <p:sp>
          <p:nvSpPr>
            <p:cNvPr id="35857" name="Rectangle 13"/>
            <p:cNvSpPr>
              <a:spLocks noChangeArrowheads="1"/>
            </p:cNvSpPr>
            <p:nvPr/>
          </p:nvSpPr>
          <p:spPr bwMode="auto">
            <a:xfrm>
              <a:off x="144" y="1295"/>
              <a:ext cx="2352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Horizontal ± 5º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Overhang 0-3mm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Spines preserved</a:t>
              </a:r>
            </a:p>
          </p:txBody>
        </p:sp>
        <p:sp>
          <p:nvSpPr>
            <p:cNvPr id="35858" name="Freeform 14"/>
            <p:cNvSpPr>
              <a:spLocks/>
            </p:cNvSpPr>
            <p:nvPr/>
          </p:nvSpPr>
          <p:spPr bwMode="auto">
            <a:xfrm>
              <a:off x="3471" y="2118"/>
              <a:ext cx="762" cy="389"/>
            </a:xfrm>
            <a:custGeom>
              <a:avLst/>
              <a:gdLst>
                <a:gd name="T0" fmla="*/ 761 w 762"/>
                <a:gd name="T1" fmla="*/ 388 h 389"/>
                <a:gd name="T2" fmla="*/ 761 w 762"/>
                <a:gd name="T3" fmla="*/ 135 h 389"/>
                <a:gd name="T4" fmla="*/ 685 w 762"/>
                <a:gd name="T5" fmla="*/ 8 h 389"/>
                <a:gd name="T6" fmla="*/ 634 w 762"/>
                <a:gd name="T7" fmla="*/ 0 h 389"/>
                <a:gd name="T8" fmla="*/ 338 w 762"/>
                <a:gd name="T9" fmla="*/ 152 h 389"/>
                <a:gd name="T10" fmla="*/ 271 w 762"/>
                <a:gd name="T11" fmla="*/ 118 h 389"/>
                <a:gd name="T12" fmla="*/ 220 w 762"/>
                <a:gd name="T13" fmla="*/ 25 h 389"/>
                <a:gd name="T14" fmla="*/ 93 w 762"/>
                <a:gd name="T15" fmla="*/ 25 h 389"/>
                <a:gd name="T16" fmla="*/ 0 w 762"/>
                <a:gd name="T17" fmla="*/ 135 h 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2"/>
                <a:gd name="T28" fmla="*/ 0 h 389"/>
                <a:gd name="T29" fmla="*/ 762 w 762"/>
                <a:gd name="T30" fmla="*/ 389 h 3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2" h="389">
                  <a:moveTo>
                    <a:pt x="761" y="388"/>
                  </a:moveTo>
                  <a:lnTo>
                    <a:pt x="761" y="135"/>
                  </a:lnTo>
                  <a:lnTo>
                    <a:pt x="685" y="8"/>
                  </a:lnTo>
                  <a:lnTo>
                    <a:pt x="634" y="0"/>
                  </a:lnTo>
                  <a:lnTo>
                    <a:pt x="338" y="152"/>
                  </a:lnTo>
                  <a:lnTo>
                    <a:pt x="271" y="118"/>
                  </a:lnTo>
                  <a:lnTo>
                    <a:pt x="220" y="25"/>
                  </a:lnTo>
                  <a:lnTo>
                    <a:pt x="93" y="25"/>
                  </a:lnTo>
                  <a:lnTo>
                    <a:pt x="0" y="135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28600" y="2057400"/>
            <a:ext cx="7505700" cy="3986213"/>
            <a:chOff x="144" y="1296"/>
            <a:chExt cx="4728" cy="2511"/>
          </a:xfrm>
        </p:grpSpPr>
        <p:sp>
          <p:nvSpPr>
            <p:cNvPr id="35853" name="Rectangle 16"/>
            <p:cNvSpPr>
              <a:spLocks noChangeArrowheads="1"/>
            </p:cNvSpPr>
            <p:nvPr/>
          </p:nvSpPr>
          <p:spPr bwMode="auto">
            <a:xfrm>
              <a:off x="144" y="1296"/>
              <a:ext cx="2352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Horizontal ± 5º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Overhang 0-3mm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Spines preserved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Cement penetration</a:t>
              </a:r>
            </a:p>
          </p:txBody>
        </p:sp>
        <p:sp>
          <p:nvSpPr>
            <p:cNvPr id="35854" name="Line 17"/>
            <p:cNvSpPr>
              <a:spLocks noChangeShapeType="1"/>
            </p:cNvSpPr>
            <p:nvPr/>
          </p:nvSpPr>
          <p:spPr bwMode="auto">
            <a:xfrm flipH="1">
              <a:off x="4147" y="2937"/>
              <a:ext cx="85" cy="854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18"/>
            <p:cNvSpPr>
              <a:spLocks noChangeShapeType="1"/>
            </p:cNvSpPr>
            <p:nvPr/>
          </p:nvSpPr>
          <p:spPr bwMode="auto">
            <a:xfrm flipH="1">
              <a:off x="4477" y="3286"/>
              <a:ext cx="71" cy="52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19"/>
            <p:cNvSpPr>
              <a:spLocks noChangeShapeType="1"/>
            </p:cNvSpPr>
            <p:nvPr/>
          </p:nvSpPr>
          <p:spPr bwMode="auto">
            <a:xfrm flipH="1">
              <a:off x="4773" y="2926"/>
              <a:ext cx="99" cy="881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30188" y="2049463"/>
            <a:ext cx="7108825" cy="3625850"/>
            <a:chOff x="145" y="1291"/>
            <a:chExt cx="4478" cy="2284"/>
          </a:xfrm>
        </p:grpSpPr>
        <p:sp>
          <p:nvSpPr>
            <p:cNvPr id="35848" name="Line 21"/>
            <p:cNvSpPr>
              <a:spLocks noChangeShapeType="1"/>
            </p:cNvSpPr>
            <p:nvPr/>
          </p:nvSpPr>
          <p:spPr bwMode="auto">
            <a:xfrm flipH="1">
              <a:off x="3793" y="2870"/>
              <a:ext cx="34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9" name="Line 22"/>
            <p:cNvSpPr>
              <a:spLocks noChangeShapeType="1"/>
            </p:cNvSpPr>
            <p:nvPr/>
          </p:nvSpPr>
          <p:spPr bwMode="auto">
            <a:xfrm flipH="1">
              <a:off x="4232" y="2966"/>
              <a:ext cx="3" cy="2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Line 23"/>
            <p:cNvSpPr>
              <a:spLocks noChangeShapeType="1"/>
            </p:cNvSpPr>
            <p:nvPr/>
          </p:nvSpPr>
          <p:spPr bwMode="auto">
            <a:xfrm>
              <a:off x="4483" y="3282"/>
              <a:ext cx="2" cy="2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Line 24"/>
            <p:cNvSpPr>
              <a:spLocks noChangeShapeType="1"/>
            </p:cNvSpPr>
            <p:nvPr/>
          </p:nvSpPr>
          <p:spPr bwMode="auto">
            <a:xfrm>
              <a:off x="4621" y="3294"/>
              <a:ext cx="2" cy="28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5"/>
            <p:cNvSpPr>
              <a:spLocks noChangeArrowheads="1"/>
            </p:cNvSpPr>
            <p:nvPr/>
          </p:nvSpPr>
          <p:spPr bwMode="auto">
            <a:xfrm>
              <a:off x="145" y="1291"/>
              <a:ext cx="235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Horizontal ± 5º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Overhang 0-3mm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Spines preserved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Cement penetration</a:t>
              </a:r>
            </a:p>
            <a:p>
              <a:pPr marL="342900" indent="-342900" defTabSz="762000">
                <a:lnSpc>
                  <a:spcPct val="130000"/>
                </a:lnSpc>
                <a:spcBef>
                  <a:spcPct val="2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No saw cuts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3700" y="434975"/>
            <a:ext cx="3886200" cy="914400"/>
          </a:xfrm>
          <a:noFill/>
        </p:spPr>
        <p:txBody>
          <a:bodyPr lIns="92075" tIns="46038" rIns="92075" bIns="46038" anchorCtr="0"/>
          <a:lstStyle/>
          <a:p>
            <a:r>
              <a:rPr lang="en-US" smtClean="0">
                <a:effectLst/>
              </a:rPr>
              <a:t>Tibia</a:t>
            </a:r>
          </a:p>
        </p:txBody>
      </p:sp>
      <p:pic>
        <p:nvPicPr>
          <p:cNvPr id="36866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207963"/>
            <a:ext cx="4281487" cy="6432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61950" y="2041525"/>
            <a:ext cx="39354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40000"/>
              </a:lnSpc>
            </a:pPr>
            <a:r>
              <a:rPr lang="en-US" sz="3200">
                <a:solidFill>
                  <a:srgbClr val="FFFF00"/>
                </a:solidFill>
              </a:rPr>
              <a:t>7º posterior slope </a:t>
            </a:r>
          </a:p>
          <a:p>
            <a:pPr defTabSz="762000">
              <a:lnSpc>
                <a:spcPct val="14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 defTabSz="762000">
              <a:lnSpc>
                <a:spcPct val="140000"/>
              </a:lnSpc>
            </a:pPr>
            <a:r>
              <a:rPr lang="en-US" sz="3200">
                <a:solidFill>
                  <a:srgbClr val="FFFF00"/>
                </a:solidFill>
              </a:rPr>
              <a:t>Flush posteriorly</a:t>
            </a:r>
          </a:p>
          <a:p>
            <a:pPr defTabSz="762000">
              <a:lnSpc>
                <a:spcPct val="14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 defTabSz="762000">
              <a:lnSpc>
                <a:spcPct val="140000"/>
              </a:lnSpc>
            </a:pPr>
            <a:r>
              <a:rPr lang="en-US" sz="3200">
                <a:solidFill>
                  <a:srgbClr val="FFFF00"/>
                </a:solidFill>
              </a:rPr>
              <a:t>Anterior unimportant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3727450" y="3844925"/>
            <a:ext cx="1543050" cy="534988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5443538" y="4073525"/>
            <a:ext cx="2562225" cy="1206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H="1">
            <a:off x="6583363" y="3254375"/>
            <a:ext cx="711200" cy="35671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6800850" y="5616575"/>
            <a:ext cx="1541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400">
                <a:solidFill>
                  <a:srgbClr val="00FFFF"/>
                </a:solidFill>
              </a:rPr>
              <a:t>Tibial axis</a:t>
            </a:r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3914775" y="2490788"/>
            <a:ext cx="3138488" cy="15144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013" y="460375"/>
            <a:ext cx="3886200" cy="914400"/>
          </a:xfrm>
          <a:noFill/>
        </p:spPr>
        <p:txBody>
          <a:bodyPr lIns="92075" tIns="46038" rIns="92075" bIns="46038" anchorCtr="0"/>
          <a:lstStyle/>
          <a:p>
            <a:r>
              <a:rPr lang="en-US" smtClean="0">
                <a:effectLst/>
              </a:rPr>
              <a:t>Femur</a:t>
            </a:r>
          </a:p>
        </p:txBody>
      </p:sp>
      <p:pic>
        <p:nvPicPr>
          <p:cNvPr id="37890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207963"/>
            <a:ext cx="4281487" cy="6432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14338" y="1535113"/>
            <a:ext cx="3487737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110000"/>
              </a:lnSpc>
            </a:pPr>
            <a:r>
              <a:rPr lang="en-US" sz="3200">
                <a:solidFill>
                  <a:srgbClr val="FFFF00"/>
                </a:solidFill>
              </a:rPr>
              <a:t>Alignment</a:t>
            </a:r>
          </a:p>
          <a:p>
            <a:pPr defTabSz="762000">
              <a:lnSpc>
                <a:spcPct val="110000"/>
              </a:lnSpc>
            </a:pPr>
            <a:r>
              <a:rPr lang="en-US" sz="3200">
                <a:solidFill>
                  <a:srgbClr val="FFFF00"/>
                </a:solidFill>
              </a:rPr>
              <a:t>    </a:t>
            </a:r>
            <a:r>
              <a:rPr lang="en-US" sz="2800">
                <a:solidFill>
                  <a:srgbClr val="FFFF00"/>
                </a:solidFill>
              </a:rPr>
              <a:t>Femoral axis</a:t>
            </a:r>
          </a:p>
          <a:p>
            <a:pPr defTabSz="762000">
              <a:lnSpc>
                <a:spcPct val="11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 defTabSz="762000">
              <a:lnSpc>
                <a:spcPct val="110000"/>
              </a:lnSpc>
            </a:pPr>
            <a:r>
              <a:rPr lang="en-US" sz="3200">
                <a:solidFill>
                  <a:srgbClr val="FFFF00"/>
                </a:solidFill>
              </a:rPr>
              <a:t>Size </a:t>
            </a:r>
          </a:p>
          <a:p>
            <a:pPr defTabSz="762000">
              <a:lnSpc>
                <a:spcPct val="110000"/>
              </a:lnSpc>
            </a:pPr>
            <a:r>
              <a:rPr lang="en-US" sz="2400">
                <a:solidFill>
                  <a:srgbClr val="FFFF00"/>
                </a:solidFill>
              </a:rPr>
              <a:t>     Aligned with cartilage</a:t>
            </a:r>
          </a:p>
          <a:p>
            <a:pPr defTabSz="762000">
              <a:lnSpc>
                <a:spcPct val="110000"/>
              </a:lnSpc>
            </a:pPr>
            <a:endParaRPr lang="en-US" sz="3200">
              <a:solidFill>
                <a:srgbClr val="FFFF00"/>
              </a:solidFill>
            </a:endParaRPr>
          </a:p>
          <a:p>
            <a:pPr defTabSz="762000">
              <a:lnSpc>
                <a:spcPct val="110000"/>
              </a:lnSpc>
            </a:pPr>
            <a:r>
              <a:rPr lang="en-US" sz="3200">
                <a:solidFill>
                  <a:srgbClr val="FFFF00"/>
                </a:solidFill>
              </a:rPr>
              <a:t>Fixation</a:t>
            </a:r>
          </a:p>
          <a:p>
            <a:pPr defTabSz="762000">
              <a:lnSpc>
                <a:spcPct val="110000"/>
              </a:lnSpc>
            </a:pPr>
            <a:r>
              <a:rPr lang="en-US" sz="3200">
                <a:solidFill>
                  <a:srgbClr val="FFFF00"/>
                </a:solidFill>
              </a:rPr>
              <a:t>    </a:t>
            </a:r>
            <a:r>
              <a:rPr lang="en-US" sz="2800">
                <a:solidFill>
                  <a:srgbClr val="FFFF00"/>
                </a:solidFill>
              </a:rPr>
              <a:t>No gaps</a:t>
            </a:r>
          </a:p>
        </p:txBody>
      </p:sp>
      <p:sp>
        <p:nvSpPr>
          <p:cNvPr id="37892" name="Line 5"/>
          <p:cNvSpPr>
            <a:spLocks noChangeShapeType="1"/>
          </p:cNvSpPr>
          <p:nvPr/>
        </p:nvSpPr>
        <p:spPr bwMode="auto">
          <a:xfrm flipH="1" flipV="1">
            <a:off x="6046788" y="344488"/>
            <a:ext cx="390525" cy="36607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V="1">
            <a:off x="3043238" y="1243013"/>
            <a:ext cx="3071812" cy="6032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 flipV="1">
            <a:off x="3001963" y="3194050"/>
            <a:ext cx="2687637" cy="1911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V="1">
            <a:off x="2935288" y="2647950"/>
            <a:ext cx="2692400" cy="7683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8" y="568325"/>
            <a:ext cx="3898900" cy="1143000"/>
          </a:xfrm>
          <a:noFill/>
        </p:spPr>
        <p:txBody>
          <a:bodyPr lIns="92075" tIns="46038" rIns="92075" bIns="46038" anchorCtr="0"/>
          <a:lstStyle/>
          <a:p>
            <a:r>
              <a:rPr lang="en-US" smtClean="0">
                <a:effectLst/>
              </a:rPr>
              <a:t>Lateral X ray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88" y="2182813"/>
            <a:ext cx="4262437" cy="4114800"/>
          </a:xfrm>
          <a:noFill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mtClean="0">
                <a:effectLst/>
              </a:rPr>
              <a:t>Impingement</a:t>
            </a:r>
          </a:p>
          <a:p>
            <a:r>
              <a:rPr lang="en-US" smtClean="0">
                <a:effectLst/>
              </a:rPr>
              <a:t>Post. osteophytes</a:t>
            </a:r>
          </a:p>
          <a:p>
            <a:r>
              <a:rPr lang="en-US" smtClean="0">
                <a:effectLst/>
              </a:rPr>
              <a:t>Bone anteriorly</a:t>
            </a:r>
          </a:p>
          <a:p>
            <a:r>
              <a:rPr lang="en-US" smtClean="0">
                <a:effectLst/>
              </a:rPr>
              <a:t>Cement</a:t>
            </a:r>
          </a:p>
        </p:txBody>
      </p:sp>
      <p:pic>
        <p:nvPicPr>
          <p:cNvPr id="38915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088" y="207963"/>
            <a:ext cx="4281487" cy="6432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87650" y="2328863"/>
            <a:ext cx="5148263" cy="2235200"/>
            <a:chOff x="1756" y="1467"/>
            <a:chExt cx="3243" cy="1408"/>
          </a:xfrm>
        </p:grpSpPr>
        <p:sp>
          <p:nvSpPr>
            <p:cNvPr id="38917" name="Freeform 5"/>
            <p:cNvSpPr>
              <a:spLocks/>
            </p:cNvSpPr>
            <p:nvPr/>
          </p:nvSpPr>
          <p:spPr bwMode="auto">
            <a:xfrm>
              <a:off x="3514" y="1467"/>
              <a:ext cx="126" cy="238"/>
            </a:xfrm>
            <a:custGeom>
              <a:avLst/>
              <a:gdLst>
                <a:gd name="T0" fmla="*/ 5 w 126"/>
                <a:gd name="T1" fmla="*/ 237 h 238"/>
                <a:gd name="T2" fmla="*/ 0 w 126"/>
                <a:gd name="T3" fmla="*/ 68 h 238"/>
                <a:gd name="T4" fmla="*/ 29 w 126"/>
                <a:gd name="T5" fmla="*/ 21 h 238"/>
                <a:gd name="T6" fmla="*/ 67 w 126"/>
                <a:gd name="T7" fmla="*/ 0 h 238"/>
                <a:gd name="T8" fmla="*/ 104 w 126"/>
                <a:gd name="T9" fmla="*/ 9 h 238"/>
                <a:gd name="T10" fmla="*/ 125 w 126"/>
                <a:gd name="T11" fmla="*/ 51 h 238"/>
                <a:gd name="T12" fmla="*/ 0 w 126"/>
                <a:gd name="T13" fmla="*/ 228 h 2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238"/>
                <a:gd name="T23" fmla="*/ 126 w 126"/>
                <a:gd name="T24" fmla="*/ 238 h 2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238">
                  <a:moveTo>
                    <a:pt x="5" y="237"/>
                  </a:moveTo>
                  <a:lnTo>
                    <a:pt x="0" y="68"/>
                  </a:lnTo>
                  <a:lnTo>
                    <a:pt x="29" y="21"/>
                  </a:lnTo>
                  <a:lnTo>
                    <a:pt x="67" y="0"/>
                  </a:lnTo>
                  <a:lnTo>
                    <a:pt x="104" y="9"/>
                  </a:lnTo>
                  <a:lnTo>
                    <a:pt x="125" y="51"/>
                  </a:lnTo>
                  <a:lnTo>
                    <a:pt x="0" y="228"/>
                  </a:lnTo>
                </a:path>
              </a:pathLst>
            </a:custGeom>
            <a:solidFill>
              <a:schemeClr val="tx2"/>
            </a:soli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auto">
            <a:xfrm>
              <a:off x="3279" y="2625"/>
              <a:ext cx="88" cy="250"/>
            </a:xfrm>
            <a:custGeom>
              <a:avLst/>
              <a:gdLst>
                <a:gd name="T0" fmla="*/ 87 w 88"/>
                <a:gd name="T1" fmla="*/ 240 h 250"/>
                <a:gd name="T2" fmla="*/ 87 w 88"/>
                <a:gd name="T3" fmla="*/ 0 h 250"/>
                <a:gd name="T4" fmla="*/ 21 w 88"/>
                <a:gd name="T5" fmla="*/ 27 h 250"/>
                <a:gd name="T6" fmla="*/ 0 w 88"/>
                <a:gd name="T7" fmla="*/ 84 h 250"/>
                <a:gd name="T8" fmla="*/ 3 w 88"/>
                <a:gd name="T9" fmla="*/ 177 h 250"/>
                <a:gd name="T10" fmla="*/ 54 w 88"/>
                <a:gd name="T11" fmla="*/ 249 h 250"/>
                <a:gd name="T12" fmla="*/ 87 w 88"/>
                <a:gd name="T13" fmla="*/ 240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"/>
                <a:gd name="T22" fmla="*/ 0 h 250"/>
                <a:gd name="T23" fmla="*/ 88 w 88"/>
                <a:gd name="T24" fmla="*/ 250 h 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" h="250">
                  <a:moveTo>
                    <a:pt x="87" y="240"/>
                  </a:moveTo>
                  <a:lnTo>
                    <a:pt x="87" y="0"/>
                  </a:lnTo>
                  <a:lnTo>
                    <a:pt x="21" y="27"/>
                  </a:lnTo>
                  <a:lnTo>
                    <a:pt x="0" y="84"/>
                  </a:lnTo>
                  <a:lnTo>
                    <a:pt x="3" y="177"/>
                  </a:lnTo>
                  <a:lnTo>
                    <a:pt x="54" y="249"/>
                  </a:lnTo>
                  <a:lnTo>
                    <a:pt x="87" y="240"/>
                  </a:lnTo>
                </a:path>
              </a:pathLst>
            </a:custGeom>
            <a:solidFill>
              <a:schemeClr val="tx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4419" y="2001"/>
              <a:ext cx="580" cy="430"/>
            </a:xfrm>
            <a:custGeom>
              <a:avLst/>
              <a:gdLst>
                <a:gd name="T0" fmla="*/ 579 w 580"/>
                <a:gd name="T1" fmla="*/ 0 h 430"/>
                <a:gd name="T2" fmla="*/ 495 w 580"/>
                <a:gd name="T3" fmla="*/ 162 h 430"/>
                <a:gd name="T4" fmla="*/ 360 w 580"/>
                <a:gd name="T5" fmla="*/ 327 h 430"/>
                <a:gd name="T6" fmla="*/ 210 w 580"/>
                <a:gd name="T7" fmla="*/ 429 h 430"/>
                <a:gd name="T8" fmla="*/ 111 w 580"/>
                <a:gd name="T9" fmla="*/ 252 h 430"/>
                <a:gd name="T10" fmla="*/ 0 w 580"/>
                <a:gd name="T11" fmla="*/ 345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0"/>
                <a:gd name="T19" fmla="*/ 0 h 430"/>
                <a:gd name="T20" fmla="*/ 580 w 580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0" h="430">
                  <a:moveTo>
                    <a:pt x="579" y="0"/>
                  </a:moveTo>
                  <a:lnTo>
                    <a:pt x="495" y="162"/>
                  </a:lnTo>
                  <a:lnTo>
                    <a:pt x="360" y="327"/>
                  </a:lnTo>
                  <a:lnTo>
                    <a:pt x="210" y="429"/>
                  </a:lnTo>
                  <a:lnTo>
                    <a:pt x="111" y="252"/>
                  </a:lnTo>
                  <a:lnTo>
                    <a:pt x="0" y="345"/>
                  </a:lnTo>
                </a:path>
              </a:pathLst>
            </a:custGeom>
            <a:noFill/>
            <a:ln w="25400" cap="rnd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2576" y="1611"/>
              <a:ext cx="879" cy="30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2441" y="2304"/>
              <a:ext cx="2070" cy="7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1756" y="2667"/>
              <a:ext cx="1428" cy="8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2743200" cy="1331913"/>
          </a:xfrm>
          <a:noFill/>
        </p:spPr>
        <p:txBody>
          <a:bodyPr lIns="92075" tIns="46038" rIns="92075" bIns="46038" anchorCtr="0"/>
          <a:lstStyle/>
          <a:p>
            <a:r>
              <a:rPr lang="en-US" smtClean="0">
                <a:effectLst/>
              </a:rPr>
              <a:t>Femur &amp; Bearing</a:t>
            </a:r>
          </a:p>
        </p:txBody>
      </p:sp>
      <p:pic>
        <p:nvPicPr>
          <p:cNvPr id="39938" name="Picture 3"/>
          <p:cNvPicPr>
            <a:picLocks noChangeArrowheads="1"/>
          </p:cNvPicPr>
          <p:nvPr/>
        </p:nvPicPr>
        <p:blipFill>
          <a:blip r:embed="rId2"/>
          <a:srcRect l="8080" r="7610"/>
          <a:stretch>
            <a:fillRect/>
          </a:stretch>
        </p:blipFill>
        <p:spPr bwMode="auto">
          <a:xfrm>
            <a:off x="3714750" y="180975"/>
            <a:ext cx="5421313" cy="64325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3050" y="2271713"/>
            <a:ext cx="8162925" cy="1757362"/>
            <a:chOff x="172" y="1431"/>
            <a:chExt cx="5142" cy="1107"/>
          </a:xfrm>
        </p:grpSpPr>
        <p:sp>
          <p:nvSpPr>
            <p:cNvPr id="39945" name="Rectangle 4"/>
            <p:cNvSpPr>
              <a:spLocks noChangeArrowheads="1"/>
            </p:cNvSpPr>
            <p:nvPr/>
          </p:nvSpPr>
          <p:spPr bwMode="auto">
            <a:xfrm>
              <a:off x="172" y="1446"/>
              <a:ext cx="2161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defTabSz="762000">
                <a:spcBef>
                  <a:spcPct val="2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Femur</a:t>
              </a:r>
              <a:endParaRPr lang="en-US" sz="2800">
                <a:solidFill>
                  <a:srgbClr val="FFFF00"/>
                </a:solidFill>
              </a:endParaRPr>
            </a:p>
            <a:p>
              <a:pPr marL="342900" indent="-342900" defTabSz="762000"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	Internal rotated</a:t>
              </a:r>
            </a:p>
          </p:txBody>
        </p:sp>
        <p:sp>
          <p:nvSpPr>
            <p:cNvPr id="39946" name="Rectangle 5"/>
            <p:cNvSpPr>
              <a:spLocks noChangeArrowheads="1"/>
            </p:cNvSpPr>
            <p:nvPr/>
          </p:nvSpPr>
          <p:spPr bwMode="auto">
            <a:xfrm>
              <a:off x="4158" y="1431"/>
              <a:ext cx="10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800">
                  <a:solidFill>
                    <a:srgbClr val="0000FF"/>
                  </a:solidFill>
                </a:rPr>
                <a:t>Posterior</a:t>
              </a:r>
            </a:p>
          </p:txBody>
        </p:sp>
        <p:sp>
          <p:nvSpPr>
            <p:cNvPr id="39947" name="Rectangle 6"/>
            <p:cNvSpPr>
              <a:spLocks noChangeArrowheads="1"/>
            </p:cNvSpPr>
            <p:nvPr/>
          </p:nvSpPr>
          <p:spPr bwMode="auto">
            <a:xfrm>
              <a:off x="4414" y="2211"/>
              <a:ext cx="9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US" sz="2800">
                  <a:solidFill>
                    <a:srgbClr val="0000FF"/>
                  </a:solidFill>
                </a:rPr>
                <a:t>Anterior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4150" y="3789363"/>
            <a:ext cx="8237538" cy="1825625"/>
            <a:chOff x="116" y="2387"/>
            <a:chExt cx="5189" cy="1150"/>
          </a:xfrm>
        </p:grpSpPr>
        <p:sp>
          <p:nvSpPr>
            <p:cNvPr id="39941" name="Rectangle 8"/>
            <p:cNvSpPr>
              <a:spLocks noChangeArrowheads="1"/>
            </p:cNvSpPr>
            <p:nvPr/>
          </p:nvSpPr>
          <p:spPr bwMode="auto">
            <a:xfrm>
              <a:off x="116" y="2454"/>
              <a:ext cx="2161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defTabSz="762000">
                <a:spcBef>
                  <a:spcPct val="20000"/>
                </a:spcBef>
              </a:pPr>
              <a:r>
                <a:rPr lang="en-US" sz="2800">
                  <a:solidFill>
                    <a:srgbClr val="FFFFFF"/>
                  </a:solidFill>
                </a:rPr>
                <a:t>Bearing</a:t>
              </a:r>
              <a:endParaRPr lang="en-US" sz="2800">
                <a:solidFill>
                  <a:srgbClr val="FFFF00"/>
                </a:solidFill>
              </a:endParaRPr>
            </a:p>
            <a:p>
              <a:pPr marL="342900" indent="-342900" defTabSz="762000"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	2 wires</a:t>
              </a:r>
            </a:p>
            <a:p>
              <a:pPr marL="342900" indent="-342900" defTabSz="762000"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	Few mm from wall Not overhanging</a:t>
              </a:r>
            </a:p>
            <a:p>
              <a:pPr marL="342900" indent="-342900" defTabSz="762000">
                <a:spcBef>
                  <a:spcPct val="20000"/>
                </a:spcBef>
              </a:pPr>
              <a:r>
                <a:rPr lang="en-US" sz="2800">
                  <a:solidFill>
                    <a:srgbClr val="FFFF00"/>
                  </a:solidFill>
                </a:rPr>
                <a:t>	</a:t>
              </a:r>
            </a:p>
          </p:txBody>
        </p:sp>
        <p:sp>
          <p:nvSpPr>
            <p:cNvPr id="39942" name="Line 9"/>
            <p:cNvSpPr>
              <a:spLocks noChangeShapeType="1"/>
            </p:cNvSpPr>
            <p:nvPr/>
          </p:nvSpPr>
          <p:spPr bwMode="auto">
            <a:xfrm flipH="1">
              <a:off x="2263" y="2625"/>
              <a:ext cx="2045" cy="59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Freeform 10"/>
            <p:cNvSpPr>
              <a:spLocks/>
            </p:cNvSpPr>
            <p:nvPr/>
          </p:nvSpPr>
          <p:spPr bwMode="auto">
            <a:xfrm>
              <a:off x="4383" y="2387"/>
              <a:ext cx="892" cy="326"/>
            </a:xfrm>
            <a:custGeom>
              <a:avLst/>
              <a:gdLst>
                <a:gd name="T0" fmla="*/ 0 w 892"/>
                <a:gd name="T1" fmla="*/ 300 h 326"/>
                <a:gd name="T2" fmla="*/ 12 w 892"/>
                <a:gd name="T3" fmla="*/ 0 h 326"/>
                <a:gd name="T4" fmla="*/ 56 w 892"/>
                <a:gd name="T5" fmla="*/ 37 h 326"/>
                <a:gd name="T6" fmla="*/ 116 w 892"/>
                <a:gd name="T7" fmla="*/ 70 h 326"/>
                <a:gd name="T8" fmla="*/ 185 w 892"/>
                <a:gd name="T9" fmla="*/ 94 h 326"/>
                <a:gd name="T10" fmla="*/ 266 w 892"/>
                <a:gd name="T11" fmla="*/ 117 h 326"/>
                <a:gd name="T12" fmla="*/ 345 w 892"/>
                <a:gd name="T13" fmla="*/ 133 h 326"/>
                <a:gd name="T14" fmla="*/ 434 w 892"/>
                <a:gd name="T15" fmla="*/ 141 h 326"/>
                <a:gd name="T16" fmla="*/ 503 w 892"/>
                <a:gd name="T17" fmla="*/ 141 h 326"/>
                <a:gd name="T18" fmla="*/ 582 w 892"/>
                <a:gd name="T19" fmla="*/ 135 h 326"/>
                <a:gd name="T20" fmla="*/ 660 w 892"/>
                <a:gd name="T21" fmla="*/ 124 h 326"/>
                <a:gd name="T22" fmla="*/ 740 w 892"/>
                <a:gd name="T23" fmla="*/ 106 h 326"/>
                <a:gd name="T24" fmla="*/ 834 w 892"/>
                <a:gd name="T25" fmla="*/ 73 h 326"/>
                <a:gd name="T26" fmla="*/ 891 w 892"/>
                <a:gd name="T27" fmla="*/ 40 h 326"/>
                <a:gd name="T28" fmla="*/ 876 w 892"/>
                <a:gd name="T29" fmla="*/ 325 h 326"/>
                <a:gd name="T30" fmla="*/ 0 w 892"/>
                <a:gd name="T31" fmla="*/ 300 h 3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92"/>
                <a:gd name="T49" fmla="*/ 0 h 326"/>
                <a:gd name="T50" fmla="*/ 892 w 892"/>
                <a:gd name="T51" fmla="*/ 326 h 3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92" h="326">
                  <a:moveTo>
                    <a:pt x="0" y="300"/>
                  </a:moveTo>
                  <a:lnTo>
                    <a:pt x="12" y="0"/>
                  </a:lnTo>
                  <a:lnTo>
                    <a:pt x="56" y="37"/>
                  </a:lnTo>
                  <a:lnTo>
                    <a:pt x="116" y="70"/>
                  </a:lnTo>
                  <a:lnTo>
                    <a:pt x="185" y="94"/>
                  </a:lnTo>
                  <a:lnTo>
                    <a:pt x="266" y="117"/>
                  </a:lnTo>
                  <a:lnTo>
                    <a:pt x="345" y="133"/>
                  </a:lnTo>
                  <a:lnTo>
                    <a:pt x="434" y="141"/>
                  </a:lnTo>
                  <a:lnTo>
                    <a:pt x="503" y="141"/>
                  </a:lnTo>
                  <a:lnTo>
                    <a:pt x="582" y="135"/>
                  </a:lnTo>
                  <a:lnTo>
                    <a:pt x="660" y="124"/>
                  </a:lnTo>
                  <a:lnTo>
                    <a:pt x="740" y="106"/>
                  </a:lnTo>
                  <a:lnTo>
                    <a:pt x="834" y="73"/>
                  </a:lnTo>
                  <a:lnTo>
                    <a:pt x="891" y="40"/>
                  </a:lnTo>
                  <a:lnTo>
                    <a:pt x="876" y="325"/>
                  </a:lnTo>
                  <a:lnTo>
                    <a:pt x="0" y="30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11"/>
            <p:cNvSpPr>
              <a:spLocks noChangeShapeType="1"/>
            </p:cNvSpPr>
            <p:nvPr/>
          </p:nvSpPr>
          <p:spPr bwMode="auto">
            <a:xfrm flipH="1">
              <a:off x="2229" y="2675"/>
              <a:ext cx="3076" cy="86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 l="34947" r="36903"/>
          <a:stretch>
            <a:fillRect/>
          </a:stretch>
        </p:blipFill>
        <p:spPr bwMode="auto">
          <a:xfrm>
            <a:off x="3243263" y="0"/>
            <a:ext cx="363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5867400" cy="145097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GB"/>
              <a:t>Why Cementless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133600"/>
            <a:ext cx="8785225" cy="446405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GB" sz="3000"/>
              <a:t>Cementing errors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/>
              <a:t>Common cause of failure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sz="3000"/>
              <a:t>Cementing takes 10 or 20 minutes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sz="3000"/>
              <a:t>Bone bonding to implant (HA) may be better in young active patients 	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GB" sz="3000"/>
              <a:t>Unnecessary revisions for physiological radiolucency</a:t>
            </a:r>
          </a:p>
        </p:txBody>
      </p:sp>
      <p:pic>
        <p:nvPicPr>
          <p:cNvPr id="41987" name="Picture 4" descr="DSC01106"/>
          <p:cNvPicPr>
            <a:picLocks noChangeAspect="1" noChangeArrowheads="1"/>
          </p:cNvPicPr>
          <p:nvPr/>
        </p:nvPicPr>
        <p:blipFill>
          <a:blip r:embed="rId3"/>
          <a:srcRect l="3902" t="16045" r="14409" b="19775"/>
          <a:stretch>
            <a:fillRect/>
          </a:stretch>
        </p:blipFill>
        <p:spPr bwMode="auto">
          <a:xfrm>
            <a:off x="5867400" y="188913"/>
            <a:ext cx="3024188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Line 5"/>
          <p:cNvSpPr>
            <a:spLocks noChangeShapeType="1"/>
          </p:cNvSpPr>
          <p:nvPr/>
        </p:nvSpPr>
        <p:spPr bwMode="auto">
          <a:xfrm flipV="1">
            <a:off x="4356100" y="2276475"/>
            <a:ext cx="2087563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 flipV="1">
            <a:off x="4356100" y="1557338"/>
            <a:ext cx="2087563" cy="1223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8263" y="188913"/>
            <a:ext cx="3803650" cy="115887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GB"/>
              <a:t>Components</a:t>
            </a:r>
          </a:p>
        </p:txBody>
      </p:sp>
      <p:pic>
        <p:nvPicPr>
          <p:cNvPr id="44034" name="Picture 4" descr="Cementless tibia2"/>
          <p:cNvPicPr>
            <a:picLocks noChangeAspect="1" noChangeArrowheads="1"/>
          </p:cNvPicPr>
          <p:nvPr/>
        </p:nvPicPr>
        <p:blipFill>
          <a:blip r:embed="rId3"/>
          <a:srcRect l="2696" t="14648" r="13072" b="2306"/>
          <a:stretch>
            <a:fillRect/>
          </a:stretch>
        </p:blipFill>
        <p:spPr bwMode="auto">
          <a:xfrm>
            <a:off x="346075" y="3527425"/>
            <a:ext cx="4225925" cy="31257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4035" name="Picture 5" descr="cementless femur2"/>
          <p:cNvPicPr>
            <a:picLocks noChangeAspect="1" noChangeArrowheads="1"/>
          </p:cNvPicPr>
          <p:nvPr/>
        </p:nvPicPr>
        <p:blipFill>
          <a:blip r:embed="rId4"/>
          <a:srcRect l="10783" t="16174" r="13072" b="8444"/>
          <a:stretch>
            <a:fillRect/>
          </a:stretch>
        </p:blipFill>
        <p:spPr bwMode="auto">
          <a:xfrm>
            <a:off x="354013" y="211138"/>
            <a:ext cx="4217987" cy="31321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4859338" y="1557338"/>
            <a:ext cx="446563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FFFFFF"/>
                </a:solidFill>
              </a:rPr>
              <a:t>Femur:</a:t>
            </a:r>
          </a:p>
          <a:p>
            <a:r>
              <a:rPr lang="en-GB" sz="2800">
                <a:solidFill>
                  <a:srgbClr val="FFFFFF"/>
                </a:solidFill>
              </a:rPr>
              <a:t>- 2 pegs</a:t>
            </a:r>
          </a:p>
          <a:p>
            <a:r>
              <a:rPr lang="en-GB" sz="2800">
                <a:solidFill>
                  <a:srgbClr val="FFFFFF"/>
                </a:solidFill>
              </a:rPr>
              <a:t>- HA &amp; Porous coated</a:t>
            </a:r>
          </a:p>
          <a:p>
            <a:r>
              <a:rPr lang="en-GB" sz="2800">
                <a:solidFill>
                  <a:srgbClr val="FFFFFF"/>
                </a:solidFill>
              </a:rPr>
              <a:t>   -not on pegs</a:t>
            </a:r>
          </a:p>
          <a:p>
            <a:r>
              <a:rPr lang="en-GB" sz="2800">
                <a:solidFill>
                  <a:srgbClr val="FFFFFF"/>
                </a:solidFill>
              </a:rPr>
              <a:t>- 15</a:t>
            </a:r>
            <a:r>
              <a:rPr lang="en-US" sz="2800">
                <a:solidFill>
                  <a:srgbClr val="FFFFFF"/>
                </a:solidFill>
              </a:rPr>
              <a:t>º anterior extension</a:t>
            </a:r>
          </a:p>
          <a:p>
            <a:endParaRPr lang="en-GB" sz="2000">
              <a:solidFill>
                <a:srgbClr val="FFFFFF"/>
              </a:solidFill>
            </a:endParaRPr>
          </a:p>
          <a:p>
            <a:r>
              <a:rPr lang="en-GB" sz="3200">
                <a:solidFill>
                  <a:srgbClr val="FFFFFF"/>
                </a:solidFill>
              </a:rPr>
              <a:t>Tibia:</a:t>
            </a:r>
          </a:p>
          <a:p>
            <a:r>
              <a:rPr lang="en-GB" sz="2800">
                <a:solidFill>
                  <a:srgbClr val="FFFFFF"/>
                </a:solidFill>
              </a:rPr>
              <a:t>- Standard component</a:t>
            </a:r>
          </a:p>
          <a:p>
            <a:r>
              <a:rPr lang="en-GB" sz="2800">
                <a:solidFill>
                  <a:srgbClr val="FFFFFF"/>
                </a:solidFill>
              </a:rPr>
              <a:t>- HA &amp; Porous coated</a:t>
            </a:r>
          </a:p>
          <a:p>
            <a:endParaRPr lang="en-GB" sz="2000">
              <a:solidFill>
                <a:srgbClr val="FFFFFF"/>
              </a:solidFill>
            </a:endParaRPr>
          </a:p>
          <a:p>
            <a:endParaRPr lang="en-GB" sz="2000">
              <a:solidFill>
                <a:srgbClr val="0068AE"/>
              </a:solidFill>
              <a:latin typeface="Times New Roman" pitchFamily="18" charset="0"/>
            </a:endParaRPr>
          </a:p>
          <a:p>
            <a:endParaRPr lang="en-US" sz="2000">
              <a:solidFill>
                <a:srgbClr val="0068AE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solidFill>
                <a:srgbClr val="FFFF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 l="36009" r="36584"/>
          <a:stretch>
            <a:fillRect/>
          </a:stretch>
        </p:blipFill>
        <p:spPr bwMode="auto">
          <a:xfrm>
            <a:off x="4327525" y="0"/>
            <a:ext cx="3535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 l="38454" r="32654"/>
          <a:stretch>
            <a:fillRect/>
          </a:stretch>
        </p:blipFill>
        <p:spPr bwMode="auto">
          <a:xfrm>
            <a:off x="600075" y="0"/>
            <a:ext cx="3729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\\OXNAS03\Physio_Rec\Physio Cathy Jenkins\PHOTOS\Geoffrey Cole\GC1 Pre O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78" t="26840" r="5554" b="7857"/>
          <a:stretch>
            <a:fillRect/>
          </a:stretch>
        </p:blipFill>
        <p:spPr>
          <a:xfrm>
            <a:off x="1392238" y="0"/>
            <a:ext cx="7342187" cy="682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79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0291" name="Picture 4"/>
          <p:cNvPicPr>
            <a:picLocks noChangeAspect="1" noChangeArrowheads="1"/>
          </p:cNvPicPr>
          <p:nvPr/>
        </p:nvPicPr>
        <p:blipFill>
          <a:blip r:embed="rId2"/>
          <a:srcRect l="37857" r="31538"/>
          <a:stretch>
            <a:fillRect/>
          </a:stretch>
        </p:blipFill>
        <p:spPr bwMode="auto">
          <a:xfrm>
            <a:off x="0" y="549275"/>
            <a:ext cx="3294063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2"/>
          <p:cNvPicPr>
            <a:picLocks noChangeAspect="1" noChangeArrowheads="1"/>
          </p:cNvPicPr>
          <p:nvPr/>
        </p:nvPicPr>
        <p:blipFill>
          <a:blip r:embed="rId3"/>
          <a:srcRect l="40260" r="33167"/>
          <a:stretch>
            <a:fillRect/>
          </a:stretch>
        </p:blipFill>
        <p:spPr bwMode="auto">
          <a:xfrm>
            <a:off x="3279775" y="555625"/>
            <a:ext cx="29083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3" name="TextBox 3"/>
          <p:cNvSpPr txBox="1">
            <a:spLocks noChangeArrowheads="1"/>
          </p:cNvSpPr>
          <p:nvPr/>
        </p:nvSpPr>
        <p:spPr bwMode="auto">
          <a:xfrm>
            <a:off x="4006850" y="6440488"/>
            <a:ext cx="160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4 months  PO</a:t>
            </a:r>
          </a:p>
        </p:txBody>
      </p:sp>
      <p:sp>
        <p:nvSpPr>
          <p:cNvPr id="140294" name="TextBox 4"/>
          <p:cNvSpPr txBox="1">
            <a:spLocks noChangeArrowheads="1"/>
          </p:cNvSpPr>
          <p:nvPr/>
        </p:nvSpPr>
        <p:spPr bwMode="auto">
          <a:xfrm>
            <a:off x="6962775" y="6440488"/>
            <a:ext cx="106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5yrs PO</a:t>
            </a:r>
          </a:p>
        </p:txBody>
      </p:sp>
      <p:pic>
        <p:nvPicPr>
          <p:cNvPr id="140295" name="Picture 4"/>
          <p:cNvPicPr>
            <a:picLocks noChangeAspect="1" noChangeArrowheads="1"/>
          </p:cNvPicPr>
          <p:nvPr/>
        </p:nvPicPr>
        <p:blipFill>
          <a:blip r:embed="rId4"/>
          <a:srcRect l="36086" t="3828" r="36722" b="209"/>
          <a:stretch>
            <a:fillRect/>
          </a:stretch>
        </p:blipFill>
        <p:spPr bwMode="auto">
          <a:xfrm>
            <a:off x="6180138" y="530225"/>
            <a:ext cx="2963862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88" y="277813"/>
            <a:ext cx="8770937" cy="11398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Modifications to surgical technique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Do not position femoral component too lateral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- bearing away from lateral wall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 l="33383" t="38779" r="37857" b="12492"/>
          <a:stretch>
            <a:fillRect/>
          </a:stretch>
        </p:blipFill>
        <p:spPr bwMode="auto">
          <a:xfrm>
            <a:off x="2449513" y="2882900"/>
            <a:ext cx="435768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197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Accept if component not fully seated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dirty="0" smtClean="0"/>
              <a:t>	- do not use force</a:t>
            </a:r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35704" t="35582" r="40619" b="30118"/>
          <a:stretch>
            <a:fillRect/>
          </a:stretch>
        </p:blipFill>
        <p:spPr bwMode="auto">
          <a:xfrm>
            <a:off x="1476375" y="1971675"/>
            <a:ext cx="6143625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Content Placeholder 2"/>
          <p:cNvSpPr>
            <a:spLocks noGrp="1"/>
          </p:cNvSpPr>
          <p:nvPr>
            <p:ph idx="1"/>
          </p:nvPr>
        </p:nvSpPr>
        <p:spPr>
          <a:xfrm>
            <a:off x="457200" y="5651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Perform horizontal cut first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- slightly undermine </a:t>
            </a:r>
            <a:r>
              <a:rPr lang="en-US" dirty="0" err="1" smtClean="0"/>
              <a:t>tibial</a:t>
            </a:r>
            <a:r>
              <a:rPr lang="en-US" dirty="0" smtClean="0"/>
              <a:t> eminence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35265" t="32263" r="34167" b="24274"/>
          <a:stretch>
            <a:fillRect/>
          </a:stretch>
        </p:blipFill>
        <p:spPr bwMode="auto">
          <a:xfrm>
            <a:off x="1787525" y="2327275"/>
            <a:ext cx="56626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454" t="20764" r="32654" b="21619"/>
          <a:stretch>
            <a:fillRect/>
          </a:stretch>
        </p:blipFill>
        <p:spPr>
          <a:xfrm>
            <a:off x="2071688" y="1743075"/>
            <a:ext cx="4667250" cy="4948238"/>
          </a:xfrm>
        </p:spPr>
      </p:pic>
      <p:sp>
        <p:nvSpPr>
          <p:cNvPr id="5" name="Rectangle 4"/>
          <p:cNvSpPr/>
          <p:nvPr/>
        </p:nvSpPr>
        <p:spPr>
          <a:xfrm>
            <a:off x="920750" y="835025"/>
            <a:ext cx="6067425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9FF99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Sit tibia on posterior cortex</a:t>
            </a:r>
            <a:endParaRPr lang="en-US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841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 l="27473" r="36363"/>
          <a:stretch>
            <a:fillRect/>
          </a:stretch>
        </p:blipFill>
        <p:spPr bwMode="auto">
          <a:xfrm>
            <a:off x="0" y="-4763"/>
            <a:ext cx="46688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/>
          <a:srcRect l="36098" t="29768" r="39482" b="8551"/>
          <a:stretch>
            <a:fillRect/>
          </a:stretch>
        </p:blipFill>
        <p:spPr bwMode="auto">
          <a:xfrm>
            <a:off x="4602163" y="0"/>
            <a:ext cx="5113337" cy="704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9251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 l="37263" t="12013" r="36864" b="18311"/>
          <a:stretch>
            <a:fillRect/>
          </a:stretch>
        </p:blipFill>
        <p:spPr bwMode="auto">
          <a:xfrm>
            <a:off x="0" y="0"/>
            <a:ext cx="4792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5888038" y="2317750"/>
            <a:ext cx="21907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>
                <a:solidFill>
                  <a:schemeClr val="hlink"/>
                </a:solidFill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219075"/>
            <a:ext cx="77724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GB" sz="4000"/>
              <a:t>Revision to TKR </a:t>
            </a:r>
            <a:r>
              <a:rPr lang="en-GB" sz="3200"/>
              <a:t>(primary or revision)</a:t>
            </a:r>
          </a:p>
        </p:txBody>
      </p:sp>
      <p:sp>
        <p:nvSpPr>
          <p:cNvPr id="54274" name="Rectangle 5"/>
          <p:cNvSpPr>
            <a:spLocks noChangeArrowheads="1"/>
          </p:cNvSpPr>
          <p:nvPr/>
        </p:nvSpPr>
        <p:spPr bwMode="auto">
          <a:xfrm>
            <a:off x="2268538" y="3100388"/>
            <a:ext cx="6527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3900">
                <a:solidFill>
                  <a:srgbClr val="CCECFF"/>
                </a:solidFill>
              </a:rPr>
              <a:t>10 yr survival 97% </a:t>
            </a:r>
            <a:r>
              <a:rPr lang="en-GB" sz="3000">
                <a:solidFill>
                  <a:srgbClr val="CCECFF"/>
                </a:solidFill>
              </a:rPr>
              <a:t>(CI 5%)</a:t>
            </a:r>
          </a:p>
        </p:txBody>
      </p:sp>
      <p:sp>
        <p:nvSpPr>
          <p:cNvPr id="54275" name="AutoShape 6"/>
          <p:cNvSpPr>
            <a:spLocks noChangeAspect="1" noChangeArrowheads="1" noTextEdit="1"/>
          </p:cNvSpPr>
          <p:nvPr/>
        </p:nvSpPr>
        <p:spPr bwMode="auto">
          <a:xfrm>
            <a:off x="331788" y="1300163"/>
            <a:ext cx="8526462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6" name="Line 8"/>
          <p:cNvSpPr>
            <a:spLocks noChangeShapeType="1"/>
          </p:cNvSpPr>
          <p:nvPr/>
        </p:nvSpPr>
        <p:spPr bwMode="auto">
          <a:xfrm>
            <a:off x="1919288" y="1666875"/>
            <a:ext cx="1587" cy="360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Line 9"/>
          <p:cNvSpPr>
            <a:spLocks noChangeShapeType="1"/>
          </p:cNvSpPr>
          <p:nvPr/>
        </p:nvSpPr>
        <p:spPr bwMode="auto">
          <a:xfrm>
            <a:off x="1831975" y="5273675"/>
            <a:ext cx="87313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8" name="Line 10"/>
          <p:cNvSpPr>
            <a:spLocks noChangeShapeType="1"/>
          </p:cNvSpPr>
          <p:nvPr/>
        </p:nvSpPr>
        <p:spPr bwMode="auto">
          <a:xfrm>
            <a:off x="1831975" y="4549775"/>
            <a:ext cx="873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9" name="Line 11"/>
          <p:cNvSpPr>
            <a:spLocks noChangeShapeType="1"/>
          </p:cNvSpPr>
          <p:nvPr/>
        </p:nvSpPr>
        <p:spPr bwMode="auto">
          <a:xfrm>
            <a:off x="1831975" y="3827463"/>
            <a:ext cx="8731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12"/>
          <p:cNvSpPr>
            <a:spLocks noChangeShapeType="1"/>
          </p:cNvSpPr>
          <p:nvPr/>
        </p:nvSpPr>
        <p:spPr bwMode="auto">
          <a:xfrm>
            <a:off x="1831975" y="3113088"/>
            <a:ext cx="8731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Line 13"/>
          <p:cNvSpPr>
            <a:spLocks noChangeShapeType="1"/>
          </p:cNvSpPr>
          <p:nvPr/>
        </p:nvSpPr>
        <p:spPr bwMode="auto">
          <a:xfrm>
            <a:off x="1831975" y="2389188"/>
            <a:ext cx="8731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>
            <a:off x="1831975" y="1666875"/>
            <a:ext cx="873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>
            <a:off x="1919288" y="5273675"/>
            <a:ext cx="65992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Line 16"/>
          <p:cNvSpPr>
            <a:spLocks noChangeShapeType="1"/>
          </p:cNvSpPr>
          <p:nvPr/>
        </p:nvSpPr>
        <p:spPr bwMode="auto">
          <a:xfrm flipV="1">
            <a:off x="1919288" y="5273675"/>
            <a:ext cx="1587" cy="8731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17"/>
          <p:cNvSpPr>
            <a:spLocks noChangeShapeType="1"/>
          </p:cNvSpPr>
          <p:nvPr/>
        </p:nvSpPr>
        <p:spPr bwMode="auto">
          <a:xfrm flipV="1">
            <a:off x="3121025" y="5273675"/>
            <a:ext cx="1588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8"/>
          <p:cNvSpPr>
            <a:spLocks noChangeShapeType="1"/>
          </p:cNvSpPr>
          <p:nvPr/>
        </p:nvSpPr>
        <p:spPr bwMode="auto">
          <a:xfrm flipV="1">
            <a:off x="4316413" y="5273675"/>
            <a:ext cx="1587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9"/>
          <p:cNvSpPr>
            <a:spLocks noChangeShapeType="1"/>
          </p:cNvSpPr>
          <p:nvPr/>
        </p:nvSpPr>
        <p:spPr bwMode="auto">
          <a:xfrm flipV="1">
            <a:off x="5519738" y="5273675"/>
            <a:ext cx="1587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Line 20"/>
          <p:cNvSpPr>
            <a:spLocks noChangeShapeType="1"/>
          </p:cNvSpPr>
          <p:nvPr/>
        </p:nvSpPr>
        <p:spPr bwMode="auto">
          <a:xfrm flipV="1">
            <a:off x="6723063" y="5273675"/>
            <a:ext cx="1587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9" name="Line 21"/>
          <p:cNvSpPr>
            <a:spLocks noChangeShapeType="1"/>
          </p:cNvSpPr>
          <p:nvPr/>
        </p:nvSpPr>
        <p:spPr bwMode="auto">
          <a:xfrm flipV="1">
            <a:off x="7916863" y="5273675"/>
            <a:ext cx="1587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Freeform 22"/>
          <p:cNvSpPr>
            <a:spLocks/>
          </p:cNvSpPr>
          <p:nvPr/>
        </p:nvSpPr>
        <p:spPr bwMode="auto">
          <a:xfrm>
            <a:off x="1919288" y="1666875"/>
            <a:ext cx="6599237" cy="95250"/>
          </a:xfrm>
          <a:custGeom>
            <a:avLst/>
            <a:gdLst>
              <a:gd name="T0" fmla="*/ 0 w 757"/>
              <a:gd name="T1" fmla="*/ 0 h 11"/>
              <a:gd name="T2" fmla="*/ 2147483647 w 757"/>
              <a:gd name="T3" fmla="*/ 2147483647 h 11"/>
              <a:gd name="T4" fmla="*/ 2147483647 w 757"/>
              <a:gd name="T5" fmla="*/ 2147483647 h 11"/>
              <a:gd name="T6" fmla="*/ 2147483647 w 757"/>
              <a:gd name="T7" fmla="*/ 2147483647 h 11"/>
              <a:gd name="T8" fmla="*/ 2147483647 w 757"/>
              <a:gd name="T9" fmla="*/ 2147483647 h 11"/>
              <a:gd name="T10" fmla="*/ 2147483647 w 757"/>
              <a:gd name="T11" fmla="*/ 2147483647 h 11"/>
              <a:gd name="T12" fmla="*/ 2147483647 w 757"/>
              <a:gd name="T13" fmla="*/ 2147483647 h 11"/>
              <a:gd name="T14" fmla="*/ 2147483647 w 757"/>
              <a:gd name="T15" fmla="*/ 2147483647 h 11"/>
              <a:gd name="T16" fmla="*/ 2147483647 w 757"/>
              <a:gd name="T17" fmla="*/ 2147483647 h 11"/>
              <a:gd name="T18" fmla="*/ 2147483647 w 757"/>
              <a:gd name="T19" fmla="*/ 2147483647 h 11"/>
              <a:gd name="T20" fmla="*/ 2147483647 w 757"/>
              <a:gd name="T21" fmla="*/ 2147483647 h 11"/>
              <a:gd name="T22" fmla="*/ 2147483647 w 757"/>
              <a:gd name="T23" fmla="*/ 2147483647 h 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57"/>
              <a:gd name="T37" fmla="*/ 0 h 11"/>
              <a:gd name="T38" fmla="*/ 757 w 757"/>
              <a:gd name="T39" fmla="*/ 11 h 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57" h="11">
                <a:moveTo>
                  <a:pt x="0" y="0"/>
                </a:moveTo>
                <a:lnTo>
                  <a:pt x="69" y="1"/>
                </a:lnTo>
                <a:lnTo>
                  <a:pt x="138" y="3"/>
                </a:lnTo>
                <a:lnTo>
                  <a:pt x="206" y="5"/>
                </a:lnTo>
                <a:lnTo>
                  <a:pt x="275" y="6"/>
                </a:lnTo>
                <a:lnTo>
                  <a:pt x="344" y="6"/>
                </a:lnTo>
                <a:lnTo>
                  <a:pt x="413" y="8"/>
                </a:lnTo>
                <a:lnTo>
                  <a:pt x="482" y="9"/>
                </a:lnTo>
                <a:lnTo>
                  <a:pt x="551" y="11"/>
                </a:lnTo>
                <a:lnTo>
                  <a:pt x="619" y="11"/>
                </a:lnTo>
                <a:lnTo>
                  <a:pt x="688" y="11"/>
                </a:lnTo>
                <a:lnTo>
                  <a:pt x="757" y="11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1" name="Line 23"/>
          <p:cNvSpPr>
            <a:spLocks noChangeShapeType="1"/>
          </p:cNvSpPr>
          <p:nvPr/>
        </p:nvSpPr>
        <p:spPr bwMode="auto">
          <a:xfrm>
            <a:off x="1919288" y="1666875"/>
            <a:ext cx="1587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Line 24"/>
          <p:cNvSpPr>
            <a:spLocks noChangeShapeType="1"/>
          </p:cNvSpPr>
          <p:nvPr/>
        </p:nvSpPr>
        <p:spPr bwMode="auto">
          <a:xfrm>
            <a:off x="1919288" y="1666875"/>
            <a:ext cx="33337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3" name="Line 25"/>
          <p:cNvSpPr>
            <a:spLocks noChangeShapeType="1"/>
          </p:cNvSpPr>
          <p:nvPr/>
        </p:nvSpPr>
        <p:spPr bwMode="auto">
          <a:xfrm flipV="1">
            <a:off x="2519363" y="1666875"/>
            <a:ext cx="1587" cy="793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6"/>
          <p:cNvSpPr>
            <a:spLocks noChangeShapeType="1"/>
          </p:cNvSpPr>
          <p:nvPr/>
        </p:nvSpPr>
        <p:spPr bwMode="auto">
          <a:xfrm>
            <a:off x="2493963" y="1666875"/>
            <a:ext cx="60325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Line 27"/>
          <p:cNvSpPr>
            <a:spLocks noChangeShapeType="1"/>
          </p:cNvSpPr>
          <p:nvPr/>
        </p:nvSpPr>
        <p:spPr bwMode="auto">
          <a:xfrm flipV="1">
            <a:off x="3121025" y="1666875"/>
            <a:ext cx="1588" cy="25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Line 28"/>
          <p:cNvSpPr>
            <a:spLocks noChangeShapeType="1"/>
          </p:cNvSpPr>
          <p:nvPr/>
        </p:nvSpPr>
        <p:spPr bwMode="auto">
          <a:xfrm>
            <a:off x="3095625" y="1666875"/>
            <a:ext cx="60325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Line 29"/>
          <p:cNvSpPr>
            <a:spLocks noChangeShapeType="1"/>
          </p:cNvSpPr>
          <p:nvPr/>
        </p:nvSpPr>
        <p:spPr bwMode="auto">
          <a:xfrm flipV="1">
            <a:off x="3714750" y="1682750"/>
            <a:ext cx="1588" cy="269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30"/>
          <p:cNvSpPr>
            <a:spLocks noChangeShapeType="1"/>
          </p:cNvSpPr>
          <p:nvPr/>
        </p:nvSpPr>
        <p:spPr bwMode="auto">
          <a:xfrm>
            <a:off x="3687763" y="1682750"/>
            <a:ext cx="61912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Line 31"/>
          <p:cNvSpPr>
            <a:spLocks noChangeShapeType="1"/>
          </p:cNvSpPr>
          <p:nvPr/>
        </p:nvSpPr>
        <p:spPr bwMode="auto">
          <a:xfrm flipV="1">
            <a:off x="4316413" y="1682750"/>
            <a:ext cx="1587" cy="349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0" name="Line 32"/>
          <p:cNvSpPr>
            <a:spLocks noChangeShapeType="1"/>
          </p:cNvSpPr>
          <p:nvPr/>
        </p:nvSpPr>
        <p:spPr bwMode="auto">
          <a:xfrm>
            <a:off x="4289425" y="1682750"/>
            <a:ext cx="61913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1" name="Line 33"/>
          <p:cNvSpPr>
            <a:spLocks noChangeShapeType="1"/>
          </p:cNvSpPr>
          <p:nvPr/>
        </p:nvSpPr>
        <p:spPr bwMode="auto">
          <a:xfrm flipV="1">
            <a:off x="4918075" y="1682750"/>
            <a:ext cx="1588" cy="349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2" name="Line 34"/>
          <p:cNvSpPr>
            <a:spLocks noChangeShapeType="1"/>
          </p:cNvSpPr>
          <p:nvPr/>
        </p:nvSpPr>
        <p:spPr bwMode="auto">
          <a:xfrm>
            <a:off x="4891088" y="1682750"/>
            <a:ext cx="61912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Line 35"/>
          <p:cNvSpPr>
            <a:spLocks noChangeShapeType="1"/>
          </p:cNvSpPr>
          <p:nvPr/>
        </p:nvSpPr>
        <p:spPr bwMode="auto">
          <a:xfrm flipV="1">
            <a:off x="5519738" y="1682750"/>
            <a:ext cx="1587" cy="523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Line 36"/>
          <p:cNvSpPr>
            <a:spLocks noChangeShapeType="1"/>
          </p:cNvSpPr>
          <p:nvPr/>
        </p:nvSpPr>
        <p:spPr bwMode="auto">
          <a:xfrm>
            <a:off x="5492750" y="1682750"/>
            <a:ext cx="61913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Line 37"/>
          <p:cNvSpPr>
            <a:spLocks noChangeShapeType="1"/>
          </p:cNvSpPr>
          <p:nvPr/>
        </p:nvSpPr>
        <p:spPr bwMode="auto">
          <a:xfrm flipV="1">
            <a:off x="6121400" y="1682750"/>
            <a:ext cx="1588" cy="6191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Line 38"/>
          <p:cNvSpPr>
            <a:spLocks noChangeShapeType="1"/>
          </p:cNvSpPr>
          <p:nvPr/>
        </p:nvSpPr>
        <p:spPr bwMode="auto">
          <a:xfrm>
            <a:off x="6094413" y="1682750"/>
            <a:ext cx="61912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7" name="Line 39"/>
          <p:cNvSpPr>
            <a:spLocks noChangeShapeType="1"/>
          </p:cNvSpPr>
          <p:nvPr/>
        </p:nvSpPr>
        <p:spPr bwMode="auto">
          <a:xfrm flipV="1">
            <a:off x="6723063" y="1682750"/>
            <a:ext cx="1587" cy="793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Line 40"/>
          <p:cNvSpPr>
            <a:spLocks noChangeShapeType="1"/>
          </p:cNvSpPr>
          <p:nvPr/>
        </p:nvSpPr>
        <p:spPr bwMode="auto">
          <a:xfrm>
            <a:off x="6696075" y="1682750"/>
            <a:ext cx="60325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Line 41"/>
          <p:cNvSpPr>
            <a:spLocks noChangeShapeType="1"/>
          </p:cNvSpPr>
          <p:nvPr/>
        </p:nvSpPr>
        <p:spPr bwMode="auto">
          <a:xfrm flipV="1">
            <a:off x="7315200" y="1666875"/>
            <a:ext cx="1588" cy="952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0" name="Line 42"/>
          <p:cNvSpPr>
            <a:spLocks noChangeShapeType="1"/>
          </p:cNvSpPr>
          <p:nvPr/>
        </p:nvSpPr>
        <p:spPr bwMode="auto">
          <a:xfrm>
            <a:off x="7288213" y="1657350"/>
            <a:ext cx="61912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1" name="Line 43"/>
          <p:cNvSpPr>
            <a:spLocks noChangeShapeType="1"/>
          </p:cNvSpPr>
          <p:nvPr/>
        </p:nvSpPr>
        <p:spPr bwMode="auto">
          <a:xfrm flipV="1">
            <a:off x="7916863" y="1666875"/>
            <a:ext cx="1587" cy="952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2" name="Line 44"/>
          <p:cNvSpPr>
            <a:spLocks noChangeShapeType="1"/>
          </p:cNvSpPr>
          <p:nvPr/>
        </p:nvSpPr>
        <p:spPr bwMode="auto">
          <a:xfrm>
            <a:off x="7889875" y="1587500"/>
            <a:ext cx="61913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3" name="Line 45"/>
          <p:cNvSpPr>
            <a:spLocks noChangeShapeType="1"/>
          </p:cNvSpPr>
          <p:nvPr/>
        </p:nvSpPr>
        <p:spPr bwMode="auto">
          <a:xfrm flipV="1">
            <a:off x="8518525" y="1666875"/>
            <a:ext cx="1588" cy="952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4" name="Line 46"/>
          <p:cNvSpPr>
            <a:spLocks noChangeShapeType="1"/>
          </p:cNvSpPr>
          <p:nvPr/>
        </p:nvSpPr>
        <p:spPr bwMode="auto">
          <a:xfrm>
            <a:off x="8491538" y="1300163"/>
            <a:ext cx="61912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5" name="Line 47"/>
          <p:cNvSpPr>
            <a:spLocks noChangeShapeType="1"/>
          </p:cNvSpPr>
          <p:nvPr/>
        </p:nvSpPr>
        <p:spPr bwMode="auto">
          <a:xfrm>
            <a:off x="1919288" y="1666875"/>
            <a:ext cx="1587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6" name="Line 48"/>
          <p:cNvSpPr>
            <a:spLocks noChangeShapeType="1"/>
          </p:cNvSpPr>
          <p:nvPr/>
        </p:nvSpPr>
        <p:spPr bwMode="auto">
          <a:xfrm>
            <a:off x="1919288" y="1666875"/>
            <a:ext cx="33337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7" name="Line 49"/>
          <p:cNvSpPr>
            <a:spLocks noChangeShapeType="1"/>
          </p:cNvSpPr>
          <p:nvPr/>
        </p:nvSpPr>
        <p:spPr bwMode="auto">
          <a:xfrm>
            <a:off x="2519363" y="1674813"/>
            <a:ext cx="1587" cy="1746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8" name="Line 50"/>
          <p:cNvSpPr>
            <a:spLocks noChangeShapeType="1"/>
          </p:cNvSpPr>
          <p:nvPr/>
        </p:nvSpPr>
        <p:spPr bwMode="auto">
          <a:xfrm>
            <a:off x="2493963" y="1692275"/>
            <a:ext cx="60325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19" name="Line 51"/>
          <p:cNvSpPr>
            <a:spLocks noChangeShapeType="1"/>
          </p:cNvSpPr>
          <p:nvPr/>
        </p:nvSpPr>
        <p:spPr bwMode="auto">
          <a:xfrm>
            <a:off x="3121025" y="1692275"/>
            <a:ext cx="1588" cy="1746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0" name="Line 52"/>
          <p:cNvSpPr>
            <a:spLocks noChangeShapeType="1"/>
          </p:cNvSpPr>
          <p:nvPr/>
        </p:nvSpPr>
        <p:spPr bwMode="auto">
          <a:xfrm>
            <a:off x="3095625" y="1709738"/>
            <a:ext cx="60325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1" name="Line 53"/>
          <p:cNvSpPr>
            <a:spLocks noChangeShapeType="1"/>
          </p:cNvSpPr>
          <p:nvPr/>
        </p:nvSpPr>
        <p:spPr bwMode="auto">
          <a:xfrm>
            <a:off x="3714750" y="1709738"/>
            <a:ext cx="1588" cy="254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2" name="Line 54"/>
          <p:cNvSpPr>
            <a:spLocks noChangeShapeType="1"/>
          </p:cNvSpPr>
          <p:nvPr/>
        </p:nvSpPr>
        <p:spPr bwMode="auto">
          <a:xfrm>
            <a:off x="3687763" y="1735138"/>
            <a:ext cx="61912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3" name="Line 55"/>
          <p:cNvSpPr>
            <a:spLocks noChangeShapeType="1"/>
          </p:cNvSpPr>
          <p:nvPr/>
        </p:nvSpPr>
        <p:spPr bwMode="auto">
          <a:xfrm>
            <a:off x="4316413" y="1717675"/>
            <a:ext cx="1587" cy="444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4" name="Line 56"/>
          <p:cNvSpPr>
            <a:spLocks noChangeShapeType="1"/>
          </p:cNvSpPr>
          <p:nvPr/>
        </p:nvSpPr>
        <p:spPr bwMode="auto">
          <a:xfrm>
            <a:off x="4289425" y="1762125"/>
            <a:ext cx="61913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5" name="Line 57"/>
          <p:cNvSpPr>
            <a:spLocks noChangeShapeType="1"/>
          </p:cNvSpPr>
          <p:nvPr/>
        </p:nvSpPr>
        <p:spPr bwMode="auto">
          <a:xfrm>
            <a:off x="4918075" y="1717675"/>
            <a:ext cx="1588" cy="444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6" name="Line 58"/>
          <p:cNvSpPr>
            <a:spLocks noChangeShapeType="1"/>
          </p:cNvSpPr>
          <p:nvPr/>
        </p:nvSpPr>
        <p:spPr bwMode="auto">
          <a:xfrm>
            <a:off x="4891088" y="1762125"/>
            <a:ext cx="61912" cy="158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7" name="Line 59"/>
          <p:cNvSpPr>
            <a:spLocks noChangeShapeType="1"/>
          </p:cNvSpPr>
          <p:nvPr/>
        </p:nvSpPr>
        <p:spPr bwMode="auto">
          <a:xfrm>
            <a:off x="5519738" y="1735138"/>
            <a:ext cx="1587" cy="444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8" name="Line 60"/>
          <p:cNvSpPr>
            <a:spLocks noChangeShapeType="1"/>
          </p:cNvSpPr>
          <p:nvPr/>
        </p:nvSpPr>
        <p:spPr bwMode="auto">
          <a:xfrm>
            <a:off x="5492750" y="1779588"/>
            <a:ext cx="61913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29" name="Line 61"/>
          <p:cNvSpPr>
            <a:spLocks noChangeShapeType="1"/>
          </p:cNvSpPr>
          <p:nvPr/>
        </p:nvSpPr>
        <p:spPr bwMode="auto">
          <a:xfrm>
            <a:off x="6121400" y="1744663"/>
            <a:ext cx="1588" cy="603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0" name="Line 62"/>
          <p:cNvSpPr>
            <a:spLocks noChangeShapeType="1"/>
          </p:cNvSpPr>
          <p:nvPr/>
        </p:nvSpPr>
        <p:spPr bwMode="auto">
          <a:xfrm>
            <a:off x="6094413" y="1804988"/>
            <a:ext cx="61912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1" name="Line 63"/>
          <p:cNvSpPr>
            <a:spLocks noChangeShapeType="1"/>
          </p:cNvSpPr>
          <p:nvPr/>
        </p:nvSpPr>
        <p:spPr bwMode="auto">
          <a:xfrm>
            <a:off x="6723063" y="1762125"/>
            <a:ext cx="1587" cy="8731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2" name="Line 64"/>
          <p:cNvSpPr>
            <a:spLocks noChangeShapeType="1"/>
          </p:cNvSpPr>
          <p:nvPr/>
        </p:nvSpPr>
        <p:spPr bwMode="auto">
          <a:xfrm>
            <a:off x="6696075" y="1849438"/>
            <a:ext cx="60325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3" name="Line 65"/>
          <p:cNvSpPr>
            <a:spLocks noChangeShapeType="1"/>
          </p:cNvSpPr>
          <p:nvPr/>
        </p:nvSpPr>
        <p:spPr bwMode="auto">
          <a:xfrm>
            <a:off x="7315200" y="1762125"/>
            <a:ext cx="1588" cy="11271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4" name="Line 66"/>
          <p:cNvSpPr>
            <a:spLocks noChangeShapeType="1"/>
          </p:cNvSpPr>
          <p:nvPr/>
        </p:nvSpPr>
        <p:spPr bwMode="auto">
          <a:xfrm>
            <a:off x="7288213" y="1874838"/>
            <a:ext cx="61912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5" name="Line 67"/>
          <p:cNvSpPr>
            <a:spLocks noChangeShapeType="1"/>
          </p:cNvSpPr>
          <p:nvPr/>
        </p:nvSpPr>
        <p:spPr bwMode="auto">
          <a:xfrm>
            <a:off x="7916863" y="1762125"/>
            <a:ext cx="1587" cy="18256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6" name="Line 68"/>
          <p:cNvSpPr>
            <a:spLocks noChangeShapeType="1"/>
          </p:cNvSpPr>
          <p:nvPr/>
        </p:nvSpPr>
        <p:spPr bwMode="auto">
          <a:xfrm>
            <a:off x="7889875" y="1944688"/>
            <a:ext cx="61913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7" name="Line 69"/>
          <p:cNvSpPr>
            <a:spLocks noChangeShapeType="1"/>
          </p:cNvSpPr>
          <p:nvPr/>
        </p:nvSpPr>
        <p:spPr bwMode="auto">
          <a:xfrm>
            <a:off x="8518525" y="1762125"/>
            <a:ext cx="1588" cy="461963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8" name="Line 70"/>
          <p:cNvSpPr>
            <a:spLocks noChangeShapeType="1"/>
          </p:cNvSpPr>
          <p:nvPr/>
        </p:nvSpPr>
        <p:spPr bwMode="auto">
          <a:xfrm>
            <a:off x="8491538" y="2224088"/>
            <a:ext cx="34925" cy="1587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39" name="Rectangle 71"/>
          <p:cNvSpPr>
            <a:spLocks noChangeArrowheads="1"/>
          </p:cNvSpPr>
          <p:nvPr/>
        </p:nvSpPr>
        <p:spPr bwMode="auto">
          <a:xfrm>
            <a:off x="1300163" y="5124450"/>
            <a:ext cx="4032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0%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0" name="Rectangle 72"/>
          <p:cNvSpPr>
            <a:spLocks noChangeArrowheads="1"/>
          </p:cNvSpPr>
          <p:nvPr/>
        </p:nvSpPr>
        <p:spPr bwMode="auto">
          <a:xfrm>
            <a:off x="1143000" y="4402138"/>
            <a:ext cx="5588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20%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1" name="Rectangle 73"/>
          <p:cNvSpPr>
            <a:spLocks noChangeArrowheads="1"/>
          </p:cNvSpPr>
          <p:nvPr/>
        </p:nvSpPr>
        <p:spPr bwMode="auto">
          <a:xfrm>
            <a:off x="1143000" y="3678238"/>
            <a:ext cx="5588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40%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2" name="Rectangle 74"/>
          <p:cNvSpPr>
            <a:spLocks noChangeArrowheads="1"/>
          </p:cNvSpPr>
          <p:nvPr/>
        </p:nvSpPr>
        <p:spPr bwMode="auto">
          <a:xfrm>
            <a:off x="1143000" y="2963863"/>
            <a:ext cx="5588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60%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3" name="Rectangle 75"/>
          <p:cNvSpPr>
            <a:spLocks noChangeArrowheads="1"/>
          </p:cNvSpPr>
          <p:nvPr/>
        </p:nvSpPr>
        <p:spPr bwMode="auto">
          <a:xfrm>
            <a:off x="1143000" y="2241550"/>
            <a:ext cx="5588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80%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4" name="Rectangle 76"/>
          <p:cNvSpPr>
            <a:spLocks noChangeArrowheads="1"/>
          </p:cNvSpPr>
          <p:nvPr/>
        </p:nvSpPr>
        <p:spPr bwMode="auto">
          <a:xfrm>
            <a:off x="985838" y="1517650"/>
            <a:ext cx="714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100%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5" name="Rectangle 77"/>
          <p:cNvSpPr>
            <a:spLocks noChangeArrowheads="1"/>
          </p:cNvSpPr>
          <p:nvPr/>
        </p:nvSpPr>
        <p:spPr bwMode="auto">
          <a:xfrm>
            <a:off x="1839913" y="55340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0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6" name="Rectangle 78"/>
          <p:cNvSpPr>
            <a:spLocks noChangeArrowheads="1"/>
          </p:cNvSpPr>
          <p:nvPr/>
        </p:nvSpPr>
        <p:spPr bwMode="auto">
          <a:xfrm>
            <a:off x="3043238" y="55340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2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7" name="Rectangle 79"/>
          <p:cNvSpPr>
            <a:spLocks noChangeArrowheads="1"/>
          </p:cNvSpPr>
          <p:nvPr/>
        </p:nvSpPr>
        <p:spPr bwMode="auto">
          <a:xfrm>
            <a:off x="4237038" y="55340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4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8" name="Rectangle 80"/>
          <p:cNvSpPr>
            <a:spLocks noChangeArrowheads="1"/>
          </p:cNvSpPr>
          <p:nvPr/>
        </p:nvSpPr>
        <p:spPr bwMode="auto">
          <a:xfrm>
            <a:off x="5440363" y="55340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6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49" name="Rectangle 81"/>
          <p:cNvSpPr>
            <a:spLocks noChangeArrowheads="1"/>
          </p:cNvSpPr>
          <p:nvPr/>
        </p:nvSpPr>
        <p:spPr bwMode="auto">
          <a:xfrm>
            <a:off x="6643688" y="5534025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8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50" name="Rectangle 82"/>
          <p:cNvSpPr>
            <a:spLocks noChangeArrowheads="1"/>
          </p:cNvSpPr>
          <p:nvPr/>
        </p:nvSpPr>
        <p:spPr bwMode="auto">
          <a:xfrm>
            <a:off x="7759700" y="5534025"/>
            <a:ext cx="3111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10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51" name="Rectangle 83"/>
          <p:cNvSpPr>
            <a:spLocks noChangeArrowheads="1"/>
          </p:cNvSpPr>
          <p:nvPr/>
        </p:nvSpPr>
        <p:spPr bwMode="auto">
          <a:xfrm>
            <a:off x="4159250" y="6005513"/>
            <a:ext cx="21463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Follow up (years)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54352" name="Rectangle 84"/>
          <p:cNvSpPr>
            <a:spLocks noChangeArrowheads="1"/>
          </p:cNvSpPr>
          <p:nvPr/>
        </p:nvSpPr>
        <p:spPr bwMode="auto">
          <a:xfrm rot="-5400000">
            <a:off x="38101" y="3287712"/>
            <a:ext cx="13192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Survival %</a:t>
            </a:r>
            <a:endParaRPr 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018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0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 l="36565" t="-2640" r="36063" b="2640"/>
          <a:stretch>
            <a:fillRect/>
          </a:stretch>
        </p:blipFill>
        <p:spPr bwMode="auto">
          <a:xfrm>
            <a:off x="5129213" y="0"/>
            <a:ext cx="3328987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/>
          <a:srcRect l="29959" r="31145"/>
          <a:stretch>
            <a:fillRect/>
          </a:stretch>
        </p:blipFill>
        <p:spPr bwMode="auto">
          <a:xfrm>
            <a:off x="246063" y="161925"/>
            <a:ext cx="4619625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Box 3"/>
          <p:cNvSpPr txBox="1">
            <a:spLocks noChangeArrowheads="1"/>
          </p:cNvSpPr>
          <p:nvPr/>
        </p:nvSpPr>
        <p:spPr bwMode="auto">
          <a:xfrm>
            <a:off x="5891213" y="6491288"/>
            <a:ext cx="167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FFFFFF"/>
                </a:solidFill>
              </a:rPr>
              <a:t>10 months 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3"/>
          <p:cNvGrpSpPr>
            <a:grpSpLocks/>
          </p:cNvGrpSpPr>
          <p:nvPr/>
        </p:nvGrpSpPr>
        <p:grpSpPr bwMode="auto">
          <a:xfrm>
            <a:off x="163513" y="1366838"/>
            <a:ext cx="4040187" cy="4171950"/>
            <a:chOff x="476" y="1298"/>
            <a:chExt cx="1860" cy="2458"/>
          </a:xfrm>
        </p:grpSpPr>
        <p:pic>
          <p:nvPicPr>
            <p:cNvPr id="57347" name="Picture 4" descr="allen"/>
            <p:cNvPicPr>
              <a:picLocks noChangeAspect="1" noChangeArrowheads="1"/>
            </p:cNvPicPr>
            <p:nvPr/>
          </p:nvPicPr>
          <p:blipFill>
            <a:blip r:embed="rId3">
              <a:lum contrast="-24000"/>
            </a:blip>
            <a:srcRect l="4196" t="15633" r="10051" b="8807"/>
            <a:stretch>
              <a:fillRect/>
            </a:stretch>
          </p:blipFill>
          <p:spPr bwMode="auto">
            <a:xfrm>
              <a:off x="476" y="1298"/>
              <a:ext cx="1860" cy="245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7348" name="Line 5"/>
            <p:cNvSpPr>
              <a:spLocks noChangeShapeType="1"/>
            </p:cNvSpPr>
            <p:nvPr/>
          </p:nvSpPr>
          <p:spPr bwMode="auto">
            <a:xfrm flipH="1">
              <a:off x="908" y="2710"/>
              <a:ext cx="43" cy="3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49" name="Line 6"/>
            <p:cNvSpPr>
              <a:spLocks noChangeShapeType="1"/>
            </p:cNvSpPr>
            <p:nvPr/>
          </p:nvSpPr>
          <p:spPr bwMode="auto">
            <a:xfrm>
              <a:off x="1464" y="2814"/>
              <a:ext cx="177" cy="2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0" name="Line 7"/>
            <p:cNvSpPr>
              <a:spLocks noChangeShapeType="1"/>
            </p:cNvSpPr>
            <p:nvPr/>
          </p:nvSpPr>
          <p:spPr bwMode="auto">
            <a:xfrm>
              <a:off x="1860" y="2678"/>
              <a:ext cx="1" cy="3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Line 8"/>
            <p:cNvSpPr>
              <a:spLocks noChangeShapeType="1"/>
            </p:cNvSpPr>
            <p:nvPr/>
          </p:nvSpPr>
          <p:spPr bwMode="auto">
            <a:xfrm flipH="1">
              <a:off x="1061" y="3263"/>
              <a:ext cx="131" cy="2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7346" name="Picture 3" descr="FULLJAMES_LESS"/>
          <p:cNvPicPr>
            <a:picLocks noChangeAspect="1" noChangeArrowheads="1"/>
          </p:cNvPicPr>
          <p:nvPr/>
        </p:nvPicPr>
        <p:blipFill>
          <a:blip r:embed="rId4"/>
          <a:srcRect l="54970" t="49803" r="20662" b="28418"/>
          <a:stretch>
            <a:fillRect/>
          </a:stretch>
        </p:blipFill>
        <p:spPr bwMode="auto">
          <a:xfrm>
            <a:off x="4589463" y="1393825"/>
            <a:ext cx="4089400" cy="4127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 l="38115" r="41441"/>
          <a:stretch>
            <a:fillRect/>
          </a:stretch>
        </p:blipFill>
        <p:spPr bwMode="auto">
          <a:xfrm>
            <a:off x="4357688" y="-219075"/>
            <a:ext cx="4365625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34129" r="38040"/>
          <a:stretch>
            <a:fillRect/>
          </a:stretch>
        </p:blipFill>
        <p:spPr bwMode="auto">
          <a:xfrm>
            <a:off x="525463" y="0"/>
            <a:ext cx="3843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 l="43869" t="581" r="35841"/>
          <a:stretch>
            <a:fillRect/>
          </a:stretch>
        </p:blipFill>
        <p:spPr bwMode="auto">
          <a:xfrm>
            <a:off x="0" y="260350"/>
            <a:ext cx="2211388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 l="35448" r="26524"/>
          <a:stretch>
            <a:fillRect/>
          </a:stretch>
        </p:blipFill>
        <p:spPr bwMode="auto">
          <a:xfrm>
            <a:off x="2117725" y="244475"/>
            <a:ext cx="41449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/>
          <a:srcRect l="37148" r="36403"/>
          <a:stretch>
            <a:fillRect/>
          </a:stretch>
        </p:blipFill>
        <p:spPr bwMode="auto">
          <a:xfrm>
            <a:off x="6262688" y="271463"/>
            <a:ext cx="28813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3"/>
          <p:cNvSpPr txBox="1">
            <a:spLocks noChangeArrowheads="1"/>
          </p:cNvSpPr>
          <p:nvPr/>
        </p:nvSpPr>
        <p:spPr bwMode="auto">
          <a:xfrm>
            <a:off x="6546850" y="5572125"/>
            <a:ext cx="226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3 yr 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 l="24457" r="28799"/>
          <a:stretch>
            <a:fillRect/>
          </a:stretch>
        </p:blipFill>
        <p:spPr bwMode="auto">
          <a:xfrm>
            <a:off x="1871663" y="0"/>
            <a:ext cx="5110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 l="34947" r="36903"/>
          <a:stretch>
            <a:fillRect/>
          </a:stretch>
        </p:blipFill>
        <p:spPr bwMode="auto">
          <a:xfrm>
            <a:off x="3243263" y="0"/>
            <a:ext cx="363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wallacelaunchbury070807APFL-invert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l="27687" t="14211" r="27367" b="16316"/>
          <a:stretch>
            <a:fillRect/>
          </a:stretch>
        </p:blipFill>
        <p:spPr bwMode="auto">
          <a:xfrm>
            <a:off x="5308600" y="2636838"/>
            <a:ext cx="269875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641350" y="2644775"/>
            <a:ext cx="3227388" cy="3984625"/>
            <a:chOff x="476" y="1298"/>
            <a:chExt cx="1860" cy="2458"/>
          </a:xfrm>
        </p:grpSpPr>
        <p:pic>
          <p:nvPicPr>
            <p:cNvPr id="29705" name="Picture 4" descr="allen"/>
            <p:cNvPicPr>
              <a:picLocks noChangeAspect="1" noChangeArrowheads="1"/>
            </p:cNvPicPr>
            <p:nvPr/>
          </p:nvPicPr>
          <p:blipFill>
            <a:blip r:embed="rId4"/>
            <a:srcRect l="4196" t="15633" r="10051" b="8807"/>
            <a:stretch>
              <a:fillRect/>
            </a:stretch>
          </p:blipFill>
          <p:spPr bwMode="auto">
            <a:xfrm>
              <a:off x="476" y="1298"/>
              <a:ext cx="1860" cy="2458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9706" name="Line 5"/>
            <p:cNvSpPr>
              <a:spLocks noChangeShapeType="1"/>
            </p:cNvSpPr>
            <p:nvPr/>
          </p:nvSpPr>
          <p:spPr bwMode="auto">
            <a:xfrm flipH="1">
              <a:off x="908" y="2710"/>
              <a:ext cx="43" cy="3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6"/>
            <p:cNvSpPr>
              <a:spLocks noChangeShapeType="1"/>
            </p:cNvSpPr>
            <p:nvPr/>
          </p:nvSpPr>
          <p:spPr bwMode="auto">
            <a:xfrm>
              <a:off x="1464" y="2814"/>
              <a:ext cx="177" cy="2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7"/>
            <p:cNvSpPr>
              <a:spLocks noChangeShapeType="1"/>
            </p:cNvSpPr>
            <p:nvPr/>
          </p:nvSpPr>
          <p:spPr bwMode="auto">
            <a:xfrm>
              <a:off x="1860" y="2678"/>
              <a:ext cx="1" cy="3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8"/>
            <p:cNvSpPr>
              <a:spLocks noChangeShapeType="1"/>
            </p:cNvSpPr>
            <p:nvPr/>
          </p:nvSpPr>
          <p:spPr bwMode="auto">
            <a:xfrm flipH="1">
              <a:off x="1061" y="3263"/>
              <a:ext cx="131" cy="2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152400" y="173038"/>
            <a:ext cx="82931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/>
            <a:r>
              <a:rPr lang="en-US" sz="4200">
                <a:solidFill>
                  <a:srgbClr val="CCECFF"/>
                </a:solidFill>
              </a:rPr>
              <a:t>2 Types of Radiolucency</a:t>
            </a: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4725988" y="1100138"/>
            <a:ext cx="42291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defTabSz="7620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2600" b="1">
                <a:solidFill>
                  <a:srgbClr val="CCECFF"/>
                </a:solidFill>
              </a:rPr>
              <a:t>2. Pathological</a:t>
            </a:r>
            <a:r>
              <a:rPr lang="en-GB" sz="2600">
                <a:solidFill>
                  <a:srgbClr val="CCECFF"/>
                </a:solidFill>
              </a:rPr>
              <a:t> </a:t>
            </a:r>
          </a:p>
          <a:p>
            <a:pPr marL="342900" indent="-342900" algn="ctr" defTabSz="7620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2600">
                <a:solidFill>
                  <a:srgbClr val="CCECFF"/>
                </a:solidFill>
              </a:rPr>
              <a:t>Poorly defined</a:t>
            </a:r>
          </a:p>
          <a:p>
            <a:pPr marL="342900" indent="-342900" algn="ctr" defTabSz="7620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2600">
                <a:solidFill>
                  <a:srgbClr val="CCECFF"/>
                </a:solidFill>
              </a:rPr>
              <a:t>With subsidence - </a:t>
            </a:r>
            <a:r>
              <a:rPr lang="en-GB" sz="2600">
                <a:solidFill>
                  <a:srgbClr val="FF0000"/>
                </a:solidFill>
              </a:rPr>
              <a:t>Loose </a:t>
            </a:r>
          </a:p>
          <a:p>
            <a:pPr marL="342900" indent="-342900" algn="ctr" defTabSz="762000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SzPct val="160000"/>
            </a:pPr>
            <a:endParaRPr lang="en-GB" sz="2000">
              <a:solidFill>
                <a:srgbClr val="CCECFF"/>
              </a:solidFill>
            </a:endParaRPr>
          </a:p>
        </p:txBody>
      </p:sp>
      <p:sp>
        <p:nvSpPr>
          <p:cNvPr id="29701" name="Rectangle 11"/>
          <p:cNvSpPr>
            <a:spLocks noChangeArrowheads="1"/>
          </p:cNvSpPr>
          <p:nvPr/>
        </p:nvSpPr>
        <p:spPr bwMode="auto">
          <a:xfrm>
            <a:off x="446088" y="1052513"/>
            <a:ext cx="38100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defTabSz="7620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2600" b="1">
                <a:solidFill>
                  <a:srgbClr val="CCECFF"/>
                </a:solidFill>
              </a:rPr>
              <a:t>1. Physiological</a:t>
            </a:r>
            <a:r>
              <a:rPr lang="en-GB" sz="2600">
                <a:solidFill>
                  <a:srgbClr val="CCECFF"/>
                </a:solidFill>
              </a:rPr>
              <a:t> </a:t>
            </a:r>
          </a:p>
          <a:p>
            <a:pPr marL="342900" indent="-342900" algn="ctr" defTabSz="762000"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2600">
                <a:solidFill>
                  <a:srgbClr val="CCECFF"/>
                </a:solidFill>
              </a:rPr>
              <a:t>Narrow, well defined</a:t>
            </a:r>
          </a:p>
          <a:p>
            <a:pPr marL="342900" indent="-342900" algn="ctr" defTabSz="7620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2600">
                <a:solidFill>
                  <a:srgbClr val="CCECFF"/>
                </a:solidFill>
              </a:rPr>
              <a:t>Common, </a:t>
            </a:r>
            <a:r>
              <a:rPr lang="en-GB" sz="2600">
                <a:solidFill>
                  <a:srgbClr val="FF0000"/>
                </a:solidFill>
              </a:rPr>
              <a:t>Not loose</a:t>
            </a:r>
          </a:p>
          <a:p>
            <a:pPr marL="342900" indent="-342900" algn="ctr" defTabSz="762000">
              <a:lnSpc>
                <a:spcPct val="110000"/>
              </a:lnSpc>
              <a:spcBef>
                <a:spcPct val="20000"/>
              </a:spcBef>
              <a:buClr>
                <a:srgbClr val="FF0000"/>
              </a:buClr>
              <a:buSzPct val="160000"/>
            </a:pPr>
            <a:r>
              <a:rPr lang="en-GB" sz="2600">
                <a:solidFill>
                  <a:srgbClr val="CCECFF"/>
                </a:solidFill>
              </a:rPr>
              <a:t> </a:t>
            </a:r>
          </a:p>
          <a:p>
            <a:pPr marL="342900" indent="-342900" algn="ctr" defTabSz="762000">
              <a:spcBef>
                <a:spcPct val="20000"/>
              </a:spcBef>
              <a:buClr>
                <a:srgbClr val="FF0000"/>
              </a:buClr>
              <a:buSzPct val="160000"/>
            </a:pPr>
            <a:endParaRPr lang="en-GB" sz="2600">
              <a:solidFill>
                <a:srgbClr val="CCECFF"/>
              </a:solidFill>
            </a:endParaRPr>
          </a:p>
        </p:txBody>
      </p:sp>
      <p:sp>
        <p:nvSpPr>
          <p:cNvPr id="29702" name="Line 12"/>
          <p:cNvSpPr>
            <a:spLocks noChangeShapeType="1"/>
          </p:cNvSpPr>
          <p:nvPr/>
        </p:nvSpPr>
        <p:spPr bwMode="auto">
          <a:xfrm flipH="1">
            <a:off x="6677025" y="5160963"/>
            <a:ext cx="1444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>
            <a:off x="7186613" y="5300663"/>
            <a:ext cx="112712" cy="365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14"/>
          <p:cNvSpPr>
            <a:spLocks noChangeShapeType="1"/>
          </p:cNvSpPr>
          <p:nvPr/>
        </p:nvSpPr>
        <p:spPr bwMode="auto">
          <a:xfrm>
            <a:off x="7473950" y="5221288"/>
            <a:ext cx="714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l="32567" r="26672"/>
          <a:stretch>
            <a:fillRect/>
          </a:stretch>
        </p:blipFill>
        <p:spPr bwMode="auto">
          <a:xfrm>
            <a:off x="4348163" y="446088"/>
            <a:ext cx="44402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1336675"/>
            <a:ext cx="3255962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1569" t="20203" r="32867" b="7806"/>
          <a:stretch>
            <a:fillRect/>
          </a:stretch>
        </p:blipFill>
        <p:spPr bwMode="auto">
          <a:xfrm>
            <a:off x="598488" y="1577975"/>
            <a:ext cx="38750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42970" t="24477" r="38927" b="33031"/>
          <a:stretch>
            <a:fillRect/>
          </a:stretch>
        </p:blipFill>
        <p:spPr bwMode="auto">
          <a:xfrm>
            <a:off x="5280025" y="1577975"/>
            <a:ext cx="33416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5667</TotalTime>
  <Words>295</Words>
  <Application>Microsoft Office PowerPoint</Application>
  <PresentationFormat>On-screen Show (4:3)</PresentationFormat>
  <Paragraphs>127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Wingdings</vt:lpstr>
      <vt:lpstr>Times New Roman</vt:lpstr>
      <vt:lpstr>Ripple</vt:lpstr>
      <vt:lpstr>Ripple</vt:lpstr>
      <vt:lpstr>Valgus subsidence of the tibial component in cementless Oxford unicompartmental knee replacement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Radiological Assessment of UKR</vt:lpstr>
      <vt:lpstr>Tibia</vt:lpstr>
      <vt:lpstr>Tibia</vt:lpstr>
      <vt:lpstr>Femur</vt:lpstr>
      <vt:lpstr>Lateral X ray</vt:lpstr>
      <vt:lpstr>Femur &amp; Bearing</vt:lpstr>
      <vt:lpstr>Slide 16</vt:lpstr>
      <vt:lpstr>Why Cementless</vt:lpstr>
      <vt:lpstr>Components</vt:lpstr>
      <vt:lpstr>Slide 19</vt:lpstr>
      <vt:lpstr>Slide 20</vt:lpstr>
      <vt:lpstr>Modifications to surgical technique</vt:lpstr>
      <vt:lpstr>Slide 22</vt:lpstr>
      <vt:lpstr>Slide 23</vt:lpstr>
      <vt:lpstr>Slide 24</vt:lpstr>
      <vt:lpstr>Slide 25</vt:lpstr>
      <vt:lpstr>Slide 26</vt:lpstr>
      <vt:lpstr>Revision to TKR (primary or revision)</vt:lpstr>
      <vt:lpstr>Slide 28</vt:lpstr>
      <vt:lpstr>Slide 29</vt:lpstr>
    </vt:vector>
  </TitlesOfParts>
  <Company>NHS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UNICOMPARTMENTAL KNEE ARTHROPLASTY</dc:title>
  <dc:creator>Administrator</dc:creator>
  <cp:lastModifiedBy>Cathy</cp:lastModifiedBy>
  <cp:revision>284</cp:revision>
  <dcterms:created xsi:type="dcterms:W3CDTF">2005-05-25T08:39:33Z</dcterms:created>
  <dcterms:modified xsi:type="dcterms:W3CDTF">2014-04-07T20:42:36Z</dcterms:modified>
</cp:coreProperties>
</file>