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8" r:id="rId3"/>
    <p:sldId id="259" r:id="rId4"/>
    <p:sldId id="260" r:id="rId5"/>
    <p:sldId id="257" r:id="rId6"/>
    <p:sldId id="261" r:id="rId7"/>
    <p:sldId id="295" r:id="rId8"/>
    <p:sldId id="263" r:id="rId9"/>
    <p:sldId id="264" r:id="rId10"/>
    <p:sldId id="265" r:id="rId11"/>
    <p:sldId id="266" r:id="rId12"/>
    <p:sldId id="267" r:id="rId13"/>
    <p:sldId id="268" r:id="rId14"/>
    <p:sldId id="269" r:id="rId15"/>
    <p:sldId id="270" r:id="rId16"/>
    <p:sldId id="271" r:id="rId17"/>
    <p:sldId id="276" r:id="rId18"/>
    <p:sldId id="275" r:id="rId19"/>
    <p:sldId id="272" r:id="rId20"/>
    <p:sldId id="273" r:id="rId21"/>
    <p:sldId id="274"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8" r:id="rId41"/>
    <p:sldId id="297" r:id="rId42"/>
    <p:sldId id="299" r:id="rId43"/>
    <p:sldId id="305" r:id="rId44"/>
    <p:sldId id="300" r:id="rId45"/>
    <p:sldId id="301" r:id="rId46"/>
    <p:sldId id="302" r:id="rId47"/>
    <p:sldId id="306" r:id="rId48"/>
    <p:sldId id="307" r:id="rId49"/>
    <p:sldId id="303" r:id="rId50"/>
    <p:sldId id="30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29" autoAdjust="0"/>
  </p:normalViewPr>
  <p:slideViewPr>
    <p:cSldViewPr>
      <p:cViewPr>
        <p:scale>
          <a:sx n="70" d="100"/>
          <a:sy n="70" d="100"/>
        </p:scale>
        <p:origin x="-6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E307FF-EA84-4B72-A494-506F39695698}" type="doc">
      <dgm:prSet loTypeId="urn:microsoft.com/office/officeart/2005/8/layout/orgChart1" loCatId="hierarchy" qsTypeId="urn:microsoft.com/office/officeart/2005/8/quickstyle/simple4" qsCatId="simple" csTypeId="urn:microsoft.com/office/officeart/2005/8/colors/accent1_4" csCatId="accent1" phldr="1"/>
      <dgm:spPr/>
      <dgm:t>
        <a:bodyPr/>
        <a:lstStyle/>
        <a:p>
          <a:endParaRPr lang="en-GB"/>
        </a:p>
      </dgm:t>
    </dgm:pt>
    <dgm:pt modelId="{907EC970-F49B-4CA0-AF23-9A3F32A5009B}">
      <dgm:prSet phldrT="[Text]"/>
      <dgm:spPr/>
      <dgm:t>
        <a:bodyPr/>
        <a:lstStyle/>
        <a:p>
          <a:r>
            <a:rPr lang="en-GB" smtClean="0"/>
            <a:t>OA patients scheduled for TKR</a:t>
          </a:r>
        </a:p>
        <a:p>
          <a:r>
            <a:rPr lang="en-GB" smtClean="0"/>
            <a:t>40 patients</a:t>
          </a:r>
          <a:endParaRPr lang="en-GB" dirty="0"/>
        </a:p>
      </dgm:t>
    </dgm:pt>
    <dgm:pt modelId="{129104AD-4983-475A-97AA-7B5579895524}" type="parTrans" cxnId="{4D3A8D9F-E50B-4EF6-8AB9-AA663086D84A}">
      <dgm:prSet/>
      <dgm:spPr/>
      <dgm:t>
        <a:bodyPr/>
        <a:lstStyle/>
        <a:p>
          <a:endParaRPr lang="en-GB"/>
        </a:p>
      </dgm:t>
    </dgm:pt>
    <dgm:pt modelId="{0838C240-E1C4-41EB-B5AE-188CB0FB7847}" type="sibTrans" cxnId="{4D3A8D9F-E50B-4EF6-8AB9-AA663086D84A}">
      <dgm:prSet/>
      <dgm:spPr/>
      <dgm:t>
        <a:bodyPr/>
        <a:lstStyle/>
        <a:p>
          <a:endParaRPr lang="en-GB"/>
        </a:p>
      </dgm:t>
    </dgm:pt>
    <dgm:pt modelId="{17A4AAAB-5741-4209-A1A7-FF5E8CBC5B29}">
      <dgm:prSet phldrT="[Text]"/>
      <dgm:spPr/>
      <dgm:t>
        <a:bodyPr/>
        <a:lstStyle/>
        <a:p>
          <a:r>
            <a:rPr lang="en-GB" dirty="0" smtClean="0"/>
            <a:t>Low </a:t>
          </a:r>
          <a:r>
            <a:rPr lang="en-GB" dirty="0" err="1" smtClean="0"/>
            <a:t>glucosinolate</a:t>
          </a:r>
          <a:r>
            <a:rPr lang="en-GB" dirty="0" smtClean="0"/>
            <a:t> diet</a:t>
          </a:r>
        </a:p>
        <a:p>
          <a:r>
            <a:rPr lang="en-GB" dirty="0" smtClean="0"/>
            <a:t>20  patients</a:t>
          </a:r>
          <a:endParaRPr lang="en-GB" dirty="0"/>
        </a:p>
      </dgm:t>
    </dgm:pt>
    <dgm:pt modelId="{F1ED367E-3F5D-4837-A74A-F65CD34D70E3}" type="parTrans" cxnId="{F2C63D6A-A7C6-41DC-92B3-23364B6A6151}">
      <dgm:prSet/>
      <dgm:spPr/>
      <dgm:t>
        <a:bodyPr/>
        <a:lstStyle/>
        <a:p>
          <a:endParaRPr lang="en-GB"/>
        </a:p>
      </dgm:t>
    </dgm:pt>
    <dgm:pt modelId="{82DA3325-35F8-46C9-BDBA-AC788F3E4AFB}" type="sibTrans" cxnId="{F2C63D6A-A7C6-41DC-92B3-23364B6A6151}">
      <dgm:prSet/>
      <dgm:spPr/>
      <dgm:t>
        <a:bodyPr/>
        <a:lstStyle/>
        <a:p>
          <a:endParaRPr lang="en-GB"/>
        </a:p>
      </dgm:t>
    </dgm:pt>
    <dgm:pt modelId="{65EBE398-B4E5-426D-97C4-7CDD68F8EB72}">
      <dgm:prSet phldrT="[Text]"/>
      <dgm:spPr/>
      <dgm:t>
        <a:bodyPr/>
        <a:lstStyle/>
        <a:p>
          <a:r>
            <a:rPr lang="en-GB" dirty="0" smtClean="0"/>
            <a:t>High </a:t>
          </a:r>
          <a:r>
            <a:rPr lang="en-GB" dirty="0" err="1" smtClean="0"/>
            <a:t>glucosinolate</a:t>
          </a:r>
          <a:r>
            <a:rPr lang="en-GB" dirty="0" smtClean="0"/>
            <a:t> diet</a:t>
          </a:r>
        </a:p>
        <a:p>
          <a:r>
            <a:rPr lang="en-GB" dirty="0" smtClean="0"/>
            <a:t>20 patients</a:t>
          </a:r>
          <a:endParaRPr lang="en-GB" dirty="0"/>
        </a:p>
      </dgm:t>
    </dgm:pt>
    <dgm:pt modelId="{F6038089-DE98-46F2-82D1-9BC155903DD4}" type="parTrans" cxnId="{66E4BB5E-0ECA-4B73-992F-4838E172ED8C}">
      <dgm:prSet/>
      <dgm:spPr/>
      <dgm:t>
        <a:bodyPr/>
        <a:lstStyle/>
        <a:p>
          <a:endParaRPr lang="en-GB"/>
        </a:p>
      </dgm:t>
    </dgm:pt>
    <dgm:pt modelId="{1CF80DC6-1FC4-4F54-B686-6D44C97E30B4}" type="sibTrans" cxnId="{66E4BB5E-0ECA-4B73-992F-4838E172ED8C}">
      <dgm:prSet/>
      <dgm:spPr/>
      <dgm:t>
        <a:bodyPr/>
        <a:lstStyle/>
        <a:p>
          <a:endParaRPr lang="en-GB"/>
        </a:p>
      </dgm:t>
    </dgm:pt>
    <dgm:pt modelId="{A7E664C7-D582-4722-A1ED-F7C723D04CF4}" type="pres">
      <dgm:prSet presAssocID="{B9E307FF-EA84-4B72-A494-506F39695698}" presName="hierChild1" presStyleCnt="0">
        <dgm:presLayoutVars>
          <dgm:orgChart val="1"/>
          <dgm:chPref val="1"/>
          <dgm:dir/>
          <dgm:animOne val="branch"/>
          <dgm:animLvl val="lvl"/>
          <dgm:resizeHandles/>
        </dgm:presLayoutVars>
      </dgm:prSet>
      <dgm:spPr/>
      <dgm:t>
        <a:bodyPr/>
        <a:lstStyle/>
        <a:p>
          <a:endParaRPr lang="en-GB"/>
        </a:p>
      </dgm:t>
    </dgm:pt>
    <dgm:pt modelId="{3E9E76D8-D7A6-4F3D-BC3F-7F4D20B2DA3D}" type="pres">
      <dgm:prSet presAssocID="{907EC970-F49B-4CA0-AF23-9A3F32A5009B}" presName="hierRoot1" presStyleCnt="0">
        <dgm:presLayoutVars>
          <dgm:hierBranch val="init"/>
        </dgm:presLayoutVars>
      </dgm:prSet>
      <dgm:spPr/>
      <dgm:t>
        <a:bodyPr/>
        <a:lstStyle/>
        <a:p>
          <a:endParaRPr lang="en-GB"/>
        </a:p>
      </dgm:t>
    </dgm:pt>
    <dgm:pt modelId="{7E3A6598-5D53-4C0A-853F-5EF262BCA02E}" type="pres">
      <dgm:prSet presAssocID="{907EC970-F49B-4CA0-AF23-9A3F32A5009B}" presName="rootComposite1" presStyleCnt="0"/>
      <dgm:spPr/>
      <dgm:t>
        <a:bodyPr/>
        <a:lstStyle/>
        <a:p>
          <a:endParaRPr lang="en-GB"/>
        </a:p>
      </dgm:t>
    </dgm:pt>
    <dgm:pt modelId="{0CBDE154-F5F9-4C22-BFC7-5A9B92054BD3}" type="pres">
      <dgm:prSet presAssocID="{907EC970-F49B-4CA0-AF23-9A3F32A5009B}" presName="rootText1" presStyleLbl="node0" presStyleIdx="0" presStyleCnt="1">
        <dgm:presLayoutVars>
          <dgm:chPref val="3"/>
        </dgm:presLayoutVars>
      </dgm:prSet>
      <dgm:spPr/>
      <dgm:t>
        <a:bodyPr/>
        <a:lstStyle/>
        <a:p>
          <a:endParaRPr lang="en-GB"/>
        </a:p>
      </dgm:t>
    </dgm:pt>
    <dgm:pt modelId="{B852BC0E-B7C9-4E0F-9B72-10BA3E773B26}" type="pres">
      <dgm:prSet presAssocID="{907EC970-F49B-4CA0-AF23-9A3F32A5009B}" presName="rootConnector1" presStyleLbl="node1" presStyleIdx="0" presStyleCnt="0"/>
      <dgm:spPr/>
      <dgm:t>
        <a:bodyPr/>
        <a:lstStyle/>
        <a:p>
          <a:endParaRPr lang="en-GB"/>
        </a:p>
      </dgm:t>
    </dgm:pt>
    <dgm:pt modelId="{C4C9687B-A2DC-4825-AA7B-4BCD264690E3}" type="pres">
      <dgm:prSet presAssocID="{907EC970-F49B-4CA0-AF23-9A3F32A5009B}" presName="hierChild2" presStyleCnt="0"/>
      <dgm:spPr/>
      <dgm:t>
        <a:bodyPr/>
        <a:lstStyle/>
        <a:p>
          <a:endParaRPr lang="en-GB"/>
        </a:p>
      </dgm:t>
    </dgm:pt>
    <dgm:pt modelId="{5C8D9BCD-517F-4435-9A59-72F7A874B9E4}" type="pres">
      <dgm:prSet presAssocID="{F1ED367E-3F5D-4837-A74A-F65CD34D70E3}" presName="Name37" presStyleLbl="parChTrans1D2" presStyleIdx="0" presStyleCnt="2"/>
      <dgm:spPr/>
      <dgm:t>
        <a:bodyPr/>
        <a:lstStyle/>
        <a:p>
          <a:endParaRPr lang="en-GB"/>
        </a:p>
      </dgm:t>
    </dgm:pt>
    <dgm:pt modelId="{AA8CC3D5-2ADA-45CD-A1BC-B22816E0E83A}" type="pres">
      <dgm:prSet presAssocID="{17A4AAAB-5741-4209-A1A7-FF5E8CBC5B29}" presName="hierRoot2" presStyleCnt="0">
        <dgm:presLayoutVars>
          <dgm:hierBranch val="init"/>
        </dgm:presLayoutVars>
      </dgm:prSet>
      <dgm:spPr/>
      <dgm:t>
        <a:bodyPr/>
        <a:lstStyle/>
        <a:p>
          <a:endParaRPr lang="en-GB"/>
        </a:p>
      </dgm:t>
    </dgm:pt>
    <dgm:pt modelId="{CE8DC55B-C6E7-438B-BBFC-B9F9042076F6}" type="pres">
      <dgm:prSet presAssocID="{17A4AAAB-5741-4209-A1A7-FF5E8CBC5B29}" presName="rootComposite" presStyleCnt="0"/>
      <dgm:spPr/>
      <dgm:t>
        <a:bodyPr/>
        <a:lstStyle/>
        <a:p>
          <a:endParaRPr lang="en-GB"/>
        </a:p>
      </dgm:t>
    </dgm:pt>
    <dgm:pt modelId="{C5E06253-5988-487B-A1C3-6B0D605C7F4C}" type="pres">
      <dgm:prSet presAssocID="{17A4AAAB-5741-4209-A1A7-FF5E8CBC5B29}" presName="rootText" presStyleLbl="node2" presStyleIdx="0" presStyleCnt="2">
        <dgm:presLayoutVars>
          <dgm:chPref val="3"/>
        </dgm:presLayoutVars>
      </dgm:prSet>
      <dgm:spPr/>
      <dgm:t>
        <a:bodyPr/>
        <a:lstStyle/>
        <a:p>
          <a:endParaRPr lang="en-GB"/>
        </a:p>
      </dgm:t>
    </dgm:pt>
    <dgm:pt modelId="{5D827976-8891-4657-92CB-933F6D86CF26}" type="pres">
      <dgm:prSet presAssocID="{17A4AAAB-5741-4209-A1A7-FF5E8CBC5B29}" presName="rootConnector" presStyleLbl="node2" presStyleIdx="0" presStyleCnt="2"/>
      <dgm:spPr/>
      <dgm:t>
        <a:bodyPr/>
        <a:lstStyle/>
        <a:p>
          <a:endParaRPr lang="en-GB"/>
        </a:p>
      </dgm:t>
    </dgm:pt>
    <dgm:pt modelId="{05800CBE-E4EC-4D1A-81C9-B0FF4DBC59B8}" type="pres">
      <dgm:prSet presAssocID="{17A4AAAB-5741-4209-A1A7-FF5E8CBC5B29}" presName="hierChild4" presStyleCnt="0"/>
      <dgm:spPr/>
      <dgm:t>
        <a:bodyPr/>
        <a:lstStyle/>
        <a:p>
          <a:endParaRPr lang="en-GB"/>
        </a:p>
      </dgm:t>
    </dgm:pt>
    <dgm:pt modelId="{85AF4AF7-E5A6-4363-A0C4-CAF2EA31BDE3}" type="pres">
      <dgm:prSet presAssocID="{17A4AAAB-5741-4209-A1A7-FF5E8CBC5B29}" presName="hierChild5" presStyleCnt="0"/>
      <dgm:spPr/>
      <dgm:t>
        <a:bodyPr/>
        <a:lstStyle/>
        <a:p>
          <a:endParaRPr lang="en-GB"/>
        </a:p>
      </dgm:t>
    </dgm:pt>
    <dgm:pt modelId="{CAEF14F3-1D58-4D95-A2F0-7BA5A4A44E87}" type="pres">
      <dgm:prSet presAssocID="{F6038089-DE98-46F2-82D1-9BC155903DD4}" presName="Name37" presStyleLbl="parChTrans1D2" presStyleIdx="1" presStyleCnt="2"/>
      <dgm:spPr/>
      <dgm:t>
        <a:bodyPr/>
        <a:lstStyle/>
        <a:p>
          <a:endParaRPr lang="en-GB"/>
        </a:p>
      </dgm:t>
    </dgm:pt>
    <dgm:pt modelId="{0533EEAA-DDE9-4D2C-ABA4-B537D15DF88F}" type="pres">
      <dgm:prSet presAssocID="{65EBE398-B4E5-426D-97C4-7CDD68F8EB72}" presName="hierRoot2" presStyleCnt="0">
        <dgm:presLayoutVars>
          <dgm:hierBranch val="init"/>
        </dgm:presLayoutVars>
      </dgm:prSet>
      <dgm:spPr/>
      <dgm:t>
        <a:bodyPr/>
        <a:lstStyle/>
        <a:p>
          <a:endParaRPr lang="en-GB"/>
        </a:p>
      </dgm:t>
    </dgm:pt>
    <dgm:pt modelId="{C55C5A3D-1BC2-421D-8947-2716EB7B8EF2}" type="pres">
      <dgm:prSet presAssocID="{65EBE398-B4E5-426D-97C4-7CDD68F8EB72}" presName="rootComposite" presStyleCnt="0"/>
      <dgm:spPr/>
      <dgm:t>
        <a:bodyPr/>
        <a:lstStyle/>
        <a:p>
          <a:endParaRPr lang="en-GB"/>
        </a:p>
      </dgm:t>
    </dgm:pt>
    <dgm:pt modelId="{5BCB0320-3282-4B78-A03C-2B57AEAA0D00}" type="pres">
      <dgm:prSet presAssocID="{65EBE398-B4E5-426D-97C4-7CDD68F8EB72}" presName="rootText" presStyleLbl="node2" presStyleIdx="1" presStyleCnt="2">
        <dgm:presLayoutVars>
          <dgm:chPref val="3"/>
        </dgm:presLayoutVars>
      </dgm:prSet>
      <dgm:spPr/>
      <dgm:t>
        <a:bodyPr/>
        <a:lstStyle/>
        <a:p>
          <a:endParaRPr lang="en-GB"/>
        </a:p>
      </dgm:t>
    </dgm:pt>
    <dgm:pt modelId="{F19A7184-E804-4A38-A3D0-9554BBF2CCD5}" type="pres">
      <dgm:prSet presAssocID="{65EBE398-B4E5-426D-97C4-7CDD68F8EB72}" presName="rootConnector" presStyleLbl="node2" presStyleIdx="1" presStyleCnt="2"/>
      <dgm:spPr/>
      <dgm:t>
        <a:bodyPr/>
        <a:lstStyle/>
        <a:p>
          <a:endParaRPr lang="en-GB"/>
        </a:p>
      </dgm:t>
    </dgm:pt>
    <dgm:pt modelId="{239EAE1D-05B4-4653-85E4-C6E91AF78A67}" type="pres">
      <dgm:prSet presAssocID="{65EBE398-B4E5-426D-97C4-7CDD68F8EB72}" presName="hierChild4" presStyleCnt="0"/>
      <dgm:spPr/>
      <dgm:t>
        <a:bodyPr/>
        <a:lstStyle/>
        <a:p>
          <a:endParaRPr lang="en-GB"/>
        </a:p>
      </dgm:t>
    </dgm:pt>
    <dgm:pt modelId="{7488B9E7-B36E-44CC-A2F0-AE3F7305B3A8}" type="pres">
      <dgm:prSet presAssocID="{65EBE398-B4E5-426D-97C4-7CDD68F8EB72}" presName="hierChild5" presStyleCnt="0"/>
      <dgm:spPr/>
      <dgm:t>
        <a:bodyPr/>
        <a:lstStyle/>
        <a:p>
          <a:endParaRPr lang="en-GB"/>
        </a:p>
      </dgm:t>
    </dgm:pt>
    <dgm:pt modelId="{040B9E29-CDEC-4CD3-8CFF-719059034CBE}" type="pres">
      <dgm:prSet presAssocID="{907EC970-F49B-4CA0-AF23-9A3F32A5009B}" presName="hierChild3" presStyleCnt="0"/>
      <dgm:spPr/>
      <dgm:t>
        <a:bodyPr/>
        <a:lstStyle/>
        <a:p>
          <a:endParaRPr lang="en-GB"/>
        </a:p>
      </dgm:t>
    </dgm:pt>
  </dgm:ptLst>
  <dgm:cxnLst>
    <dgm:cxn modelId="{F2C63D6A-A7C6-41DC-92B3-23364B6A6151}" srcId="{907EC970-F49B-4CA0-AF23-9A3F32A5009B}" destId="{17A4AAAB-5741-4209-A1A7-FF5E8CBC5B29}" srcOrd="0" destOrd="0" parTransId="{F1ED367E-3F5D-4837-A74A-F65CD34D70E3}" sibTransId="{82DA3325-35F8-46C9-BDBA-AC788F3E4AFB}"/>
    <dgm:cxn modelId="{DFDD27F9-D9AB-479B-A5C5-DDB33D1A5D7E}" type="presOf" srcId="{65EBE398-B4E5-426D-97C4-7CDD68F8EB72}" destId="{5BCB0320-3282-4B78-A03C-2B57AEAA0D00}" srcOrd="0" destOrd="0" presId="urn:microsoft.com/office/officeart/2005/8/layout/orgChart1"/>
    <dgm:cxn modelId="{FA790FDB-0F28-4BAD-BDEE-80127761D432}" type="presOf" srcId="{17A4AAAB-5741-4209-A1A7-FF5E8CBC5B29}" destId="{C5E06253-5988-487B-A1C3-6B0D605C7F4C}" srcOrd="0" destOrd="0" presId="urn:microsoft.com/office/officeart/2005/8/layout/orgChart1"/>
    <dgm:cxn modelId="{7B36A4C8-AF95-4DB0-85BF-39F8A6930FC5}" type="presOf" srcId="{B9E307FF-EA84-4B72-A494-506F39695698}" destId="{A7E664C7-D582-4722-A1ED-F7C723D04CF4}" srcOrd="0" destOrd="0" presId="urn:microsoft.com/office/officeart/2005/8/layout/orgChart1"/>
    <dgm:cxn modelId="{4D3A8D9F-E50B-4EF6-8AB9-AA663086D84A}" srcId="{B9E307FF-EA84-4B72-A494-506F39695698}" destId="{907EC970-F49B-4CA0-AF23-9A3F32A5009B}" srcOrd="0" destOrd="0" parTransId="{129104AD-4983-475A-97AA-7B5579895524}" sibTransId="{0838C240-E1C4-41EB-B5AE-188CB0FB7847}"/>
    <dgm:cxn modelId="{09E7EC11-2969-48B4-9D65-4252D94A3D3B}" type="presOf" srcId="{907EC970-F49B-4CA0-AF23-9A3F32A5009B}" destId="{B852BC0E-B7C9-4E0F-9B72-10BA3E773B26}" srcOrd="1" destOrd="0" presId="urn:microsoft.com/office/officeart/2005/8/layout/orgChart1"/>
    <dgm:cxn modelId="{4E3E389B-BB42-437E-AD4A-43BE98B647B4}" type="presOf" srcId="{F6038089-DE98-46F2-82D1-9BC155903DD4}" destId="{CAEF14F3-1D58-4D95-A2F0-7BA5A4A44E87}" srcOrd="0" destOrd="0" presId="urn:microsoft.com/office/officeart/2005/8/layout/orgChart1"/>
    <dgm:cxn modelId="{B1FBB7F3-B5DC-41AD-B0B0-28D3A3E5364E}" type="presOf" srcId="{907EC970-F49B-4CA0-AF23-9A3F32A5009B}" destId="{0CBDE154-F5F9-4C22-BFC7-5A9B92054BD3}" srcOrd="0" destOrd="0" presId="urn:microsoft.com/office/officeart/2005/8/layout/orgChart1"/>
    <dgm:cxn modelId="{AD42F302-4898-4DF5-88B1-B94253A9C3F0}" type="presOf" srcId="{F1ED367E-3F5D-4837-A74A-F65CD34D70E3}" destId="{5C8D9BCD-517F-4435-9A59-72F7A874B9E4}" srcOrd="0" destOrd="0" presId="urn:microsoft.com/office/officeart/2005/8/layout/orgChart1"/>
    <dgm:cxn modelId="{F3FC2FC9-AF7D-4860-AA9C-37F5B04D4676}" type="presOf" srcId="{65EBE398-B4E5-426D-97C4-7CDD68F8EB72}" destId="{F19A7184-E804-4A38-A3D0-9554BBF2CCD5}" srcOrd="1" destOrd="0" presId="urn:microsoft.com/office/officeart/2005/8/layout/orgChart1"/>
    <dgm:cxn modelId="{66E4BB5E-0ECA-4B73-992F-4838E172ED8C}" srcId="{907EC970-F49B-4CA0-AF23-9A3F32A5009B}" destId="{65EBE398-B4E5-426D-97C4-7CDD68F8EB72}" srcOrd="1" destOrd="0" parTransId="{F6038089-DE98-46F2-82D1-9BC155903DD4}" sibTransId="{1CF80DC6-1FC4-4F54-B686-6D44C97E30B4}"/>
    <dgm:cxn modelId="{4FFF9343-628C-49EB-A76B-B1D3A8FF367E}" type="presOf" srcId="{17A4AAAB-5741-4209-A1A7-FF5E8CBC5B29}" destId="{5D827976-8891-4657-92CB-933F6D86CF26}" srcOrd="1" destOrd="0" presId="urn:microsoft.com/office/officeart/2005/8/layout/orgChart1"/>
    <dgm:cxn modelId="{FF78627E-E352-4DD4-B0DC-03C0480E4724}" type="presParOf" srcId="{A7E664C7-D582-4722-A1ED-F7C723D04CF4}" destId="{3E9E76D8-D7A6-4F3D-BC3F-7F4D20B2DA3D}" srcOrd="0" destOrd="0" presId="urn:microsoft.com/office/officeart/2005/8/layout/orgChart1"/>
    <dgm:cxn modelId="{2BE554FA-8F57-4BAB-A844-2FD73F461DF1}" type="presParOf" srcId="{3E9E76D8-D7A6-4F3D-BC3F-7F4D20B2DA3D}" destId="{7E3A6598-5D53-4C0A-853F-5EF262BCA02E}" srcOrd="0" destOrd="0" presId="urn:microsoft.com/office/officeart/2005/8/layout/orgChart1"/>
    <dgm:cxn modelId="{9B62F34D-C734-4192-802D-E457EC824385}" type="presParOf" srcId="{7E3A6598-5D53-4C0A-853F-5EF262BCA02E}" destId="{0CBDE154-F5F9-4C22-BFC7-5A9B92054BD3}" srcOrd="0" destOrd="0" presId="urn:microsoft.com/office/officeart/2005/8/layout/orgChart1"/>
    <dgm:cxn modelId="{B71BE9BC-3CBA-4CE7-944F-9C43AB702C28}" type="presParOf" srcId="{7E3A6598-5D53-4C0A-853F-5EF262BCA02E}" destId="{B852BC0E-B7C9-4E0F-9B72-10BA3E773B26}" srcOrd="1" destOrd="0" presId="urn:microsoft.com/office/officeart/2005/8/layout/orgChart1"/>
    <dgm:cxn modelId="{2FC7497E-0715-4214-98A5-6DB6D549C91C}" type="presParOf" srcId="{3E9E76D8-D7A6-4F3D-BC3F-7F4D20B2DA3D}" destId="{C4C9687B-A2DC-4825-AA7B-4BCD264690E3}" srcOrd="1" destOrd="0" presId="urn:microsoft.com/office/officeart/2005/8/layout/orgChart1"/>
    <dgm:cxn modelId="{BF97D2FE-1460-4B99-AF40-6A857B7F1E26}" type="presParOf" srcId="{C4C9687B-A2DC-4825-AA7B-4BCD264690E3}" destId="{5C8D9BCD-517F-4435-9A59-72F7A874B9E4}" srcOrd="0" destOrd="0" presId="urn:microsoft.com/office/officeart/2005/8/layout/orgChart1"/>
    <dgm:cxn modelId="{795B791B-F60D-4130-98E5-DEF98A4CD449}" type="presParOf" srcId="{C4C9687B-A2DC-4825-AA7B-4BCD264690E3}" destId="{AA8CC3D5-2ADA-45CD-A1BC-B22816E0E83A}" srcOrd="1" destOrd="0" presId="urn:microsoft.com/office/officeart/2005/8/layout/orgChart1"/>
    <dgm:cxn modelId="{7F4AA1EF-579F-4849-BE61-A73534BD6F0B}" type="presParOf" srcId="{AA8CC3D5-2ADA-45CD-A1BC-B22816E0E83A}" destId="{CE8DC55B-C6E7-438B-BBFC-B9F9042076F6}" srcOrd="0" destOrd="0" presId="urn:microsoft.com/office/officeart/2005/8/layout/orgChart1"/>
    <dgm:cxn modelId="{5F16401E-8805-4B6D-BCAE-4F00236FE3B4}" type="presParOf" srcId="{CE8DC55B-C6E7-438B-BBFC-B9F9042076F6}" destId="{C5E06253-5988-487B-A1C3-6B0D605C7F4C}" srcOrd="0" destOrd="0" presId="urn:microsoft.com/office/officeart/2005/8/layout/orgChart1"/>
    <dgm:cxn modelId="{EC14ECF4-C7B4-4D8E-B2B5-F8A261A75638}" type="presParOf" srcId="{CE8DC55B-C6E7-438B-BBFC-B9F9042076F6}" destId="{5D827976-8891-4657-92CB-933F6D86CF26}" srcOrd="1" destOrd="0" presId="urn:microsoft.com/office/officeart/2005/8/layout/orgChart1"/>
    <dgm:cxn modelId="{DFCB3897-BFEC-4670-A651-6851523032AA}" type="presParOf" srcId="{AA8CC3D5-2ADA-45CD-A1BC-B22816E0E83A}" destId="{05800CBE-E4EC-4D1A-81C9-B0FF4DBC59B8}" srcOrd="1" destOrd="0" presId="urn:microsoft.com/office/officeart/2005/8/layout/orgChart1"/>
    <dgm:cxn modelId="{99DAA43D-962A-413D-B037-74C9A625A9AD}" type="presParOf" srcId="{AA8CC3D5-2ADA-45CD-A1BC-B22816E0E83A}" destId="{85AF4AF7-E5A6-4363-A0C4-CAF2EA31BDE3}" srcOrd="2" destOrd="0" presId="urn:microsoft.com/office/officeart/2005/8/layout/orgChart1"/>
    <dgm:cxn modelId="{0B87B63C-C317-409D-95CB-FE49B1909A64}" type="presParOf" srcId="{C4C9687B-A2DC-4825-AA7B-4BCD264690E3}" destId="{CAEF14F3-1D58-4D95-A2F0-7BA5A4A44E87}" srcOrd="2" destOrd="0" presId="urn:microsoft.com/office/officeart/2005/8/layout/orgChart1"/>
    <dgm:cxn modelId="{72384690-8A1B-4881-B62B-F8750861C4B6}" type="presParOf" srcId="{C4C9687B-A2DC-4825-AA7B-4BCD264690E3}" destId="{0533EEAA-DDE9-4D2C-ABA4-B537D15DF88F}" srcOrd="3" destOrd="0" presId="urn:microsoft.com/office/officeart/2005/8/layout/orgChart1"/>
    <dgm:cxn modelId="{A5135B25-48D3-4F55-B1B6-5AB4F22BFDBC}" type="presParOf" srcId="{0533EEAA-DDE9-4D2C-ABA4-B537D15DF88F}" destId="{C55C5A3D-1BC2-421D-8947-2716EB7B8EF2}" srcOrd="0" destOrd="0" presId="urn:microsoft.com/office/officeart/2005/8/layout/orgChart1"/>
    <dgm:cxn modelId="{75A3C072-838A-4D92-BCCE-37B7F95054B5}" type="presParOf" srcId="{C55C5A3D-1BC2-421D-8947-2716EB7B8EF2}" destId="{5BCB0320-3282-4B78-A03C-2B57AEAA0D00}" srcOrd="0" destOrd="0" presId="urn:microsoft.com/office/officeart/2005/8/layout/orgChart1"/>
    <dgm:cxn modelId="{2CD55DC7-08FD-4416-AB35-76239362D7B3}" type="presParOf" srcId="{C55C5A3D-1BC2-421D-8947-2716EB7B8EF2}" destId="{F19A7184-E804-4A38-A3D0-9554BBF2CCD5}" srcOrd="1" destOrd="0" presId="urn:microsoft.com/office/officeart/2005/8/layout/orgChart1"/>
    <dgm:cxn modelId="{412641BD-9314-4EDF-9DBA-65360908908E}" type="presParOf" srcId="{0533EEAA-DDE9-4D2C-ABA4-B537D15DF88F}" destId="{239EAE1D-05B4-4653-85E4-C6E91AF78A67}" srcOrd="1" destOrd="0" presId="urn:microsoft.com/office/officeart/2005/8/layout/orgChart1"/>
    <dgm:cxn modelId="{94176B73-695E-4CDB-974E-D76142A40545}" type="presParOf" srcId="{0533EEAA-DDE9-4D2C-ABA4-B537D15DF88F}" destId="{7488B9E7-B36E-44CC-A2F0-AE3F7305B3A8}" srcOrd="2" destOrd="0" presId="urn:microsoft.com/office/officeart/2005/8/layout/orgChart1"/>
    <dgm:cxn modelId="{EC787BB2-D8A5-41C7-9F18-F10151A49965}" type="presParOf" srcId="{3E9E76D8-D7A6-4F3D-BC3F-7F4D20B2DA3D}" destId="{040B9E29-CDEC-4CD3-8CFF-719059034CB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6C86BF-7047-49E1-93C5-A8D0EDB1ACEB}" type="doc">
      <dgm:prSet loTypeId="urn:microsoft.com/office/officeart/2005/8/layout/venn1" loCatId="relationship" qsTypeId="urn:microsoft.com/office/officeart/2005/8/quickstyle/3d4" qsCatId="3D" csTypeId="urn:microsoft.com/office/officeart/2005/8/colors/accent3_2" csCatId="accent3" phldr="1"/>
      <dgm:spPr/>
    </dgm:pt>
    <dgm:pt modelId="{6A46B1E8-A24A-4540-9191-199A299E6085}">
      <dgm:prSet phldrT="[Text]"/>
      <dgm:spPr/>
      <dgm:t>
        <a:bodyPr/>
        <a:lstStyle/>
        <a:p>
          <a:r>
            <a:rPr lang="en-GB" dirty="0" smtClean="0">
              <a:solidFill>
                <a:schemeClr val="bg1">
                  <a:lumMod val="95000"/>
                </a:schemeClr>
              </a:solidFill>
            </a:rPr>
            <a:t>SFN</a:t>
          </a:r>
          <a:endParaRPr lang="en-GB" dirty="0">
            <a:solidFill>
              <a:schemeClr val="bg1">
                <a:lumMod val="95000"/>
              </a:schemeClr>
            </a:solidFill>
          </a:endParaRPr>
        </a:p>
      </dgm:t>
    </dgm:pt>
    <dgm:pt modelId="{7804E9BA-33F3-4F03-8A7A-EDAE4DD8A659}" type="parTrans" cxnId="{BB4479A2-CE10-472D-AEE3-60B061037355}">
      <dgm:prSet/>
      <dgm:spPr/>
      <dgm:t>
        <a:bodyPr/>
        <a:lstStyle/>
        <a:p>
          <a:endParaRPr lang="en-GB"/>
        </a:p>
      </dgm:t>
    </dgm:pt>
    <dgm:pt modelId="{DDE503C9-192F-4E19-9868-B3D44E2E2710}" type="sibTrans" cxnId="{BB4479A2-CE10-472D-AEE3-60B061037355}">
      <dgm:prSet/>
      <dgm:spPr/>
      <dgm:t>
        <a:bodyPr/>
        <a:lstStyle/>
        <a:p>
          <a:endParaRPr lang="en-GB"/>
        </a:p>
      </dgm:t>
    </dgm:pt>
    <dgm:pt modelId="{C15F35B6-B10C-4E2E-8266-FD9F1B871244}">
      <dgm:prSet phldrT="[Text]"/>
      <dgm:spPr/>
      <dgm:t>
        <a:bodyPr/>
        <a:lstStyle/>
        <a:p>
          <a:r>
            <a:rPr lang="en-GB" dirty="0" smtClean="0">
              <a:solidFill>
                <a:schemeClr val="bg1">
                  <a:lumMod val="95000"/>
                </a:schemeClr>
              </a:solidFill>
            </a:rPr>
            <a:t>IBR</a:t>
          </a:r>
          <a:endParaRPr lang="en-GB" dirty="0">
            <a:solidFill>
              <a:schemeClr val="bg1">
                <a:lumMod val="95000"/>
              </a:schemeClr>
            </a:solidFill>
          </a:endParaRPr>
        </a:p>
      </dgm:t>
    </dgm:pt>
    <dgm:pt modelId="{17CACCD9-6AE2-43D7-B5A2-0471A9C5EC63}" type="parTrans" cxnId="{19F00436-2C0F-4700-ADD8-6A2FD4BE5B5C}">
      <dgm:prSet/>
      <dgm:spPr/>
      <dgm:t>
        <a:bodyPr/>
        <a:lstStyle/>
        <a:p>
          <a:endParaRPr lang="en-GB"/>
        </a:p>
      </dgm:t>
    </dgm:pt>
    <dgm:pt modelId="{E666312F-D905-4C0B-89B0-3F31DEC8C8B8}" type="sibTrans" cxnId="{19F00436-2C0F-4700-ADD8-6A2FD4BE5B5C}">
      <dgm:prSet/>
      <dgm:spPr/>
      <dgm:t>
        <a:bodyPr/>
        <a:lstStyle/>
        <a:p>
          <a:endParaRPr lang="en-GB"/>
        </a:p>
      </dgm:t>
    </dgm:pt>
    <dgm:pt modelId="{93B684DC-8CAD-4711-B6DE-D713E74F093D}">
      <dgm:prSet phldrT="[Text]"/>
      <dgm:spPr/>
      <dgm:t>
        <a:bodyPr/>
        <a:lstStyle/>
        <a:p>
          <a:r>
            <a:rPr lang="en-GB" dirty="0" smtClean="0">
              <a:solidFill>
                <a:schemeClr val="bg1">
                  <a:lumMod val="95000"/>
                </a:schemeClr>
              </a:solidFill>
            </a:rPr>
            <a:t>ERY</a:t>
          </a:r>
          <a:endParaRPr lang="en-GB" dirty="0">
            <a:solidFill>
              <a:schemeClr val="bg1">
                <a:lumMod val="95000"/>
              </a:schemeClr>
            </a:solidFill>
          </a:endParaRPr>
        </a:p>
      </dgm:t>
    </dgm:pt>
    <dgm:pt modelId="{073F702E-08CC-45E9-941E-57C7692DF2E0}" type="parTrans" cxnId="{EC69CF38-2B84-466B-9AA9-155E21E6F390}">
      <dgm:prSet/>
      <dgm:spPr/>
      <dgm:t>
        <a:bodyPr/>
        <a:lstStyle/>
        <a:p>
          <a:endParaRPr lang="en-GB"/>
        </a:p>
      </dgm:t>
    </dgm:pt>
    <dgm:pt modelId="{54B6AB34-2F78-4AC3-8E95-0F12D962C403}" type="sibTrans" cxnId="{EC69CF38-2B84-466B-9AA9-155E21E6F390}">
      <dgm:prSet/>
      <dgm:spPr/>
      <dgm:t>
        <a:bodyPr/>
        <a:lstStyle/>
        <a:p>
          <a:endParaRPr lang="en-GB"/>
        </a:p>
      </dgm:t>
    </dgm:pt>
    <dgm:pt modelId="{AEB313CF-B473-41B1-8862-6038E3828F69}" type="pres">
      <dgm:prSet presAssocID="{716C86BF-7047-49E1-93C5-A8D0EDB1ACEB}" presName="compositeShape" presStyleCnt="0">
        <dgm:presLayoutVars>
          <dgm:chMax val="7"/>
          <dgm:dir/>
          <dgm:resizeHandles val="exact"/>
        </dgm:presLayoutVars>
      </dgm:prSet>
      <dgm:spPr/>
    </dgm:pt>
    <dgm:pt modelId="{CBB261A9-7EE8-4E38-AB32-FC39966C632F}" type="pres">
      <dgm:prSet presAssocID="{6A46B1E8-A24A-4540-9191-199A299E6085}" presName="circ1" presStyleLbl="vennNode1" presStyleIdx="0" presStyleCnt="3"/>
      <dgm:spPr/>
      <dgm:t>
        <a:bodyPr/>
        <a:lstStyle/>
        <a:p>
          <a:endParaRPr lang="en-GB"/>
        </a:p>
      </dgm:t>
    </dgm:pt>
    <dgm:pt modelId="{93720D53-4F37-4888-8C62-6BED6A048245}" type="pres">
      <dgm:prSet presAssocID="{6A46B1E8-A24A-4540-9191-199A299E6085}" presName="circ1Tx" presStyleLbl="revTx" presStyleIdx="0" presStyleCnt="0">
        <dgm:presLayoutVars>
          <dgm:chMax val="0"/>
          <dgm:chPref val="0"/>
          <dgm:bulletEnabled val="1"/>
        </dgm:presLayoutVars>
      </dgm:prSet>
      <dgm:spPr/>
      <dgm:t>
        <a:bodyPr/>
        <a:lstStyle/>
        <a:p>
          <a:endParaRPr lang="en-GB"/>
        </a:p>
      </dgm:t>
    </dgm:pt>
    <dgm:pt modelId="{61DAD484-DF72-4817-AF53-0AA0EBFFB5DA}" type="pres">
      <dgm:prSet presAssocID="{C15F35B6-B10C-4E2E-8266-FD9F1B871244}" presName="circ2" presStyleLbl="vennNode1" presStyleIdx="1" presStyleCnt="3" custLinFactNeighborY="-6086"/>
      <dgm:spPr/>
      <dgm:t>
        <a:bodyPr/>
        <a:lstStyle/>
        <a:p>
          <a:endParaRPr lang="en-GB"/>
        </a:p>
      </dgm:t>
    </dgm:pt>
    <dgm:pt modelId="{3EE0C27C-44BA-4CF2-8CA7-174D91A366C9}" type="pres">
      <dgm:prSet presAssocID="{C15F35B6-B10C-4E2E-8266-FD9F1B871244}" presName="circ2Tx" presStyleLbl="revTx" presStyleIdx="0" presStyleCnt="0">
        <dgm:presLayoutVars>
          <dgm:chMax val="0"/>
          <dgm:chPref val="0"/>
          <dgm:bulletEnabled val="1"/>
        </dgm:presLayoutVars>
      </dgm:prSet>
      <dgm:spPr/>
      <dgm:t>
        <a:bodyPr/>
        <a:lstStyle/>
        <a:p>
          <a:endParaRPr lang="en-GB"/>
        </a:p>
      </dgm:t>
    </dgm:pt>
    <dgm:pt modelId="{4A16BD03-DBBF-4CB4-B06D-832DC1CCEB26}" type="pres">
      <dgm:prSet presAssocID="{93B684DC-8CAD-4711-B6DE-D713E74F093D}" presName="circ3" presStyleLbl="vennNode1" presStyleIdx="2" presStyleCnt="3" custLinFactNeighborX="2485" custLinFactNeighborY="-6086"/>
      <dgm:spPr/>
      <dgm:t>
        <a:bodyPr/>
        <a:lstStyle/>
        <a:p>
          <a:endParaRPr lang="en-GB"/>
        </a:p>
      </dgm:t>
    </dgm:pt>
    <dgm:pt modelId="{96E00DF8-97D3-45CB-B1ED-8D7006FD498E}" type="pres">
      <dgm:prSet presAssocID="{93B684DC-8CAD-4711-B6DE-D713E74F093D}" presName="circ3Tx" presStyleLbl="revTx" presStyleIdx="0" presStyleCnt="0">
        <dgm:presLayoutVars>
          <dgm:chMax val="0"/>
          <dgm:chPref val="0"/>
          <dgm:bulletEnabled val="1"/>
        </dgm:presLayoutVars>
      </dgm:prSet>
      <dgm:spPr/>
      <dgm:t>
        <a:bodyPr/>
        <a:lstStyle/>
        <a:p>
          <a:endParaRPr lang="en-GB"/>
        </a:p>
      </dgm:t>
    </dgm:pt>
  </dgm:ptLst>
  <dgm:cxnLst>
    <dgm:cxn modelId="{5D46AD81-3BA4-49E5-AAC9-F4840198FFAC}" type="presOf" srcId="{C15F35B6-B10C-4E2E-8266-FD9F1B871244}" destId="{61DAD484-DF72-4817-AF53-0AA0EBFFB5DA}" srcOrd="0" destOrd="0" presId="urn:microsoft.com/office/officeart/2005/8/layout/venn1"/>
    <dgm:cxn modelId="{F75C5BD0-DDFA-4194-867C-9CCADEE745D6}" type="presOf" srcId="{93B684DC-8CAD-4711-B6DE-D713E74F093D}" destId="{96E00DF8-97D3-45CB-B1ED-8D7006FD498E}" srcOrd="1" destOrd="0" presId="urn:microsoft.com/office/officeart/2005/8/layout/venn1"/>
    <dgm:cxn modelId="{44934A7C-9A16-442A-B3EF-135B65F96EA3}" type="presOf" srcId="{93B684DC-8CAD-4711-B6DE-D713E74F093D}" destId="{4A16BD03-DBBF-4CB4-B06D-832DC1CCEB26}" srcOrd="0" destOrd="0" presId="urn:microsoft.com/office/officeart/2005/8/layout/venn1"/>
    <dgm:cxn modelId="{43D8F625-161F-4660-91A9-9AC0930379AB}" type="presOf" srcId="{6A46B1E8-A24A-4540-9191-199A299E6085}" destId="{CBB261A9-7EE8-4E38-AB32-FC39966C632F}" srcOrd="0" destOrd="0" presId="urn:microsoft.com/office/officeart/2005/8/layout/venn1"/>
    <dgm:cxn modelId="{19F00436-2C0F-4700-ADD8-6A2FD4BE5B5C}" srcId="{716C86BF-7047-49E1-93C5-A8D0EDB1ACEB}" destId="{C15F35B6-B10C-4E2E-8266-FD9F1B871244}" srcOrd="1" destOrd="0" parTransId="{17CACCD9-6AE2-43D7-B5A2-0471A9C5EC63}" sibTransId="{E666312F-D905-4C0B-89B0-3F31DEC8C8B8}"/>
    <dgm:cxn modelId="{BB4479A2-CE10-472D-AEE3-60B061037355}" srcId="{716C86BF-7047-49E1-93C5-A8D0EDB1ACEB}" destId="{6A46B1E8-A24A-4540-9191-199A299E6085}" srcOrd="0" destOrd="0" parTransId="{7804E9BA-33F3-4F03-8A7A-EDAE4DD8A659}" sibTransId="{DDE503C9-192F-4E19-9868-B3D44E2E2710}"/>
    <dgm:cxn modelId="{EC69CF38-2B84-466B-9AA9-155E21E6F390}" srcId="{716C86BF-7047-49E1-93C5-A8D0EDB1ACEB}" destId="{93B684DC-8CAD-4711-B6DE-D713E74F093D}" srcOrd="2" destOrd="0" parTransId="{073F702E-08CC-45E9-941E-57C7692DF2E0}" sibTransId="{54B6AB34-2F78-4AC3-8E95-0F12D962C403}"/>
    <dgm:cxn modelId="{96BEB013-BD03-4D3F-89E7-217F0987C282}" type="presOf" srcId="{716C86BF-7047-49E1-93C5-A8D0EDB1ACEB}" destId="{AEB313CF-B473-41B1-8862-6038E3828F69}" srcOrd="0" destOrd="0" presId="urn:microsoft.com/office/officeart/2005/8/layout/venn1"/>
    <dgm:cxn modelId="{DAFA2FA9-72EC-42A0-87CA-F17D3E0BF2E1}" type="presOf" srcId="{C15F35B6-B10C-4E2E-8266-FD9F1B871244}" destId="{3EE0C27C-44BA-4CF2-8CA7-174D91A366C9}" srcOrd="1" destOrd="0" presId="urn:microsoft.com/office/officeart/2005/8/layout/venn1"/>
    <dgm:cxn modelId="{85EF9462-27EC-49DE-B031-E6AC3AA01D04}" type="presOf" srcId="{6A46B1E8-A24A-4540-9191-199A299E6085}" destId="{93720D53-4F37-4888-8C62-6BED6A048245}" srcOrd="1" destOrd="0" presId="urn:microsoft.com/office/officeart/2005/8/layout/venn1"/>
    <dgm:cxn modelId="{33468388-DD82-4D10-9DFA-11DAB743F06C}" type="presParOf" srcId="{AEB313CF-B473-41B1-8862-6038E3828F69}" destId="{CBB261A9-7EE8-4E38-AB32-FC39966C632F}" srcOrd="0" destOrd="0" presId="urn:microsoft.com/office/officeart/2005/8/layout/venn1"/>
    <dgm:cxn modelId="{7F1E3EE4-A348-458F-B8E6-32535BE3C09F}" type="presParOf" srcId="{AEB313CF-B473-41B1-8862-6038E3828F69}" destId="{93720D53-4F37-4888-8C62-6BED6A048245}" srcOrd="1" destOrd="0" presId="urn:microsoft.com/office/officeart/2005/8/layout/venn1"/>
    <dgm:cxn modelId="{DDB2926C-F1C5-408C-9C0B-62BB813536E1}" type="presParOf" srcId="{AEB313CF-B473-41B1-8862-6038E3828F69}" destId="{61DAD484-DF72-4817-AF53-0AA0EBFFB5DA}" srcOrd="2" destOrd="0" presId="urn:microsoft.com/office/officeart/2005/8/layout/venn1"/>
    <dgm:cxn modelId="{6A5F0F2A-C8F7-472A-9D7C-D51413D94B31}" type="presParOf" srcId="{AEB313CF-B473-41B1-8862-6038E3828F69}" destId="{3EE0C27C-44BA-4CF2-8CA7-174D91A366C9}" srcOrd="3" destOrd="0" presId="urn:microsoft.com/office/officeart/2005/8/layout/venn1"/>
    <dgm:cxn modelId="{477F737B-11DF-40D9-98D6-E732528B83EE}" type="presParOf" srcId="{AEB313CF-B473-41B1-8862-6038E3828F69}" destId="{4A16BD03-DBBF-4CB4-B06D-832DC1CCEB26}" srcOrd="4" destOrd="0" presId="urn:microsoft.com/office/officeart/2005/8/layout/venn1"/>
    <dgm:cxn modelId="{1EFEBB68-FB13-43A9-ABD2-649252E197B2}" type="presParOf" srcId="{AEB313CF-B473-41B1-8862-6038E3828F69}" destId="{96E00DF8-97D3-45CB-B1ED-8D7006FD498E}" srcOrd="5" destOrd="0" presId="urn:microsoft.com/office/officeart/2005/8/layout/ven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F14F3-1D58-4D95-A2F0-7BA5A4A44E87}">
      <dsp:nvSpPr>
        <dsp:cNvPr id="0" name=""/>
        <dsp:cNvSpPr/>
      </dsp:nvSpPr>
      <dsp:spPr>
        <a:xfrm>
          <a:off x="3155091" y="813764"/>
          <a:ext cx="983308" cy="341313"/>
        </a:xfrm>
        <a:custGeom>
          <a:avLst/>
          <a:gdLst/>
          <a:ahLst/>
          <a:cxnLst/>
          <a:rect l="0" t="0" r="0" b="0"/>
          <a:pathLst>
            <a:path>
              <a:moveTo>
                <a:pt x="0" y="0"/>
              </a:moveTo>
              <a:lnTo>
                <a:pt x="0" y="170656"/>
              </a:lnTo>
              <a:lnTo>
                <a:pt x="983308" y="170656"/>
              </a:lnTo>
              <a:lnTo>
                <a:pt x="983308" y="341313"/>
              </a:lnTo>
            </a:path>
          </a:pathLst>
        </a:custGeom>
        <a:noFill/>
        <a:ln w="9525" cap="flat" cmpd="sng" algn="ctr">
          <a:solidFill>
            <a:schemeClr val="accent1">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8D9BCD-517F-4435-9A59-72F7A874B9E4}">
      <dsp:nvSpPr>
        <dsp:cNvPr id="0" name=""/>
        <dsp:cNvSpPr/>
      </dsp:nvSpPr>
      <dsp:spPr>
        <a:xfrm>
          <a:off x="2171782" y="813764"/>
          <a:ext cx="983308" cy="341313"/>
        </a:xfrm>
        <a:custGeom>
          <a:avLst/>
          <a:gdLst/>
          <a:ahLst/>
          <a:cxnLst/>
          <a:rect l="0" t="0" r="0" b="0"/>
          <a:pathLst>
            <a:path>
              <a:moveTo>
                <a:pt x="983308" y="0"/>
              </a:moveTo>
              <a:lnTo>
                <a:pt x="983308" y="170656"/>
              </a:lnTo>
              <a:lnTo>
                <a:pt x="0" y="170656"/>
              </a:lnTo>
              <a:lnTo>
                <a:pt x="0" y="341313"/>
              </a:lnTo>
            </a:path>
          </a:pathLst>
        </a:custGeom>
        <a:noFill/>
        <a:ln w="9525" cap="flat" cmpd="sng" algn="ctr">
          <a:solidFill>
            <a:schemeClr val="accent1">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BDE154-F5F9-4C22-BFC7-5A9B92054BD3}">
      <dsp:nvSpPr>
        <dsp:cNvPr id="0" name=""/>
        <dsp:cNvSpPr/>
      </dsp:nvSpPr>
      <dsp:spPr>
        <a:xfrm>
          <a:off x="2342439" y="1112"/>
          <a:ext cx="1625303" cy="812651"/>
        </a:xfrm>
        <a:prstGeom prst="rect">
          <a:avLst/>
        </a:prstGeom>
        <a:gradFill rotWithShape="0">
          <a:gsLst>
            <a:gs pos="0">
              <a:schemeClr val="accent1">
                <a:shade val="60000"/>
                <a:hueOff val="0"/>
                <a:satOff val="0"/>
                <a:lumOff val="0"/>
                <a:alphaOff val="0"/>
                <a:shade val="51000"/>
                <a:satMod val="130000"/>
              </a:schemeClr>
            </a:gs>
            <a:gs pos="80000">
              <a:schemeClr val="accent1">
                <a:shade val="60000"/>
                <a:hueOff val="0"/>
                <a:satOff val="0"/>
                <a:lumOff val="0"/>
                <a:alphaOff val="0"/>
                <a:shade val="93000"/>
                <a:satMod val="130000"/>
              </a:schemeClr>
            </a:gs>
            <a:gs pos="100000">
              <a:schemeClr val="accent1">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smtClean="0"/>
            <a:t>OA patients scheduled for TKR</a:t>
          </a:r>
        </a:p>
        <a:p>
          <a:pPr lvl="0" algn="ctr" defTabSz="711200">
            <a:lnSpc>
              <a:spcPct val="90000"/>
            </a:lnSpc>
            <a:spcBef>
              <a:spcPct val="0"/>
            </a:spcBef>
            <a:spcAft>
              <a:spcPct val="35000"/>
            </a:spcAft>
          </a:pPr>
          <a:r>
            <a:rPr lang="en-GB" sz="1600" kern="1200" smtClean="0"/>
            <a:t>40 patients</a:t>
          </a:r>
          <a:endParaRPr lang="en-GB" sz="1600" kern="1200" dirty="0"/>
        </a:p>
      </dsp:txBody>
      <dsp:txXfrm>
        <a:off x="2342439" y="1112"/>
        <a:ext cx="1625303" cy="812651"/>
      </dsp:txXfrm>
    </dsp:sp>
    <dsp:sp modelId="{C5E06253-5988-487B-A1C3-6B0D605C7F4C}">
      <dsp:nvSpPr>
        <dsp:cNvPr id="0" name=""/>
        <dsp:cNvSpPr/>
      </dsp:nvSpPr>
      <dsp:spPr>
        <a:xfrm>
          <a:off x="1359131" y="1155078"/>
          <a:ext cx="1625303" cy="812651"/>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smtClean="0"/>
            <a:t>Low </a:t>
          </a:r>
          <a:r>
            <a:rPr lang="en-GB" sz="1600" kern="1200" dirty="0" err="1" smtClean="0"/>
            <a:t>glucosinolate</a:t>
          </a:r>
          <a:r>
            <a:rPr lang="en-GB" sz="1600" kern="1200" dirty="0" smtClean="0"/>
            <a:t> diet</a:t>
          </a:r>
        </a:p>
        <a:p>
          <a:pPr lvl="0" algn="ctr" defTabSz="711200">
            <a:lnSpc>
              <a:spcPct val="90000"/>
            </a:lnSpc>
            <a:spcBef>
              <a:spcPct val="0"/>
            </a:spcBef>
            <a:spcAft>
              <a:spcPct val="35000"/>
            </a:spcAft>
          </a:pPr>
          <a:r>
            <a:rPr lang="en-GB" sz="1600" kern="1200" dirty="0" smtClean="0"/>
            <a:t>20  patients</a:t>
          </a:r>
          <a:endParaRPr lang="en-GB" sz="1600" kern="1200" dirty="0"/>
        </a:p>
      </dsp:txBody>
      <dsp:txXfrm>
        <a:off x="1359131" y="1155078"/>
        <a:ext cx="1625303" cy="812651"/>
      </dsp:txXfrm>
    </dsp:sp>
    <dsp:sp modelId="{5BCB0320-3282-4B78-A03C-2B57AEAA0D00}">
      <dsp:nvSpPr>
        <dsp:cNvPr id="0" name=""/>
        <dsp:cNvSpPr/>
      </dsp:nvSpPr>
      <dsp:spPr>
        <a:xfrm>
          <a:off x="3325748" y="1155078"/>
          <a:ext cx="1625303" cy="812651"/>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kern="1200" dirty="0" smtClean="0"/>
            <a:t>High </a:t>
          </a:r>
          <a:r>
            <a:rPr lang="en-GB" sz="1600" kern="1200" dirty="0" err="1" smtClean="0"/>
            <a:t>glucosinolate</a:t>
          </a:r>
          <a:r>
            <a:rPr lang="en-GB" sz="1600" kern="1200" dirty="0" smtClean="0"/>
            <a:t> diet</a:t>
          </a:r>
        </a:p>
        <a:p>
          <a:pPr lvl="0" algn="ctr" defTabSz="711200">
            <a:lnSpc>
              <a:spcPct val="90000"/>
            </a:lnSpc>
            <a:spcBef>
              <a:spcPct val="0"/>
            </a:spcBef>
            <a:spcAft>
              <a:spcPct val="35000"/>
            </a:spcAft>
          </a:pPr>
          <a:r>
            <a:rPr lang="en-GB" sz="1600" kern="1200" dirty="0" smtClean="0"/>
            <a:t>20 patients</a:t>
          </a:r>
          <a:endParaRPr lang="en-GB" sz="1600" kern="1200" dirty="0"/>
        </a:p>
      </dsp:txBody>
      <dsp:txXfrm>
        <a:off x="3325748" y="1155078"/>
        <a:ext cx="1625303" cy="812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261A9-7EE8-4E38-AB32-FC39966C632F}">
      <dsp:nvSpPr>
        <dsp:cNvPr id="0" name=""/>
        <dsp:cNvSpPr/>
      </dsp:nvSpPr>
      <dsp:spPr>
        <a:xfrm>
          <a:off x="1337872" y="48477"/>
          <a:ext cx="2326923" cy="2326923"/>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r>
            <a:rPr lang="en-GB" sz="6500" kern="1200" dirty="0" smtClean="0">
              <a:solidFill>
                <a:schemeClr val="bg1">
                  <a:lumMod val="95000"/>
                </a:schemeClr>
              </a:solidFill>
            </a:rPr>
            <a:t>SFN</a:t>
          </a:r>
          <a:endParaRPr lang="en-GB" sz="6500" kern="1200" dirty="0">
            <a:solidFill>
              <a:schemeClr val="bg1">
                <a:lumMod val="95000"/>
              </a:schemeClr>
            </a:solidFill>
          </a:endParaRPr>
        </a:p>
      </dsp:txBody>
      <dsp:txXfrm>
        <a:off x="1648128" y="455689"/>
        <a:ext cx="1706410" cy="1047115"/>
      </dsp:txXfrm>
    </dsp:sp>
    <dsp:sp modelId="{61DAD484-DF72-4817-AF53-0AA0EBFFB5DA}">
      <dsp:nvSpPr>
        <dsp:cNvPr id="0" name=""/>
        <dsp:cNvSpPr/>
      </dsp:nvSpPr>
      <dsp:spPr>
        <a:xfrm>
          <a:off x="2177503" y="1361187"/>
          <a:ext cx="2326923" cy="2326923"/>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r>
            <a:rPr lang="en-GB" sz="6500" kern="1200" dirty="0" smtClean="0">
              <a:solidFill>
                <a:schemeClr val="bg1">
                  <a:lumMod val="95000"/>
                </a:schemeClr>
              </a:solidFill>
            </a:rPr>
            <a:t>IBR</a:t>
          </a:r>
          <a:endParaRPr lang="en-GB" sz="6500" kern="1200" dirty="0">
            <a:solidFill>
              <a:schemeClr val="bg1">
                <a:lumMod val="95000"/>
              </a:schemeClr>
            </a:solidFill>
          </a:endParaRPr>
        </a:p>
      </dsp:txBody>
      <dsp:txXfrm>
        <a:off x="2889154" y="1962309"/>
        <a:ext cx="1396153" cy="1279807"/>
      </dsp:txXfrm>
    </dsp:sp>
    <dsp:sp modelId="{4A16BD03-DBBF-4CB4-B06D-832DC1CCEB26}">
      <dsp:nvSpPr>
        <dsp:cNvPr id="0" name=""/>
        <dsp:cNvSpPr/>
      </dsp:nvSpPr>
      <dsp:spPr>
        <a:xfrm>
          <a:off x="556065" y="1361187"/>
          <a:ext cx="2326923" cy="2326923"/>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r>
            <a:rPr lang="en-GB" sz="6500" kern="1200" dirty="0" smtClean="0">
              <a:solidFill>
                <a:schemeClr val="bg1">
                  <a:lumMod val="95000"/>
                </a:schemeClr>
              </a:solidFill>
            </a:rPr>
            <a:t>ERY</a:t>
          </a:r>
          <a:endParaRPr lang="en-GB" sz="6500" kern="1200" dirty="0">
            <a:solidFill>
              <a:schemeClr val="bg1">
                <a:lumMod val="95000"/>
              </a:schemeClr>
            </a:solidFill>
          </a:endParaRPr>
        </a:p>
      </dsp:txBody>
      <dsp:txXfrm>
        <a:off x="775183" y="1962309"/>
        <a:ext cx="1396153" cy="127980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BAC985-10C3-4208-AD60-FF705C2F4BCC}" type="datetimeFigureOut">
              <a:rPr lang="en-GB" smtClean="0"/>
              <a:t>08/04/2014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10280-8ADC-4561-86CB-1F196B6E62BC}" type="slidenum">
              <a:rPr lang="en-GB" smtClean="0"/>
              <a:t>‹#›</a:t>
            </a:fld>
            <a:endParaRPr lang="en-GB"/>
          </a:p>
        </p:txBody>
      </p:sp>
    </p:spTree>
    <p:extLst>
      <p:ext uri="{BB962C8B-B14F-4D97-AF65-F5344CB8AC3E}">
        <p14:creationId xmlns:p14="http://schemas.microsoft.com/office/powerpoint/2010/main" val="3459920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GB" smtClean="0"/>
          </a:p>
        </p:txBody>
      </p:sp>
      <p:sp>
        <p:nvSpPr>
          <p:cNvPr id="63492" name="Slide Number Placeholder 3"/>
          <p:cNvSpPr>
            <a:spLocks noGrp="1"/>
          </p:cNvSpPr>
          <p:nvPr>
            <p:ph type="sldNum" sz="quarter" idx="5"/>
          </p:nvPr>
        </p:nvSpPr>
        <p:spPr>
          <a:noFill/>
        </p:spPr>
        <p:txBody>
          <a:bodyPr/>
          <a:lstStyle/>
          <a:p>
            <a:fld id="{698FBA23-5F37-4465-B3BE-135E5013A860}" type="slidenum">
              <a:rPr lang="en-US" smtClean="0"/>
              <a:pPr/>
              <a:t>4</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3F81EE-C2C0-4A86-A9CA-8E249B24FF79}" type="slidenum">
              <a:rPr lang="en-US"/>
              <a:pPr/>
              <a:t>14</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GB"/>
              <a:t>There are a number of compounds in garlic (and other allium vegetables) both water soluble and lipid soluble.</a:t>
            </a:r>
          </a:p>
          <a:p>
            <a:endParaRPr lang="en-GB"/>
          </a:p>
          <a:p>
            <a:r>
              <a:rPr lang="en-GB"/>
              <a:t>Organosulfur compounds derived from the metabolism of allicin have been shown to have biological activities</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96A60-562B-4263-B7A2-A0D84CE96E19}" type="slidenum">
              <a:rPr lang="en-US"/>
              <a:pPr/>
              <a:t>18</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GB"/>
              <a:t>Moreover, these organosulfur compounds are described as histone deacetylase inhbitors… and we have previously shown that such compounds block cartilage resorption</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D0EDE99-B26C-4EAC-BC1C-4146C9B1B7FC}" type="slidenum">
              <a:rPr lang="en-GB" smtClean="0"/>
              <a:pPr/>
              <a:t>19</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D0EDE99-B26C-4EAC-BC1C-4146C9B1B7FC}" type="slidenum">
              <a:rPr lang="en-GB" smtClean="0"/>
              <a:pPr/>
              <a:t>20</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Tubulin</a:t>
            </a:r>
            <a:r>
              <a:rPr lang="en-GB" dirty="0" smtClean="0"/>
              <a:t>? HDAC6</a:t>
            </a:r>
            <a:endParaRPr lang="en-GB" dirty="0"/>
          </a:p>
        </p:txBody>
      </p:sp>
      <p:sp>
        <p:nvSpPr>
          <p:cNvPr id="4" name="Slide Number Placeholder 3"/>
          <p:cNvSpPr>
            <a:spLocks noGrp="1"/>
          </p:cNvSpPr>
          <p:nvPr>
            <p:ph type="sldNum" sz="quarter" idx="10"/>
          </p:nvPr>
        </p:nvSpPr>
        <p:spPr/>
        <p:txBody>
          <a:bodyPr/>
          <a:lstStyle/>
          <a:p>
            <a:fld id="{FD0EDE99-B26C-4EAC-BC1C-4146C9B1B7FC}" type="slidenum">
              <a:rPr lang="en-GB" smtClean="0"/>
              <a:pPr/>
              <a:t>21</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D0EDE99-B26C-4EAC-BC1C-4146C9B1B7FC}" type="slidenum">
              <a:rPr lang="en-GB" smtClean="0"/>
              <a:pPr/>
              <a:t>23</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3FE0F27-ACC8-4A46-86B3-8871AC2C8C1B}" type="slidenum">
              <a:rPr lang="en-US" smtClean="0"/>
              <a:pPr>
                <a:defRPr/>
              </a:pPr>
              <a:t>32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3FE0F27-ACC8-4A46-86B3-8871AC2C8C1B}" type="slidenum">
              <a:rPr lang="en-US" smtClean="0"/>
              <a:pPr>
                <a:defRPr/>
              </a:pPr>
              <a:t>37</a:t>
            </a:fld>
            <a:endParaRPr lang="en-US"/>
          </a:p>
        </p:txBody>
      </p:sp>
    </p:spTree>
    <p:extLst>
      <p:ext uri="{BB962C8B-B14F-4D97-AF65-F5344CB8AC3E}">
        <p14:creationId xmlns:p14="http://schemas.microsoft.com/office/powerpoint/2010/main" val="2152012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D0EDE99-B26C-4EAC-BC1C-4146C9B1B7FC}" type="slidenum">
              <a:rPr lang="en-GB" smtClean="0"/>
              <a:pPr/>
              <a:t>38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D0EDE99-B26C-4EAC-BC1C-4146C9B1B7FC}" type="slidenum">
              <a:rPr lang="en-GB" smtClean="0"/>
              <a:pPr/>
              <a:t>39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BD8E6F9-D3AF-4A08-AB8F-5668628176FA}" type="slidenum">
              <a:rPr lang="en-US" smtClean="0"/>
              <a:pPr/>
              <a:t>6</a:t>
            </a:fld>
            <a:endParaRPr lang="en-US" smtClean="0"/>
          </a:p>
        </p:txBody>
      </p:sp>
      <p:sp>
        <p:nvSpPr>
          <p:cNvPr id="58371" name="Rectangle 2"/>
          <p:cNvSpPr>
            <a:spLocks noGrp="1" noRot="1" noChangeAspect="1" noChangeArrowheads="1" noTextEdit="1"/>
          </p:cNvSpPr>
          <p:nvPr>
            <p:ph type="sldImg"/>
          </p:nvPr>
        </p:nvSpPr>
        <p:spPr>
          <a:xfrm>
            <a:off x="1143000" y="687388"/>
            <a:ext cx="4573588" cy="3429000"/>
          </a:xfrm>
          <a:ln/>
        </p:spPr>
      </p:sp>
      <p:sp>
        <p:nvSpPr>
          <p:cNvPr id="58372" name="Rectangle 3"/>
          <p:cNvSpPr>
            <a:spLocks noGrp="1" noChangeArrowheads="1"/>
          </p:cNvSpPr>
          <p:nvPr>
            <p:ph type="body" idx="1"/>
          </p:nvPr>
        </p:nvSpPr>
        <p:spPr>
          <a:xfrm>
            <a:off x="685481" y="4345158"/>
            <a:ext cx="5487042" cy="4110994"/>
          </a:xfrm>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D0EDE99-B26C-4EAC-BC1C-4146C9B1B7FC}" type="slidenum">
              <a:rPr lang="en-GB" smtClean="0"/>
              <a:pPr/>
              <a:t>49</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FD0EDE99-B26C-4EAC-BC1C-4146C9B1B7FC}" type="slidenum">
              <a:rPr lang="en-GB" smtClean="0"/>
              <a:pPr/>
              <a:t>50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GB" smtClean="0"/>
          </a:p>
        </p:txBody>
      </p:sp>
      <p:sp>
        <p:nvSpPr>
          <p:cNvPr id="63492" name="Slide Number Placeholder 3"/>
          <p:cNvSpPr>
            <a:spLocks noGrp="1"/>
          </p:cNvSpPr>
          <p:nvPr>
            <p:ph type="sldNum" sz="quarter" idx="5"/>
          </p:nvPr>
        </p:nvSpPr>
        <p:spPr>
          <a:noFill/>
        </p:spPr>
        <p:txBody>
          <a:bodyPr/>
          <a:lstStyle/>
          <a:p>
            <a:fld id="{698FBA23-5F37-4465-B3BE-135E5013A860}" type="slidenum">
              <a:rPr lang="en-US" smtClean="0"/>
              <a:pPr/>
              <a:t>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some reviews it could see that we know a lot about</a:t>
            </a:r>
            <a:r>
              <a:rPr lang="en-US" baseline="0" dirty="0" smtClean="0"/>
              <a:t> the impact of diet or </a:t>
            </a:r>
            <a:r>
              <a:rPr lang="en-US" baseline="0" dirty="0" err="1" smtClean="0"/>
              <a:t>nutraceuticals</a:t>
            </a:r>
            <a:r>
              <a:rPr lang="en-US" baseline="0" dirty="0" smtClean="0"/>
              <a:t> in OA…   this review shows agent, mechanism and even dose needed.</a:t>
            </a:r>
          </a:p>
          <a:p>
            <a:endParaRPr lang="en-US" baseline="0" dirty="0" smtClean="0"/>
          </a:p>
          <a:p>
            <a:r>
              <a:rPr lang="en-US" baseline="0" dirty="0" smtClean="0"/>
              <a:t>Evidence for any of this is scant though</a:t>
            </a:r>
          </a:p>
          <a:p>
            <a:endParaRPr lang="en-US" baseline="0" dirty="0" smtClean="0"/>
          </a:p>
          <a:p>
            <a:r>
              <a:rPr lang="en-US" baseline="0" dirty="0" smtClean="0"/>
              <a:t>Best studied would be </a:t>
            </a:r>
            <a:r>
              <a:rPr lang="en-US" baseline="0" dirty="0" err="1" smtClean="0"/>
              <a:t>chondroitins</a:t>
            </a:r>
            <a:r>
              <a:rPr lang="en-US" baseline="0" dirty="0" smtClean="0"/>
              <a:t> and glucosamine, where the systematic analyses suggest a small effect for pharmaceutical grade chondroitin sulfate.</a:t>
            </a:r>
            <a:endParaRPr lang="en-US" dirty="0"/>
          </a:p>
        </p:txBody>
      </p:sp>
      <p:sp>
        <p:nvSpPr>
          <p:cNvPr id="4" name="Slide Number Placeholder 3"/>
          <p:cNvSpPr>
            <a:spLocks noGrp="1"/>
          </p:cNvSpPr>
          <p:nvPr>
            <p:ph type="sldNum" sz="quarter" idx="10"/>
          </p:nvPr>
        </p:nvSpPr>
        <p:spPr/>
        <p:txBody>
          <a:bodyPr/>
          <a:lstStyle/>
          <a:p>
            <a:fld id="{67B10280-8ADC-4561-86CB-1F196B6E62BC}" type="slidenum">
              <a:rPr lang="en-GB" smtClean="0"/>
              <a:t>8</a:t>
            </a:fld>
            <a:endParaRPr lang="en-GB"/>
          </a:p>
        </p:txBody>
      </p:sp>
    </p:spTree>
    <p:extLst>
      <p:ext uri="{BB962C8B-B14F-4D97-AF65-F5344CB8AC3E}">
        <p14:creationId xmlns:p14="http://schemas.microsoft.com/office/powerpoint/2010/main" val="2810146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diet</a:t>
            </a:r>
            <a:r>
              <a:rPr lang="en-US" baseline="0" dirty="0" smtClean="0"/>
              <a:t> derived </a:t>
            </a:r>
            <a:r>
              <a:rPr lang="en-US" baseline="0" dirty="0" err="1" smtClean="0"/>
              <a:t>molecues</a:t>
            </a:r>
            <a:r>
              <a:rPr lang="en-US" baseline="0" dirty="0" smtClean="0"/>
              <a:t> have been examined in models of OA.  The problem is that this hasn’t been thorough.. So may be some cell data, or explant…   then for some</a:t>
            </a:r>
          </a:p>
          <a:p>
            <a:r>
              <a:rPr lang="en-US" baseline="0" dirty="0" smtClean="0"/>
              <a:t>even some animal model data… but rarely all of them. And doses may be industrial, or mouse models with </a:t>
            </a:r>
            <a:r>
              <a:rPr lang="en-US" baseline="0" dirty="0" err="1" smtClean="0"/>
              <a:t>intraarticular</a:t>
            </a:r>
            <a:r>
              <a:rPr lang="en-US" baseline="0" dirty="0" smtClean="0"/>
              <a:t> or </a:t>
            </a:r>
            <a:r>
              <a:rPr lang="en-US" baseline="0" dirty="0" err="1" smtClean="0"/>
              <a:t>intraperitoneal</a:t>
            </a:r>
            <a:r>
              <a:rPr lang="en-US" baseline="0" dirty="0" smtClean="0"/>
              <a:t> injection rather than diet.</a:t>
            </a:r>
          </a:p>
          <a:p>
            <a:endParaRPr lang="en-US" baseline="0" dirty="0" smtClean="0"/>
          </a:p>
          <a:p>
            <a:r>
              <a:rPr lang="en-US" baseline="0" dirty="0" smtClean="0"/>
              <a:t>So, evidence for any of them is patchy </a:t>
            </a:r>
            <a:endParaRPr lang="en-US" dirty="0"/>
          </a:p>
        </p:txBody>
      </p:sp>
      <p:sp>
        <p:nvSpPr>
          <p:cNvPr id="4" name="Slide Number Placeholder 3"/>
          <p:cNvSpPr>
            <a:spLocks noGrp="1"/>
          </p:cNvSpPr>
          <p:nvPr>
            <p:ph type="sldNum" sz="quarter" idx="10"/>
          </p:nvPr>
        </p:nvSpPr>
        <p:spPr/>
        <p:txBody>
          <a:bodyPr/>
          <a:lstStyle/>
          <a:p>
            <a:fld id="{67B10280-8ADC-4561-86CB-1F196B6E62BC}" type="slidenum">
              <a:rPr lang="en-GB" smtClean="0"/>
              <a:t>9</a:t>
            </a:fld>
            <a:endParaRPr lang="en-GB"/>
          </a:p>
        </p:txBody>
      </p:sp>
    </p:spTree>
    <p:extLst>
      <p:ext uri="{BB962C8B-B14F-4D97-AF65-F5344CB8AC3E}">
        <p14:creationId xmlns:p14="http://schemas.microsoft.com/office/powerpoint/2010/main" val="4119557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recent intervention trials in man.  Many are</a:t>
            </a:r>
            <a:r>
              <a:rPr lang="en-US" baseline="0" dirty="0" smtClean="0"/>
              <a:t> small scale and not easily interpretable.</a:t>
            </a:r>
          </a:p>
          <a:p>
            <a:endParaRPr lang="en-US" baseline="0" dirty="0" smtClean="0"/>
          </a:p>
          <a:p>
            <a:r>
              <a:rPr lang="en-US" baseline="0" dirty="0" smtClean="0"/>
              <a:t>Even where they are well designed, </a:t>
            </a:r>
            <a:r>
              <a:rPr lang="en-US" baseline="0" dirty="0" err="1" smtClean="0"/>
              <a:t>eg</a:t>
            </a:r>
            <a:r>
              <a:rPr lang="en-US" baseline="0" dirty="0" smtClean="0"/>
              <a:t> </a:t>
            </a:r>
            <a:r>
              <a:rPr lang="en-US" baseline="0" dirty="0" err="1" smtClean="0"/>
              <a:t>vit</a:t>
            </a:r>
            <a:r>
              <a:rPr lang="en-US" baseline="0" dirty="0" smtClean="0"/>
              <a:t> D, where epidemiology and lab data was very strong, the outcome shows no effect (over a 2 year intervention) or even a worse outcome</a:t>
            </a:r>
          </a:p>
          <a:p>
            <a:endParaRPr lang="en-US" baseline="0" dirty="0" smtClean="0"/>
          </a:p>
          <a:p>
            <a:r>
              <a:rPr lang="en-US" baseline="0" dirty="0" smtClean="0"/>
              <a:t>Some possibilities shown by </a:t>
            </a:r>
            <a:r>
              <a:rPr lang="en-US" baseline="0" dirty="0" err="1" smtClean="0"/>
              <a:t>curcumin</a:t>
            </a:r>
            <a:r>
              <a:rPr lang="en-US" baseline="0" dirty="0" smtClean="0"/>
              <a:t>, but this is a complex, made more </a:t>
            </a:r>
            <a:r>
              <a:rPr lang="en-US" baseline="0" dirty="0" err="1" smtClean="0"/>
              <a:t>bioavailabe</a:t>
            </a:r>
            <a:r>
              <a:rPr lang="en-US" baseline="0" dirty="0" smtClean="0"/>
              <a:t>, so not a true dietary intake</a:t>
            </a:r>
            <a:endParaRPr lang="en-US" dirty="0"/>
          </a:p>
        </p:txBody>
      </p:sp>
      <p:sp>
        <p:nvSpPr>
          <p:cNvPr id="4" name="Slide Number Placeholder 3"/>
          <p:cNvSpPr>
            <a:spLocks noGrp="1"/>
          </p:cNvSpPr>
          <p:nvPr>
            <p:ph type="sldNum" sz="quarter" idx="10"/>
          </p:nvPr>
        </p:nvSpPr>
        <p:spPr/>
        <p:txBody>
          <a:bodyPr/>
          <a:lstStyle/>
          <a:p>
            <a:fld id="{67B10280-8ADC-4561-86CB-1F196B6E62BC}" type="slidenum">
              <a:rPr lang="en-GB" smtClean="0"/>
              <a:t>10</a:t>
            </a:fld>
            <a:endParaRPr lang="en-GB"/>
          </a:p>
        </p:txBody>
      </p:sp>
    </p:spTree>
    <p:extLst>
      <p:ext uri="{BB962C8B-B14F-4D97-AF65-F5344CB8AC3E}">
        <p14:creationId xmlns:p14="http://schemas.microsoft.com/office/powerpoint/2010/main" val="3860075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5D098-6B24-41B9-8D8D-5CEA6DD29628}" type="slidenum">
              <a:rPr lang="en-US"/>
              <a:pPr/>
              <a:t>11</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r>
              <a:rPr lang="en-GB" dirty="0" smtClean="0"/>
              <a:t>We did some </a:t>
            </a:r>
            <a:r>
              <a:rPr lang="en-GB" dirty="0" err="1" smtClean="0"/>
              <a:t>epi</a:t>
            </a:r>
            <a:r>
              <a:rPr lang="en-GB" dirty="0" smtClean="0"/>
              <a:t> in Twins (Alex</a:t>
            </a:r>
            <a:r>
              <a:rPr lang="en-GB" baseline="0" dirty="0" smtClean="0"/>
              <a:t> </a:t>
            </a:r>
            <a:r>
              <a:rPr lang="en-GB" baseline="0" dirty="0" err="1" smtClean="0"/>
              <a:t>MacGregor</a:t>
            </a:r>
            <a:r>
              <a:rPr lang="en-GB" baseline="0" dirty="0" smtClean="0"/>
              <a:t>, </a:t>
            </a:r>
            <a:r>
              <a:rPr lang="en-GB" baseline="0" dirty="0" err="1" smtClean="0"/>
              <a:t>Aedin</a:t>
            </a:r>
            <a:r>
              <a:rPr lang="en-GB" baseline="0" dirty="0" smtClean="0"/>
              <a:t> Cassidy, Fran Williams, Tim Spector)</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Positive association</a:t>
            </a:r>
            <a:r>
              <a:rPr lang="en-US" baseline="0" dirty="0" smtClean="0"/>
              <a:t> with hip OA for diet A</a:t>
            </a:r>
          </a:p>
          <a:p>
            <a:endParaRPr lang="en-US" baseline="0" dirty="0" smtClean="0"/>
          </a:p>
          <a:p>
            <a:r>
              <a:rPr lang="en-US" baseline="0" dirty="0" smtClean="0"/>
              <a:t>Diet split into principle components from a previous analysis to help deal with problems of multiple testing</a:t>
            </a:r>
            <a:endParaRPr lang="en-US" dirty="0"/>
          </a:p>
        </p:txBody>
      </p:sp>
      <p:sp>
        <p:nvSpPr>
          <p:cNvPr id="4" name="Slide Number Placeholder 3"/>
          <p:cNvSpPr>
            <a:spLocks noGrp="1"/>
          </p:cNvSpPr>
          <p:nvPr>
            <p:ph type="sldNum" sz="quarter" idx="10"/>
          </p:nvPr>
        </p:nvSpPr>
        <p:spPr/>
        <p:txBody>
          <a:bodyPr/>
          <a:lstStyle/>
          <a:p>
            <a:fld id="{67B10280-8ADC-4561-86CB-1F196B6E62BC}" type="slidenum">
              <a:rPr lang="en-GB" smtClean="0"/>
              <a:t>12</a:t>
            </a:fld>
            <a:endParaRPr lang="en-GB"/>
          </a:p>
        </p:txBody>
      </p:sp>
    </p:spTree>
    <p:extLst>
      <p:ext uri="{BB962C8B-B14F-4D97-AF65-F5344CB8AC3E}">
        <p14:creationId xmlns:p14="http://schemas.microsoft.com/office/powerpoint/2010/main" val="43023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t>
            </a:r>
            <a:r>
              <a:rPr lang="en-US" dirty="0" err="1" smtClean="0"/>
              <a:t>deconvolute</a:t>
            </a:r>
            <a:r>
              <a:rPr lang="en-US" dirty="0" smtClean="0"/>
              <a:t>, alliums and non citrus fruit</a:t>
            </a:r>
            <a:r>
              <a:rPr lang="en-US" baseline="0" dirty="0" smtClean="0"/>
              <a:t> </a:t>
            </a:r>
            <a:r>
              <a:rPr lang="en-US" baseline="0" dirty="0" err="1" smtClean="0"/>
              <a:t>assoication</a:t>
            </a:r>
            <a:r>
              <a:rPr lang="en-US" baseline="0" dirty="0" smtClean="0"/>
              <a:t> remains, cruciferous almost</a:t>
            </a:r>
            <a:endParaRPr lang="en-US" dirty="0"/>
          </a:p>
        </p:txBody>
      </p:sp>
      <p:sp>
        <p:nvSpPr>
          <p:cNvPr id="4" name="Slide Number Placeholder 3"/>
          <p:cNvSpPr>
            <a:spLocks noGrp="1"/>
          </p:cNvSpPr>
          <p:nvPr>
            <p:ph type="sldNum" sz="quarter" idx="10"/>
          </p:nvPr>
        </p:nvSpPr>
        <p:spPr/>
        <p:txBody>
          <a:bodyPr/>
          <a:lstStyle/>
          <a:p>
            <a:fld id="{67B10280-8ADC-4561-86CB-1F196B6E62BC}" type="slidenum">
              <a:rPr lang="en-GB" smtClean="0"/>
              <a:t>13</a:t>
            </a:fld>
            <a:endParaRPr lang="en-GB"/>
          </a:p>
        </p:txBody>
      </p:sp>
    </p:spTree>
    <p:extLst>
      <p:ext uri="{BB962C8B-B14F-4D97-AF65-F5344CB8AC3E}">
        <p14:creationId xmlns:p14="http://schemas.microsoft.com/office/powerpoint/2010/main" val="331310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6CE015-A3EB-489D-8432-ACC54E4D278F}" type="datetimeFigureOut">
              <a:rPr lang="en-GB" smtClean="0"/>
              <a:t>08/04/2014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114779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6CE015-A3EB-489D-8432-ACC54E4D278F}" type="datetimeFigureOut">
              <a:rPr lang="en-GB" smtClean="0"/>
              <a:t>08/04/2014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220972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6CE015-A3EB-489D-8432-ACC54E4D278F}" type="datetimeFigureOut">
              <a:rPr lang="en-GB" smtClean="0"/>
              <a:t>08/04/2014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229595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6CE015-A3EB-489D-8432-ACC54E4D278F}" type="datetimeFigureOut">
              <a:rPr lang="en-GB" smtClean="0"/>
              <a:t>08/04/2014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59160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6CE015-A3EB-489D-8432-ACC54E4D278F}" type="datetimeFigureOut">
              <a:rPr lang="en-GB" smtClean="0"/>
              <a:t>08/04/2014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338623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6CE015-A3EB-489D-8432-ACC54E4D278F}" type="datetimeFigureOut">
              <a:rPr lang="en-GB" smtClean="0"/>
              <a:t>08/04/2014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385719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6CE015-A3EB-489D-8432-ACC54E4D278F}" type="datetimeFigureOut">
              <a:rPr lang="en-GB" smtClean="0"/>
              <a:t>08/04/2014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1939431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6CE015-A3EB-489D-8432-ACC54E4D278F}" type="datetimeFigureOut">
              <a:rPr lang="en-GB" smtClean="0"/>
              <a:t>08/04/2014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351097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CE015-A3EB-489D-8432-ACC54E4D278F}" type="datetimeFigureOut">
              <a:rPr lang="en-GB" smtClean="0"/>
              <a:t>08/04/2014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2769195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CE015-A3EB-489D-8432-ACC54E4D278F}" type="datetimeFigureOut">
              <a:rPr lang="en-GB" smtClean="0"/>
              <a:t>08/04/2014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388491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CE015-A3EB-489D-8432-ACC54E4D278F}" type="datetimeFigureOut">
              <a:rPr lang="en-GB" smtClean="0"/>
              <a:t>08/04/2014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22B25F-1A0A-48FD-A3EE-7961AC7970D6}" type="slidenum">
              <a:rPr lang="en-GB" smtClean="0"/>
              <a:t>‹#›</a:t>
            </a:fld>
            <a:endParaRPr lang="en-GB"/>
          </a:p>
        </p:txBody>
      </p:sp>
    </p:spTree>
    <p:extLst>
      <p:ext uri="{BB962C8B-B14F-4D97-AF65-F5344CB8AC3E}">
        <p14:creationId xmlns:p14="http://schemas.microsoft.com/office/powerpoint/2010/main" val="120246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CE015-A3EB-489D-8432-ACC54E4D278F}" type="datetimeFigureOut">
              <a:rPr lang="en-GB" smtClean="0"/>
              <a:t>08/04/2014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2B25F-1A0A-48FD-A3EE-7961AC7970D6}" type="slidenum">
              <a:rPr lang="en-GB" smtClean="0"/>
              <a:t>‹#›</a:t>
            </a:fld>
            <a:endParaRPr lang="en-GB"/>
          </a:p>
        </p:txBody>
      </p:sp>
    </p:spTree>
    <p:extLst>
      <p:ext uri="{BB962C8B-B14F-4D97-AF65-F5344CB8AC3E}">
        <p14:creationId xmlns:p14="http://schemas.microsoft.com/office/powerpoint/2010/main" val="119643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2.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7.t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t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4.ti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4.tiff"/><Relationship Id="rId3" Type="http://schemas.openxmlformats.org/officeDocument/2006/relationships/image" Target="../media/image79.tiff"/><Relationship Id="rId7" Type="http://schemas.openxmlformats.org/officeDocument/2006/relationships/image" Target="../media/image83.tiff"/><Relationship Id="rId2" Type="http://schemas.openxmlformats.org/officeDocument/2006/relationships/image" Target="../media/image78.tiff"/><Relationship Id="rId1" Type="http://schemas.openxmlformats.org/officeDocument/2006/relationships/slideLayout" Target="../slideLayouts/slideLayout7.xml"/><Relationship Id="rId6" Type="http://schemas.openxmlformats.org/officeDocument/2006/relationships/image" Target="../media/image82.tiff"/><Relationship Id="rId5" Type="http://schemas.openxmlformats.org/officeDocument/2006/relationships/image" Target="../media/image81.tiff"/><Relationship Id="rId4" Type="http://schemas.openxmlformats.org/officeDocument/2006/relationships/image" Target="../media/image80.tiff"/><Relationship Id="rId9" Type="http://schemas.openxmlformats.org/officeDocument/2006/relationships/image" Target="../media/image85.tiff"/></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Layout" Target="../diagrams/layout2.xml"/><Relationship Id="rId7" Type="http://schemas.openxmlformats.org/officeDocument/2006/relationships/image" Target="../media/image86.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6927"/>
            <a:ext cx="7772400" cy="1470025"/>
          </a:xfrm>
        </p:spPr>
        <p:txBody>
          <a:bodyPr>
            <a:normAutofit fontScale="90000"/>
          </a:bodyPr>
          <a:lstStyle/>
          <a:p>
            <a:r>
              <a:rPr lang="en-GB" dirty="0"/>
              <a:t>Investigating the chondroprotective properties of </a:t>
            </a:r>
            <a:r>
              <a:rPr lang="en-GB" dirty="0" smtClean="0"/>
              <a:t>isothiocyanates</a:t>
            </a:r>
            <a:endParaRPr lang="en-GB" dirty="0"/>
          </a:p>
        </p:txBody>
      </p:sp>
      <p:sp>
        <p:nvSpPr>
          <p:cNvPr id="3" name="Subtitle 2"/>
          <p:cNvSpPr>
            <a:spLocks noGrp="1"/>
          </p:cNvSpPr>
          <p:nvPr>
            <p:ph type="subTitle" idx="1"/>
          </p:nvPr>
        </p:nvSpPr>
        <p:spPr>
          <a:xfrm>
            <a:off x="1371600" y="3284984"/>
            <a:ext cx="6400800" cy="1752600"/>
          </a:xfrm>
        </p:spPr>
        <p:txBody>
          <a:bodyPr/>
          <a:lstStyle/>
          <a:p>
            <a:r>
              <a:rPr lang="en-GB" dirty="0" smtClean="0"/>
              <a:t>Rose Davidson</a:t>
            </a:r>
          </a:p>
          <a:p>
            <a:r>
              <a:rPr lang="en-GB" dirty="0" smtClean="0"/>
              <a:t>Biomedical Research Centre</a:t>
            </a:r>
          </a:p>
          <a:p>
            <a:r>
              <a:rPr lang="en-GB" dirty="0" smtClean="0"/>
              <a:t>University of East Anglia</a:t>
            </a:r>
            <a:endParaRPr lang="en-GB" dirty="0"/>
          </a:p>
        </p:txBody>
      </p:sp>
      <p:pic>
        <p:nvPicPr>
          <p:cNvPr id="4" name="Picture 2"/>
          <p:cNvPicPr>
            <a:picLocks noChangeAspect="1" noChangeArrowheads="1"/>
          </p:cNvPicPr>
          <p:nvPr/>
        </p:nvPicPr>
        <p:blipFill>
          <a:blip r:embed="rId2" cstate="print"/>
          <a:srcRect l="13476" t="37500" r="17383" b="29687"/>
          <a:stretch>
            <a:fillRect/>
          </a:stretch>
        </p:blipFill>
        <p:spPr bwMode="auto">
          <a:xfrm>
            <a:off x="1619672" y="5118867"/>
            <a:ext cx="5688632" cy="1707565"/>
          </a:xfrm>
          <a:prstGeom prst="rect">
            <a:avLst/>
          </a:prstGeom>
          <a:noFill/>
          <a:ln w="9525">
            <a:noFill/>
            <a:miter lim="800000"/>
            <a:headEnd/>
            <a:tailEnd/>
          </a:ln>
        </p:spPr>
      </p:pic>
      <p:pic>
        <p:nvPicPr>
          <p:cNvPr id="5" name="Picture 2" descr="1"/>
          <p:cNvPicPr>
            <a:picLocks noChangeAspect="1" noChangeArrowheads="1"/>
          </p:cNvPicPr>
          <p:nvPr/>
        </p:nvPicPr>
        <p:blipFill>
          <a:blip r:embed="rId3" cstate="print"/>
          <a:srcRect/>
          <a:stretch>
            <a:fillRect/>
          </a:stretch>
        </p:blipFill>
        <p:spPr bwMode="auto">
          <a:xfrm>
            <a:off x="6904204" y="188912"/>
            <a:ext cx="2039772" cy="1223863"/>
          </a:xfrm>
          <a:prstGeom prst="rect">
            <a:avLst/>
          </a:prstGeom>
          <a:noFill/>
          <a:ln w="9525">
            <a:noFill/>
            <a:miter lim="800000"/>
            <a:headEnd/>
            <a:tailEnd/>
          </a:ln>
        </p:spPr>
      </p:pic>
    </p:spTree>
    <p:extLst>
      <p:ext uri="{BB962C8B-B14F-4D97-AF65-F5344CB8AC3E}">
        <p14:creationId xmlns:p14="http://schemas.microsoft.com/office/powerpoint/2010/main" val="3916196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95275"/>
            <a:ext cx="9144000" cy="685800"/>
          </a:xfrm>
          <a:prstGeom prst="rect">
            <a:avLst/>
          </a:prstGeom>
          <a:solidFill>
            <a:srgbClr val="FFFFFF"/>
          </a:solidFill>
          <a:ln w="9525">
            <a:noFill/>
            <a:miter lim="800000"/>
            <a:headEnd/>
            <a:tailEnd/>
          </a:ln>
        </p:spPr>
        <p:txBody>
          <a:bodyPr anchor="ctr"/>
          <a:lstStyle/>
          <a:p>
            <a:pPr algn="ctr"/>
            <a:r>
              <a:rPr lang="en-US" sz="3200" b="1" dirty="0" smtClean="0">
                <a:solidFill>
                  <a:srgbClr val="003E5A"/>
                </a:solidFill>
              </a:rPr>
              <a:t>Intervention trials - osteoarthritis</a:t>
            </a:r>
            <a:endParaRPr lang="en-US" sz="3200" b="1" dirty="0">
              <a:solidFill>
                <a:srgbClr val="003E5A"/>
              </a:solidFill>
            </a:endParaRPr>
          </a:p>
        </p:txBody>
      </p:sp>
      <p:sp>
        <p:nvSpPr>
          <p:cNvPr id="5" name="Rectangle 3"/>
          <p:cNvSpPr txBox="1">
            <a:spLocks noChangeArrowheads="1"/>
          </p:cNvSpPr>
          <p:nvPr/>
        </p:nvSpPr>
        <p:spPr bwMode="auto">
          <a:xfrm>
            <a:off x="457200" y="1095154"/>
            <a:ext cx="8229600" cy="56033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pPr>
            <a:r>
              <a:rPr lang="en-GB" sz="2800" b="1" kern="0" dirty="0" smtClean="0">
                <a:solidFill>
                  <a:srgbClr val="003E5A"/>
                </a:solidFill>
              </a:rPr>
              <a:t>Vitamin C</a:t>
            </a:r>
          </a:p>
          <a:p>
            <a:pPr lvl="1">
              <a:spcBef>
                <a:spcPts val="0"/>
              </a:spcBef>
            </a:pPr>
            <a:r>
              <a:rPr lang="en-GB" sz="1600" kern="0" dirty="0" err="1" smtClean="0">
                <a:solidFill>
                  <a:srgbClr val="6B6B6B"/>
                </a:solidFill>
              </a:rPr>
              <a:t>Peregoy</a:t>
            </a:r>
            <a:r>
              <a:rPr lang="en-GB" sz="1600" kern="0" dirty="0" smtClean="0">
                <a:solidFill>
                  <a:srgbClr val="6B6B6B"/>
                </a:solidFill>
              </a:rPr>
              <a:t> et al 2011 Public Health </a:t>
            </a:r>
            <a:r>
              <a:rPr lang="en-GB" sz="1600" kern="0" dirty="0" err="1" smtClean="0">
                <a:solidFill>
                  <a:srgbClr val="6B6B6B"/>
                </a:solidFill>
              </a:rPr>
              <a:t>Nutr</a:t>
            </a:r>
            <a:r>
              <a:rPr lang="en-GB" sz="1600" kern="0" dirty="0" smtClean="0">
                <a:solidFill>
                  <a:srgbClr val="6B6B6B"/>
                </a:solidFill>
              </a:rPr>
              <a:t> 14:709-15</a:t>
            </a:r>
          </a:p>
          <a:p>
            <a:pPr>
              <a:spcBef>
                <a:spcPts val="0"/>
              </a:spcBef>
            </a:pPr>
            <a:r>
              <a:rPr lang="en-GB" sz="2800" b="1" kern="0" dirty="0" smtClean="0">
                <a:solidFill>
                  <a:srgbClr val="003E5A"/>
                </a:solidFill>
              </a:rPr>
              <a:t>Vitamin E</a:t>
            </a:r>
          </a:p>
          <a:p>
            <a:pPr lvl="1">
              <a:spcBef>
                <a:spcPts val="0"/>
              </a:spcBef>
            </a:pPr>
            <a:r>
              <a:rPr lang="en-GB" sz="1600" kern="0" dirty="0" smtClean="0">
                <a:solidFill>
                  <a:srgbClr val="6B6B6B"/>
                </a:solidFill>
              </a:rPr>
              <a:t>Canter et al 2007 Rheumatology 46:1223-33</a:t>
            </a:r>
          </a:p>
          <a:p>
            <a:pPr>
              <a:spcBef>
                <a:spcPts val="0"/>
              </a:spcBef>
            </a:pPr>
            <a:r>
              <a:rPr lang="en-GB" sz="2800" b="1" kern="0" dirty="0" smtClean="0">
                <a:solidFill>
                  <a:srgbClr val="003E5A"/>
                </a:solidFill>
              </a:rPr>
              <a:t>Vitamin D</a:t>
            </a:r>
          </a:p>
          <a:p>
            <a:pPr lvl="1">
              <a:spcBef>
                <a:spcPts val="0"/>
              </a:spcBef>
            </a:pPr>
            <a:r>
              <a:rPr lang="en-GB" sz="1600" kern="0" dirty="0" err="1" smtClean="0">
                <a:solidFill>
                  <a:srgbClr val="6B6B6B"/>
                </a:solidFill>
              </a:rPr>
              <a:t>McAlindon</a:t>
            </a:r>
            <a:r>
              <a:rPr lang="en-GB" sz="1600" kern="0" dirty="0" smtClean="0">
                <a:solidFill>
                  <a:srgbClr val="6B6B6B"/>
                </a:solidFill>
              </a:rPr>
              <a:t> et al 2013 JAMA 309:155-62</a:t>
            </a:r>
          </a:p>
          <a:p>
            <a:pPr>
              <a:spcBef>
                <a:spcPts val="0"/>
              </a:spcBef>
            </a:pPr>
            <a:r>
              <a:rPr lang="en-GB" sz="2800" b="1" kern="0" dirty="0" smtClean="0">
                <a:solidFill>
                  <a:srgbClr val="003E5A"/>
                </a:solidFill>
              </a:rPr>
              <a:t>Tart cherry juice</a:t>
            </a:r>
          </a:p>
          <a:p>
            <a:pPr lvl="1">
              <a:spcBef>
                <a:spcPts val="0"/>
              </a:spcBef>
            </a:pPr>
            <a:r>
              <a:rPr lang="en-GB" sz="1600" kern="0" dirty="0" smtClean="0">
                <a:solidFill>
                  <a:srgbClr val="6B6B6B"/>
                </a:solidFill>
              </a:rPr>
              <a:t>Schumacher et al 2013 Osteoarthritis Cart 21:1035-41</a:t>
            </a:r>
          </a:p>
          <a:p>
            <a:pPr>
              <a:spcBef>
                <a:spcPts val="0"/>
              </a:spcBef>
            </a:pPr>
            <a:r>
              <a:rPr lang="en-GB" sz="2800" b="1" kern="0" dirty="0" smtClean="0">
                <a:solidFill>
                  <a:srgbClr val="003E5A"/>
                </a:solidFill>
              </a:rPr>
              <a:t>Soy</a:t>
            </a:r>
          </a:p>
          <a:p>
            <a:pPr lvl="1">
              <a:spcBef>
                <a:spcPts val="0"/>
              </a:spcBef>
            </a:pPr>
            <a:r>
              <a:rPr lang="en-GB" sz="1600" kern="0" dirty="0" err="1" smtClean="0">
                <a:solidFill>
                  <a:srgbClr val="6B6B6B"/>
                </a:solidFill>
              </a:rPr>
              <a:t>Arjmandi</a:t>
            </a:r>
            <a:r>
              <a:rPr lang="en-GB" sz="1600" kern="0" dirty="0" smtClean="0">
                <a:solidFill>
                  <a:srgbClr val="6B6B6B"/>
                </a:solidFill>
              </a:rPr>
              <a:t> et al 2004 </a:t>
            </a:r>
            <a:r>
              <a:rPr lang="en-GB" sz="1600" kern="0" dirty="0" err="1" smtClean="0">
                <a:solidFill>
                  <a:srgbClr val="6B6B6B"/>
                </a:solidFill>
              </a:rPr>
              <a:t>Phytomedicine</a:t>
            </a:r>
            <a:r>
              <a:rPr lang="en-GB" sz="1600" kern="0" dirty="0" smtClean="0">
                <a:solidFill>
                  <a:srgbClr val="6B6B6B"/>
                </a:solidFill>
              </a:rPr>
              <a:t> 11:567-75</a:t>
            </a:r>
          </a:p>
          <a:p>
            <a:pPr>
              <a:spcBef>
                <a:spcPts val="0"/>
              </a:spcBef>
            </a:pPr>
            <a:r>
              <a:rPr lang="en-GB" sz="2800" b="1" kern="0" dirty="0" err="1" smtClean="0">
                <a:solidFill>
                  <a:srgbClr val="003E5A"/>
                </a:solidFill>
              </a:rPr>
              <a:t>Curcumin</a:t>
            </a:r>
            <a:r>
              <a:rPr lang="en-GB" sz="2800" b="1" kern="0" dirty="0" smtClean="0">
                <a:solidFill>
                  <a:srgbClr val="003E5A"/>
                </a:solidFill>
              </a:rPr>
              <a:t> (</a:t>
            </a:r>
            <a:r>
              <a:rPr lang="en-GB" sz="2800" b="1" kern="0" dirty="0" err="1" smtClean="0">
                <a:solidFill>
                  <a:srgbClr val="003E5A"/>
                </a:solidFill>
              </a:rPr>
              <a:t>phosphatidyl</a:t>
            </a:r>
            <a:r>
              <a:rPr lang="en-GB" sz="2800" b="1" kern="0" dirty="0" smtClean="0">
                <a:solidFill>
                  <a:srgbClr val="003E5A"/>
                </a:solidFill>
              </a:rPr>
              <a:t> choline complex)</a:t>
            </a:r>
          </a:p>
          <a:p>
            <a:pPr lvl="1">
              <a:spcBef>
                <a:spcPts val="0"/>
              </a:spcBef>
            </a:pPr>
            <a:r>
              <a:rPr lang="en-GB" sz="1600" kern="0" dirty="0" err="1" smtClean="0">
                <a:solidFill>
                  <a:srgbClr val="6B6B6B"/>
                </a:solidFill>
              </a:rPr>
              <a:t>Belcaro</a:t>
            </a:r>
            <a:r>
              <a:rPr lang="en-GB" sz="1600" kern="0" dirty="0" smtClean="0">
                <a:solidFill>
                  <a:srgbClr val="6B6B6B"/>
                </a:solidFill>
              </a:rPr>
              <a:t> G et al 2010 </a:t>
            </a:r>
            <a:r>
              <a:rPr lang="en-GB" sz="1600" kern="0" dirty="0" err="1" smtClean="0">
                <a:solidFill>
                  <a:srgbClr val="6B6B6B"/>
                </a:solidFill>
              </a:rPr>
              <a:t>Panminerva</a:t>
            </a:r>
            <a:r>
              <a:rPr lang="en-GB" sz="1600" kern="0" dirty="0" smtClean="0">
                <a:solidFill>
                  <a:srgbClr val="6B6B6B"/>
                </a:solidFill>
              </a:rPr>
              <a:t> Med 52:55-62</a:t>
            </a:r>
          </a:p>
          <a:p>
            <a:pPr>
              <a:spcBef>
                <a:spcPts val="0"/>
              </a:spcBef>
            </a:pPr>
            <a:r>
              <a:rPr lang="en-GB" sz="2800" b="1" kern="0" dirty="0" smtClean="0">
                <a:solidFill>
                  <a:srgbClr val="003E5A"/>
                </a:solidFill>
              </a:rPr>
              <a:t>Avocado-soybean </a:t>
            </a:r>
            <a:r>
              <a:rPr lang="en-GB" sz="2800" b="1" kern="0" dirty="0" err="1" smtClean="0">
                <a:solidFill>
                  <a:srgbClr val="003E5A"/>
                </a:solidFill>
              </a:rPr>
              <a:t>unsaponifiables</a:t>
            </a:r>
            <a:endParaRPr lang="en-GB" sz="2800" b="1" kern="0" dirty="0">
              <a:solidFill>
                <a:srgbClr val="003E5A"/>
              </a:solidFill>
            </a:endParaRPr>
          </a:p>
          <a:p>
            <a:pPr lvl="1">
              <a:spcBef>
                <a:spcPts val="0"/>
              </a:spcBef>
            </a:pPr>
            <a:r>
              <a:rPr lang="en-GB" sz="1600" kern="0" dirty="0" err="1" smtClean="0">
                <a:solidFill>
                  <a:srgbClr val="6B6B6B"/>
                </a:solidFill>
              </a:rPr>
              <a:t>Maheu</a:t>
            </a:r>
            <a:r>
              <a:rPr lang="en-GB" sz="1600" kern="0" dirty="0" smtClean="0">
                <a:solidFill>
                  <a:srgbClr val="6B6B6B"/>
                </a:solidFill>
              </a:rPr>
              <a:t> et al 2014 Ann Rheum Dis 73:376-84</a:t>
            </a:r>
          </a:p>
          <a:p>
            <a:pPr>
              <a:spcBef>
                <a:spcPts val="0"/>
              </a:spcBef>
            </a:pPr>
            <a:r>
              <a:rPr lang="en-GB" sz="2800" b="1" kern="0" dirty="0" smtClean="0">
                <a:solidFill>
                  <a:srgbClr val="003E5A"/>
                </a:solidFill>
              </a:rPr>
              <a:t>Ginger</a:t>
            </a:r>
          </a:p>
          <a:p>
            <a:pPr lvl="1">
              <a:spcBef>
                <a:spcPts val="0"/>
              </a:spcBef>
            </a:pPr>
            <a:r>
              <a:rPr lang="en-GB" sz="1600" kern="0" dirty="0" smtClean="0">
                <a:solidFill>
                  <a:srgbClr val="6B6B6B"/>
                </a:solidFill>
              </a:rPr>
              <a:t>Leach et al 2008 </a:t>
            </a:r>
            <a:r>
              <a:rPr lang="en-GB" sz="1600" kern="0" dirty="0" err="1" smtClean="0">
                <a:solidFill>
                  <a:srgbClr val="6B6B6B"/>
                </a:solidFill>
              </a:rPr>
              <a:t>Int</a:t>
            </a:r>
            <a:r>
              <a:rPr lang="en-GB" sz="1600" kern="0" dirty="0" smtClean="0">
                <a:solidFill>
                  <a:srgbClr val="6B6B6B"/>
                </a:solidFill>
              </a:rPr>
              <a:t> J </a:t>
            </a:r>
            <a:r>
              <a:rPr lang="en-GB" sz="1600" kern="0" dirty="0" err="1" smtClean="0">
                <a:solidFill>
                  <a:srgbClr val="6B6B6B"/>
                </a:solidFill>
              </a:rPr>
              <a:t>Evid</a:t>
            </a:r>
            <a:r>
              <a:rPr lang="en-GB" sz="1600" kern="0" dirty="0" smtClean="0">
                <a:solidFill>
                  <a:srgbClr val="6B6B6B"/>
                </a:solidFill>
              </a:rPr>
              <a:t> Based </a:t>
            </a:r>
            <a:r>
              <a:rPr lang="en-GB" sz="1600" kern="0" dirty="0" err="1" smtClean="0">
                <a:solidFill>
                  <a:srgbClr val="6B6B6B"/>
                </a:solidFill>
              </a:rPr>
              <a:t>Healthc</a:t>
            </a:r>
            <a:r>
              <a:rPr lang="en-GB" sz="1600" kern="0" dirty="0" smtClean="0">
                <a:solidFill>
                  <a:srgbClr val="6B6B6B"/>
                </a:solidFill>
              </a:rPr>
              <a:t> 6:311-20</a:t>
            </a:r>
          </a:p>
        </p:txBody>
      </p:sp>
      <p:sp>
        <p:nvSpPr>
          <p:cNvPr id="2" name="TextBox 1"/>
          <p:cNvSpPr txBox="1"/>
          <p:nvPr/>
        </p:nvSpPr>
        <p:spPr>
          <a:xfrm>
            <a:off x="6660232" y="1916832"/>
            <a:ext cx="1463862" cy="369332"/>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Small scale</a:t>
            </a:r>
            <a:endParaRPr lang="en-GB"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6482747" y="2951098"/>
            <a:ext cx="1818831" cy="369332"/>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Interpretation</a:t>
            </a:r>
            <a:endParaRPr lang="en-GB"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Oval 5"/>
          <p:cNvSpPr/>
          <p:nvPr/>
        </p:nvSpPr>
        <p:spPr>
          <a:xfrm>
            <a:off x="683568" y="2348880"/>
            <a:ext cx="2520280"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 </a:t>
            </a:r>
            <a:endParaRPr lang="en-GB"/>
          </a:p>
        </p:txBody>
      </p:sp>
      <p:sp>
        <p:nvSpPr>
          <p:cNvPr id="7" name="Oval 6"/>
          <p:cNvSpPr/>
          <p:nvPr/>
        </p:nvSpPr>
        <p:spPr>
          <a:xfrm>
            <a:off x="683568" y="4221088"/>
            <a:ext cx="2520280"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 </a:t>
            </a:r>
            <a:endParaRPr lang="en-GB"/>
          </a:p>
        </p:txBody>
      </p:sp>
    </p:spTree>
    <p:extLst>
      <p:ext uri="{BB962C8B-B14F-4D97-AF65-F5344CB8AC3E}">
        <p14:creationId xmlns:p14="http://schemas.microsoft.com/office/powerpoint/2010/main" val="29112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sz="4000" b="1" dirty="0">
                <a:solidFill>
                  <a:srgbClr val="6B6B6B"/>
                </a:solidFill>
              </a:rPr>
              <a:t>Observational Study</a:t>
            </a:r>
          </a:p>
        </p:txBody>
      </p:sp>
      <p:sp>
        <p:nvSpPr>
          <p:cNvPr id="28675" name="Rectangle 3"/>
          <p:cNvSpPr>
            <a:spLocks noGrp="1" noChangeArrowheads="1"/>
          </p:cNvSpPr>
          <p:nvPr>
            <p:ph type="body" idx="1"/>
          </p:nvPr>
        </p:nvSpPr>
        <p:spPr/>
        <p:txBody>
          <a:bodyPr/>
          <a:lstStyle/>
          <a:p>
            <a:r>
              <a:rPr lang="en-GB" b="1" dirty="0">
                <a:solidFill>
                  <a:srgbClr val="003E5A"/>
                </a:solidFill>
              </a:rPr>
              <a:t>St Thomas’ </a:t>
            </a:r>
            <a:r>
              <a:rPr lang="en-GB" b="1" i="1" dirty="0" smtClean="0">
                <a:solidFill>
                  <a:srgbClr val="003E5A"/>
                </a:solidFill>
              </a:rPr>
              <a:t>Twins UK</a:t>
            </a:r>
            <a:r>
              <a:rPr lang="en-GB" b="1" dirty="0" smtClean="0">
                <a:solidFill>
                  <a:srgbClr val="003E5A"/>
                </a:solidFill>
              </a:rPr>
              <a:t> </a:t>
            </a:r>
            <a:r>
              <a:rPr lang="en-GB" b="1" dirty="0">
                <a:solidFill>
                  <a:srgbClr val="003E5A"/>
                </a:solidFill>
              </a:rPr>
              <a:t>registry</a:t>
            </a:r>
          </a:p>
          <a:p>
            <a:r>
              <a:rPr lang="en-GB" b="1" dirty="0">
                <a:solidFill>
                  <a:srgbClr val="6B6B6B"/>
                </a:solidFill>
              </a:rPr>
              <a:t>Matched co-twin case control design compares discordant exposure- disease status </a:t>
            </a:r>
          </a:p>
          <a:p>
            <a:r>
              <a:rPr lang="en-GB" b="1" dirty="0">
                <a:solidFill>
                  <a:srgbClr val="003E5A"/>
                </a:solidFill>
              </a:rPr>
              <a:t>Radiographic OA determined at the hand hip and knee</a:t>
            </a:r>
          </a:p>
          <a:p>
            <a:r>
              <a:rPr lang="en-GB" b="1" dirty="0">
                <a:solidFill>
                  <a:srgbClr val="6B6B6B"/>
                </a:solidFill>
              </a:rPr>
              <a:t>Lumbar and cervical degeneration assessed by MRI</a:t>
            </a:r>
          </a:p>
          <a:p>
            <a:endParaRPr lang="en-GB" b="1" dirty="0">
              <a:solidFill>
                <a:srgbClr val="6B6B6B"/>
              </a:solidFill>
            </a:endParaRPr>
          </a:p>
        </p:txBody>
      </p:sp>
    </p:spTree>
    <p:extLst>
      <p:ext uri="{BB962C8B-B14F-4D97-AF65-F5344CB8AC3E}">
        <p14:creationId xmlns:p14="http://schemas.microsoft.com/office/powerpoint/2010/main" val="3947206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txBox="1">
            <a:spLocks noChangeArrowheads="1"/>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b="1" i="0" u="none" strike="noStrike" kern="0" cap="none" spc="0" normalizeH="0" baseline="0" noProof="0" smtClean="0">
                <a:ln>
                  <a:noFill/>
                </a:ln>
                <a:solidFill>
                  <a:srgbClr val="6B6B6B"/>
                </a:solidFill>
                <a:effectLst/>
                <a:uLnTx/>
                <a:uFillTx/>
                <a:latin typeface="+mj-lt"/>
                <a:ea typeface="+mj-ea"/>
                <a:cs typeface="+mj-cs"/>
              </a:rPr>
              <a:t>Peripheral Joints</a:t>
            </a:r>
            <a:endParaRPr kumimoji="0" lang="en-GB" sz="4400" b="1" i="0" u="none" strike="noStrike" kern="0" cap="none" spc="0" normalizeH="0" baseline="0" noProof="0" dirty="0">
              <a:ln>
                <a:noFill/>
              </a:ln>
              <a:solidFill>
                <a:srgbClr val="6B6B6B"/>
              </a:solidFill>
              <a:effectLst/>
              <a:uLnTx/>
              <a:uFillTx/>
              <a:latin typeface="+mj-lt"/>
              <a:ea typeface="+mj-ea"/>
              <a:cs typeface="+mj-cs"/>
            </a:endParaRPr>
          </a:p>
        </p:txBody>
      </p:sp>
      <p:pic>
        <p:nvPicPr>
          <p:cNvPr id="22530" name="Picture 2"/>
          <p:cNvPicPr>
            <a:picLocks noChangeAspect="1" noChangeArrowheads="1"/>
          </p:cNvPicPr>
          <p:nvPr/>
        </p:nvPicPr>
        <p:blipFill>
          <a:blip r:embed="rId3" cstate="print"/>
          <a:srcRect/>
          <a:stretch>
            <a:fillRect/>
          </a:stretch>
        </p:blipFill>
        <p:spPr bwMode="auto">
          <a:xfrm>
            <a:off x="1714480" y="1587500"/>
            <a:ext cx="5376883" cy="3933561"/>
          </a:xfrm>
          <a:prstGeom prst="rect">
            <a:avLst/>
          </a:prstGeom>
          <a:noFill/>
          <a:ln w="9525">
            <a:noFill/>
            <a:miter lim="800000"/>
            <a:headEnd/>
            <a:tailEnd/>
          </a:ln>
          <a:effectLst/>
        </p:spPr>
      </p:pic>
    </p:spTree>
    <p:extLst>
      <p:ext uri="{BB962C8B-B14F-4D97-AF65-F5344CB8AC3E}">
        <p14:creationId xmlns:p14="http://schemas.microsoft.com/office/powerpoint/2010/main" val="2504263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0" y="260350"/>
            <a:ext cx="9072563"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6B6B6B"/>
                </a:solidFill>
                <a:effectLst/>
                <a:uLnTx/>
                <a:uFillTx/>
                <a:latin typeface="+mj-lt"/>
                <a:ea typeface="+mj-ea"/>
                <a:cs typeface="+mj-cs"/>
              </a:rPr>
              <a:t>Fruit and vegetable pattern at the hip</a:t>
            </a:r>
            <a:endParaRPr kumimoji="0" lang="en-GB" sz="3600" b="1" i="0" u="none" strike="noStrike" kern="0" cap="none" spc="0" normalizeH="0" baseline="0" noProof="0" dirty="0">
              <a:ln>
                <a:noFill/>
              </a:ln>
              <a:solidFill>
                <a:srgbClr val="6B6B6B"/>
              </a:solidFill>
              <a:effectLst/>
              <a:uLnTx/>
              <a:uFillTx/>
              <a:latin typeface="+mj-lt"/>
              <a:ea typeface="+mj-ea"/>
              <a:cs typeface="+mj-cs"/>
            </a:endParaRPr>
          </a:p>
        </p:txBody>
      </p:sp>
      <p:grpSp>
        <p:nvGrpSpPr>
          <p:cNvPr id="2" name="Group 14"/>
          <p:cNvGrpSpPr/>
          <p:nvPr/>
        </p:nvGrpSpPr>
        <p:grpSpPr>
          <a:xfrm>
            <a:off x="2066471" y="1357298"/>
            <a:ext cx="5005859" cy="5410446"/>
            <a:chOff x="1857357" y="1571612"/>
            <a:chExt cx="5005859" cy="5410446"/>
          </a:xfrm>
        </p:grpSpPr>
        <p:pic>
          <p:nvPicPr>
            <p:cNvPr id="2050" name="Picture 2"/>
            <p:cNvPicPr>
              <a:picLocks noChangeAspect="1" noChangeArrowheads="1"/>
            </p:cNvPicPr>
            <p:nvPr/>
          </p:nvPicPr>
          <p:blipFill>
            <a:blip r:embed="rId3" cstate="print"/>
            <a:srcRect/>
            <a:stretch>
              <a:fillRect/>
            </a:stretch>
          </p:blipFill>
          <p:spPr bwMode="auto">
            <a:xfrm>
              <a:off x="2143108" y="1571612"/>
              <a:ext cx="4720108" cy="3190889"/>
            </a:xfrm>
            <a:prstGeom prst="rect">
              <a:avLst/>
            </a:prstGeom>
            <a:noFill/>
            <a:ln w="9525">
              <a:noFill/>
              <a:miter lim="800000"/>
              <a:headEnd/>
              <a:tailEnd/>
            </a:ln>
            <a:effectLst/>
          </p:spPr>
        </p:pic>
        <p:sp>
          <p:nvSpPr>
            <p:cNvPr id="4" name="TextBox 3"/>
            <p:cNvSpPr txBox="1"/>
            <p:nvPr/>
          </p:nvSpPr>
          <p:spPr>
            <a:xfrm rot="18696213">
              <a:off x="1135299" y="4963652"/>
              <a:ext cx="2143140" cy="369332"/>
            </a:xfrm>
            <a:prstGeom prst="rect">
              <a:avLst/>
            </a:prstGeom>
            <a:noFill/>
          </p:spPr>
          <p:txBody>
            <a:bodyPr wrap="square" rtlCol="0">
              <a:spAutoFit/>
            </a:bodyPr>
            <a:lstStyle/>
            <a:p>
              <a:r>
                <a:rPr lang="en-GB" b="1" dirty="0" err="1" smtClean="0">
                  <a:solidFill>
                    <a:srgbClr val="6B6B6B"/>
                  </a:solidFill>
                </a:rPr>
                <a:t>Allium</a:t>
              </a:r>
              <a:r>
                <a:rPr lang="en-GB" b="1" dirty="0" smtClean="0">
                  <a:solidFill>
                    <a:srgbClr val="6B6B6B"/>
                  </a:solidFill>
                </a:rPr>
                <a:t> vegetables</a:t>
              </a:r>
            </a:p>
          </p:txBody>
        </p:sp>
        <p:sp>
          <p:nvSpPr>
            <p:cNvPr id="6" name="TextBox 5"/>
            <p:cNvSpPr txBox="1"/>
            <p:nvPr/>
          </p:nvSpPr>
          <p:spPr>
            <a:xfrm rot="18696213">
              <a:off x="1162441" y="5140139"/>
              <a:ext cx="2831969" cy="369332"/>
            </a:xfrm>
            <a:prstGeom prst="rect">
              <a:avLst/>
            </a:prstGeom>
            <a:noFill/>
          </p:spPr>
          <p:txBody>
            <a:bodyPr wrap="square" rtlCol="0">
              <a:spAutoFit/>
            </a:bodyPr>
            <a:lstStyle/>
            <a:p>
              <a:r>
                <a:rPr lang="en-GB" b="1" dirty="0" smtClean="0">
                  <a:solidFill>
                    <a:schemeClr val="tx1">
                      <a:lumMod val="85000"/>
                      <a:lumOff val="15000"/>
                    </a:schemeClr>
                  </a:solidFill>
                </a:rPr>
                <a:t>Cruciferous vegetables</a:t>
              </a:r>
            </a:p>
          </p:txBody>
        </p:sp>
        <p:sp>
          <p:nvSpPr>
            <p:cNvPr id="7" name="TextBox 6"/>
            <p:cNvSpPr txBox="1"/>
            <p:nvPr/>
          </p:nvSpPr>
          <p:spPr>
            <a:xfrm rot="18696213">
              <a:off x="1608838" y="5243478"/>
              <a:ext cx="2726217" cy="369332"/>
            </a:xfrm>
            <a:prstGeom prst="rect">
              <a:avLst/>
            </a:prstGeom>
            <a:noFill/>
          </p:spPr>
          <p:txBody>
            <a:bodyPr wrap="square" rtlCol="0">
              <a:spAutoFit/>
            </a:bodyPr>
            <a:lstStyle/>
            <a:p>
              <a:r>
                <a:rPr lang="en-GB" b="1" dirty="0" smtClean="0">
                  <a:solidFill>
                    <a:srgbClr val="003E5A"/>
                  </a:solidFill>
                </a:rPr>
                <a:t>Green leafy vegetables</a:t>
              </a:r>
            </a:p>
          </p:txBody>
        </p:sp>
        <p:sp>
          <p:nvSpPr>
            <p:cNvPr id="8" name="TextBox 7"/>
            <p:cNvSpPr txBox="1"/>
            <p:nvPr/>
          </p:nvSpPr>
          <p:spPr>
            <a:xfrm rot="18696213">
              <a:off x="2475116" y="4992993"/>
              <a:ext cx="2247329" cy="369332"/>
            </a:xfrm>
            <a:prstGeom prst="rect">
              <a:avLst/>
            </a:prstGeom>
            <a:noFill/>
          </p:spPr>
          <p:txBody>
            <a:bodyPr wrap="square" rtlCol="0">
              <a:spAutoFit/>
            </a:bodyPr>
            <a:lstStyle/>
            <a:p>
              <a:r>
                <a:rPr lang="en-GB" b="1" dirty="0" smtClean="0">
                  <a:solidFill>
                    <a:srgbClr val="003E5A"/>
                  </a:solidFill>
                </a:rPr>
                <a:t>Yellow vegetables</a:t>
              </a:r>
            </a:p>
          </p:txBody>
        </p:sp>
        <p:sp>
          <p:nvSpPr>
            <p:cNvPr id="9" name="TextBox 8"/>
            <p:cNvSpPr txBox="1"/>
            <p:nvPr/>
          </p:nvSpPr>
          <p:spPr>
            <a:xfrm rot="18696213">
              <a:off x="3075239" y="5000740"/>
              <a:ext cx="2076981" cy="369332"/>
            </a:xfrm>
            <a:prstGeom prst="rect">
              <a:avLst/>
            </a:prstGeom>
            <a:noFill/>
          </p:spPr>
          <p:txBody>
            <a:bodyPr wrap="square" rtlCol="0">
              <a:spAutoFit/>
            </a:bodyPr>
            <a:lstStyle/>
            <a:p>
              <a:r>
                <a:rPr lang="en-GB" b="1" dirty="0" smtClean="0">
                  <a:solidFill>
                    <a:srgbClr val="003E5A"/>
                  </a:solidFill>
                </a:rPr>
                <a:t>Other vegetables</a:t>
              </a:r>
            </a:p>
          </p:txBody>
        </p:sp>
        <p:sp>
          <p:nvSpPr>
            <p:cNvPr id="10" name="TextBox 9"/>
            <p:cNvSpPr txBox="1"/>
            <p:nvPr/>
          </p:nvSpPr>
          <p:spPr>
            <a:xfrm rot="18696213">
              <a:off x="4036864" y="4768492"/>
              <a:ext cx="1455794" cy="369332"/>
            </a:xfrm>
            <a:prstGeom prst="rect">
              <a:avLst/>
            </a:prstGeom>
            <a:noFill/>
          </p:spPr>
          <p:txBody>
            <a:bodyPr wrap="square" rtlCol="0">
              <a:spAutoFit/>
            </a:bodyPr>
            <a:lstStyle/>
            <a:p>
              <a:r>
                <a:rPr lang="en-GB" b="1" dirty="0" smtClean="0">
                  <a:solidFill>
                    <a:srgbClr val="003E5A"/>
                  </a:solidFill>
                </a:rPr>
                <a:t>Citrus fruit</a:t>
              </a:r>
            </a:p>
          </p:txBody>
        </p:sp>
        <p:sp>
          <p:nvSpPr>
            <p:cNvPr id="11" name="TextBox 10"/>
            <p:cNvSpPr txBox="1"/>
            <p:nvPr/>
          </p:nvSpPr>
          <p:spPr>
            <a:xfrm rot="18696213">
              <a:off x="4026281" y="4951012"/>
              <a:ext cx="1943971" cy="369332"/>
            </a:xfrm>
            <a:prstGeom prst="rect">
              <a:avLst/>
            </a:prstGeom>
            <a:noFill/>
          </p:spPr>
          <p:txBody>
            <a:bodyPr wrap="square" rtlCol="0">
              <a:spAutoFit/>
            </a:bodyPr>
            <a:lstStyle/>
            <a:p>
              <a:r>
                <a:rPr lang="en-GB" b="1" dirty="0" smtClean="0">
                  <a:solidFill>
                    <a:srgbClr val="6B6B6B"/>
                  </a:solidFill>
                </a:rPr>
                <a:t>Non-citrus fruit</a:t>
              </a:r>
            </a:p>
          </p:txBody>
        </p:sp>
        <p:sp>
          <p:nvSpPr>
            <p:cNvPr id="12" name="TextBox 11"/>
            <p:cNvSpPr txBox="1"/>
            <p:nvPr/>
          </p:nvSpPr>
          <p:spPr>
            <a:xfrm rot="18696213">
              <a:off x="3687823" y="5243363"/>
              <a:ext cx="3108058" cy="369332"/>
            </a:xfrm>
            <a:prstGeom prst="rect">
              <a:avLst/>
            </a:prstGeom>
            <a:noFill/>
          </p:spPr>
          <p:txBody>
            <a:bodyPr wrap="square" rtlCol="0">
              <a:spAutoFit/>
            </a:bodyPr>
            <a:lstStyle/>
            <a:p>
              <a:r>
                <a:rPr lang="en-GB" b="1" dirty="0" smtClean="0">
                  <a:solidFill>
                    <a:srgbClr val="003E5A"/>
                  </a:solidFill>
                </a:rPr>
                <a:t>Chips and roast potatoes</a:t>
              </a:r>
            </a:p>
          </p:txBody>
        </p:sp>
        <p:sp>
          <p:nvSpPr>
            <p:cNvPr id="13" name="TextBox 12"/>
            <p:cNvSpPr txBox="1"/>
            <p:nvPr/>
          </p:nvSpPr>
          <p:spPr>
            <a:xfrm rot="16200000">
              <a:off x="1326796" y="2816553"/>
              <a:ext cx="1430453" cy="369332"/>
            </a:xfrm>
            <a:prstGeom prst="rect">
              <a:avLst/>
            </a:prstGeom>
            <a:noFill/>
          </p:spPr>
          <p:txBody>
            <a:bodyPr wrap="square" rtlCol="0">
              <a:spAutoFit/>
            </a:bodyPr>
            <a:lstStyle/>
            <a:p>
              <a:r>
                <a:rPr lang="en-GB" b="1" dirty="0" smtClean="0">
                  <a:solidFill>
                    <a:srgbClr val="003E5A"/>
                  </a:solidFill>
                </a:rPr>
                <a:t>Odds ratio</a:t>
              </a:r>
              <a:endParaRPr lang="en-GB" b="1" dirty="0">
                <a:solidFill>
                  <a:srgbClr val="003E5A"/>
                </a:solidFill>
              </a:endParaRPr>
            </a:p>
          </p:txBody>
        </p:sp>
      </p:grpSp>
    </p:spTree>
    <p:extLst>
      <p:ext uri="{BB962C8B-B14F-4D97-AF65-F5344CB8AC3E}">
        <p14:creationId xmlns:p14="http://schemas.microsoft.com/office/powerpoint/2010/main" val="1469352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srcRect/>
          <a:stretch>
            <a:fillRect/>
          </a:stretch>
        </p:blipFill>
        <p:spPr bwMode="auto">
          <a:xfrm>
            <a:off x="4140200" y="1484313"/>
            <a:ext cx="4787900" cy="4564062"/>
          </a:xfrm>
          <a:prstGeom prst="rect">
            <a:avLst/>
          </a:prstGeom>
          <a:noFill/>
          <a:ln w="9525">
            <a:noFill/>
            <a:miter lim="800000"/>
            <a:headEnd/>
            <a:tailEnd/>
          </a:ln>
          <a:effectLst/>
        </p:spPr>
      </p:pic>
      <p:pic>
        <p:nvPicPr>
          <p:cNvPr id="3083" name="Picture 11"/>
          <p:cNvPicPr>
            <a:picLocks noChangeAspect="1" noChangeArrowheads="1"/>
          </p:cNvPicPr>
          <p:nvPr/>
        </p:nvPicPr>
        <p:blipFill>
          <a:blip r:embed="rId4"/>
          <a:srcRect/>
          <a:stretch>
            <a:fillRect/>
          </a:stretch>
        </p:blipFill>
        <p:spPr bwMode="auto">
          <a:xfrm>
            <a:off x="179388" y="2205038"/>
            <a:ext cx="4173537" cy="2659062"/>
          </a:xfrm>
          <a:prstGeom prst="rect">
            <a:avLst/>
          </a:prstGeom>
          <a:noFill/>
          <a:ln w="9525">
            <a:noFill/>
            <a:miter lim="800000"/>
            <a:headEnd/>
            <a:tailEnd/>
          </a:ln>
          <a:effectLst/>
        </p:spPr>
      </p:pic>
      <p:sp>
        <p:nvSpPr>
          <p:cNvPr id="3084" name="Rectangle 12"/>
          <p:cNvSpPr>
            <a:spLocks noChangeArrowheads="1"/>
          </p:cNvSpPr>
          <p:nvPr/>
        </p:nvSpPr>
        <p:spPr bwMode="auto">
          <a:xfrm>
            <a:off x="179388" y="404813"/>
            <a:ext cx="8713787" cy="1006475"/>
          </a:xfrm>
          <a:prstGeom prst="rect">
            <a:avLst/>
          </a:prstGeom>
          <a:noFill/>
          <a:ln w="9525">
            <a:noFill/>
            <a:miter lim="800000"/>
            <a:headEnd/>
            <a:tailEnd/>
          </a:ln>
          <a:effectLst/>
        </p:spPr>
        <p:txBody>
          <a:bodyPr>
            <a:spAutoFit/>
          </a:bodyPr>
          <a:lstStyle/>
          <a:p>
            <a:pPr algn="ctr"/>
            <a:r>
              <a:rPr lang="en-GB" sz="3600" b="1" dirty="0">
                <a:solidFill>
                  <a:srgbClr val="003E5A"/>
                </a:solidFill>
              </a:rPr>
              <a:t>Laboratory studies</a:t>
            </a:r>
          </a:p>
          <a:p>
            <a:pPr algn="ctr"/>
            <a:r>
              <a:rPr lang="en-GB" sz="2400" b="1" dirty="0" err="1">
                <a:solidFill>
                  <a:srgbClr val="6B6B6B"/>
                </a:solidFill>
              </a:rPr>
              <a:t>Organosulfur</a:t>
            </a:r>
            <a:r>
              <a:rPr lang="en-GB" sz="2400" b="1" dirty="0">
                <a:solidFill>
                  <a:srgbClr val="6B6B6B"/>
                </a:solidFill>
              </a:rPr>
              <a:t> compounds derived from garlic oil</a:t>
            </a:r>
            <a:endParaRPr lang="en-US" sz="2400" b="1" dirty="0">
              <a:solidFill>
                <a:srgbClr val="6B6B6B"/>
              </a:solidFill>
            </a:endParaRPr>
          </a:p>
        </p:txBody>
      </p:sp>
    </p:spTree>
    <p:extLst>
      <p:ext uri="{BB962C8B-B14F-4D97-AF65-F5344CB8AC3E}">
        <p14:creationId xmlns:p14="http://schemas.microsoft.com/office/powerpoint/2010/main" val="125279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944" y="4382569"/>
            <a:ext cx="3794400" cy="21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528" y="3870250"/>
            <a:ext cx="4182261" cy="2987749"/>
          </a:xfrm>
          <a:prstGeom prst="rect">
            <a:avLst/>
          </a:prstGeom>
          <a:solidFill>
            <a:schemeClr val="bg1"/>
          </a:solidFill>
          <a:ln>
            <a:noFill/>
          </a:ln>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619108"/>
            <a:ext cx="3852000" cy="214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624" y="1619348"/>
            <a:ext cx="38088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p:nvSpPr>
        <p:spPr bwMode="auto">
          <a:xfrm>
            <a:off x="179388" y="404813"/>
            <a:ext cx="8713787" cy="954107"/>
          </a:xfrm>
          <a:prstGeom prst="rect">
            <a:avLst/>
          </a:prstGeom>
          <a:noFill/>
          <a:ln w="9525">
            <a:noFill/>
            <a:miter lim="800000"/>
            <a:headEnd/>
            <a:tailEnd/>
          </a:ln>
          <a:effectLst/>
        </p:spPr>
        <p:txBody>
          <a:bodyPr>
            <a:spAutoFit/>
          </a:bodyPr>
          <a:lstStyle/>
          <a:p>
            <a:pPr algn="ctr"/>
            <a:r>
              <a:rPr lang="en-GB" sz="2800" b="1" dirty="0" err="1" smtClean="0">
                <a:solidFill>
                  <a:srgbClr val="003E5A"/>
                </a:solidFill>
              </a:rPr>
              <a:t>Diallyl</a:t>
            </a:r>
            <a:r>
              <a:rPr lang="en-GB" sz="2800" b="1" dirty="0" smtClean="0">
                <a:solidFill>
                  <a:srgbClr val="003E5A"/>
                </a:solidFill>
              </a:rPr>
              <a:t> disulphide regulates the expression of key MMP genes</a:t>
            </a:r>
            <a:endParaRPr lang="en-US" b="1" dirty="0">
              <a:solidFill>
                <a:srgbClr val="6B6B6B"/>
              </a:solidFill>
            </a:endParaRPr>
          </a:p>
        </p:txBody>
      </p:sp>
    </p:spTree>
    <p:extLst>
      <p:ext uri="{BB962C8B-B14F-4D97-AF65-F5344CB8AC3E}">
        <p14:creationId xmlns:p14="http://schemas.microsoft.com/office/powerpoint/2010/main" val="1926173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95536" y="0"/>
            <a:ext cx="8229600" cy="1143000"/>
          </a:xfrm>
        </p:spPr>
        <p:txBody>
          <a:bodyPr/>
          <a:lstStyle/>
          <a:p>
            <a:r>
              <a:rPr lang="en-GB" sz="2800" b="1" dirty="0" smtClean="0">
                <a:solidFill>
                  <a:srgbClr val="003E5A"/>
                </a:solidFill>
              </a:rPr>
              <a:t>Summary</a:t>
            </a:r>
            <a:endParaRPr lang="en-GB" sz="2800" b="1" dirty="0">
              <a:solidFill>
                <a:srgbClr val="003E5A"/>
              </a:solidFill>
            </a:endParaRPr>
          </a:p>
        </p:txBody>
      </p:sp>
      <p:sp>
        <p:nvSpPr>
          <p:cNvPr id="54275" name="Rectangle 3"/>
          <p:cNvSpPr>
            <a:spLocks noGrp="1" noChangeArrowheads="1"/>
          </p:cNvSpPr>
          <p:nvPr>
            <p:ph type="body" idx="1"/>
          </p:nvPr>
        </p:nvSpPr>
        <p:spPr>
          <a:xfrm>
            <a:off x="467544" y="1096144"/>
            <a:ext cx="8229600" cy="3340968"/>
          </a:xfrm>
        </p:spPr>
        <p:txBody>
          <a:bodyPr/>
          <a:lstStyle/>
          <a:p>
            <a:r>
              <a:rPr lang="en-GB" sz="2400" b="1" dirty="0">
                <a:solidFill>
                  <a:srgbClr val="6B6B6B"/>
                </a:solidFill>
              </a:rPr>
              <a:t>Matched analysis indicates that these findings are less likely to be confounded by other lifestyle factors</a:t>
            </a:r>
          </a:p>
          <a:p>
            <a:pPr>
              <a:buFontTx/>
              <a:buNone/>
            </a:pPr>
            <a:endParaRPr lang="en-GB" sz="2400" b="1" dirty="0">
              <a:solidFill>
                <a:srgbClr val="6B6B6B"/>
              </a:solidFill>
            </a:endParaRPr>
          </a:p>
          <a:p>
            <a:r>
              <a:rPr lang="en-GB" sz="2400" b="1" dirty="0">
                <a:solidFill>
                  <a:srgbClr val="003E5A"/>
                </a:solidFill>
              </a:rPr>
              <a:t>However, the effects are small effects and (despite the dietary pattern approach) </a:t>
            </a:r>
            <a:r>
              <a:rPr lang="en-GB" sz="2400" b="1" dirty="0" smtClean="0">
                <a:solidFill>
                  <a:srgbClr val="003E5A"/>
                </a:solidFill>
              </a:rPr>
              <a:t>not robust </a:t>
            </a:r>
            <a:r>
              <a:rPr lang="en-GB" sz="2400" b="1" dirty="0">
                <a:solidFill>
                  <a:srgbClr val="003E5A"/>
                </a:solidFill>
              </a:rPr>
              <a:t>to multiple </a:t>
            </a:r>
            <a:r>
              <a:rPr lang="en-GB" sz="2400" b="1" dirty="0" smtClean="0">
                <a:solidFill>
                  <a:srgbClr val="003E5A"/>
                </a:solidFill>
              </a:rPr>
              <a:t>testing</a:t>
            </a:r>
            <a:endParaRPr lang="en-GB" sz="2400" b="1" dirty="0">
              <a:solidFill>
                <a:srgbClr val="003E5A"/>
              </a:solidFill>
            </a:endParaRPr>
          </a:p>
        </p:txBody>
      </p:sp>
      <p:pic>
        <p:nvPicPr>
          <p:cNvPr id="4" name="Picture 2"/>
          <p:cNvPicPr>
            <a:picLocks noChangeAspect="1" noChangeArrowheads="1"/>
          </p:cNvPicPr>
          <p:nvPr/>
        </p:nvPicPr>
        <p:blipFill>
          <a:blip r:embed="rId2" cstate="print"/>
          <a:srcRect/>
          <a:stretch>
            <a:fillRect/>
          </a:stretch>
        </p:blipFill>
        <p:spPr bwMode="auto">
          <a:xfrm>
            <a:off x="1322674" y="4005064"/>
            <a:ext cx="6429090" cy="2374269"/>
          </a:xfrm>
          <a:prstGeom prst="rect">
            <a:avLst/>
          </a:prstGeom>
          <a:noFill/>
          <a:ln w="9525">
            <a:noFill/>
            <a:miter lim="800000"/>
            <a:headEnd/>
            <a:tailEnd/>
          </a:ln>
        </p:spPr>
      </p:pic>
    </p:spTree>
    <p:extLst>
      <p:ext uri="{BB962C8B-B14F-4D97-AF65-F5344CB8AC3E}">
        <p14:creationId xmlns:p14="http://schemas.microsoft.com/office/powerpoint/2010/main" val="3161133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0" y="260350"/>
            <a:ext cx="9072563"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6B6B6B"/>
                </a:solidFill>
                <a:effectLst/>
                <a:uLnTx/>
                <a:uFillTx/>
                <a:latin typeface="+mj-lt"/>
                <a:ea typeface="+mj-ea"/>
                <a:cs typeface="+mj-cs"/>
              </a:rPr>
              <a:t>Fruit and vegetable pattern at the hip</a:t>
            </a:r>
            <a:endParaRPr kumimoji="0" lang="en-GB" sz="3600" b="1" i="0" u="none" strike="noStrike" kern="0" cap="none" spc="0" normalizeH="0" baseline="0" noProof="0" dirty="0">
              <a:ln>
                <a:noFill/>
              </a:ln>
              <a:solidFill>
                <a:srgbClr val="6B6B6B"/>
              </a:solidFill>
              <a:effectLst/>
              <a:uLnTx/>
              <a:uFillTx/>
              <a:latin typeface="+mj-lt"/>
              <a:ea typeface="+mj-ea"/>
              <a:cs typeface="+mj-cs"/>
            </a:endParaRPr>
          </a:p>
        </p:txBody>
      </p:sp>
      <p:grpSp>
        <p:nvGrpSpPr>
          <p:cNvPr id="2" name="Group 14"/>
          <p:cNvGrpSpPr/>
          <p:nvPr/>
        </p:nvGrpSpPr>
        <p:grpSpPr>
          <a:xfrm>
            <a:off x="2066471" y="1357298"/>
            <a:ext cx="5005859" cy="5410446"/>
            <a:chOff x="1857357" y="1571612"/>
            <a:chExt cx="5005859" cy="5410446"/>
          </a:xfrm>
        </p:grpSpPr>
        <p:pic>
          <p:nvPicPr>
            <p:cNvPr id="2050" name="Picture 2"/>
            <p:cNvPicPr>
              <a:picLocks noChangeAspect="1" noChangeArrowheads="1"/>
            </p:cNvPicPr>
            <p:nvPr/>
          </p:nvPicPr>
          <p:blipFill>
            <a:blip r:embed="rId2" cstate="print"/>
            <a:srcRect/>
            <a:stretch>
              <a:fillRect/>
            </a:stretch>
          </p:blipFill>
          <p:spPr bwMode="auto">
            <a:xfrm>
              <a:off x="2143108" y="1571612"/>
              <a:ext cx="4720108" cy="3190889"/>
            </a:xfrm>
            <a:prstGeom prst="rect">
              <a:avLst/>
            </a:prstGeom>
            <a:noFill/>
            <a:ln w="9525">
              <a:noFill/>
              <a:miter lim="800000"/>
              <a:headEnd/>
              <a:tailEnd/>
            </a:ln>
            <a:effectLst/>
          </p:spPr>
        </p:pic>
        <p:sp>
          <p:nvSpPr>
            <p:cNvPr id="4" name="TextBox 3"/>
            <p:cNvSpPr txBox="1"/>
            <p:nvPr/>
          </p:nvSpPr>
          <p:spPr>
            <a:xfrm rot="18696213">
              <a:off x="1135299" y="4963652"/>
              <a:ext cx="2143140" cy="369332"/>
            </a:xfrm>
            <a:prstGeom prst="rect">
              <a:avLst/>
            </a:prstGeom>
            <a:noFill/>
          </p:spPr>
          <p:txBody>
            <a:bodyPr wrap="square" rtlCol="0">
              <a:spAutoFit/>
            </a:bodyPr>
            <a:lstStyle/>
            <a:p>
              <a:r>
                <a:rPr lang="en-GB" b="1" dirty="0" err="1" smtClean="0">
                  <a:solidFill>
                    <a:srgbClr val="6B6B6B"/>
                  </a:solidFill>
                </a:rPr>
                <a:t>Allium</a:t>
              </a:r>
              <a:r>
                <a:rPr lang="en-GB" b="1" dirty="0" smtClean="0">
                  <a:solidFill>
                    <a:srgbClr val="6B6B6B"/>
                  </a:solidFill>
                </a:rPr>
                <a:t> vegetables</a:t>
              </a:r>
            </a:p>
          </p:txBody>
        </p:sp>
        <p:sp>
          <p:nvSpPr>
            <p:cNvPr id="6" name="TextBox 5"/>
            <p:cNvSpPr txBox="1"/>
            <p:nvPr/>
          </p:nvSpPr>
          <p:spPr>
            <a:xfrm rot="18696213">
              <a:off x="1162441" y="5140139"/>
              <a:ext cx="2831969" cy="369332"/>
            </a:xfrm>
            <a:prstGeom prst="rect">
              <a:avLst/>
            </a:prstGeom>
            <a:noFill/>
          </p:spPr>
          <p:txBody>
            <a:bodyPr wrap="square" rtlCol="0">
              <a:spAutoFit/>
            </a:bodyPr>
            <a:lstStyle/>
            <a:p>
              <a:r>
                <a:rPr lang="en-GB" b="1" dirty="0" smtClean="0">
                  <a:solidFill>
                    <a:schemeClr val="tx1">
                      <a:lumMod val="85000"/>
                      <a:lumOff val="15000"/>
                    </a:schemeClr>
                  </a:solidFill>
                </a:rPr>
                <a:t>Cruciferous vegetables</a:t>
              </a:r>
            </a:p>
          </p:txBody>
        </p:sp>
        <p:sp>
          <p:nvSpPr>
            <p:cNvPr id="7" name="TextBox 6"/>
            <p:cNvSpPr txBox="1"/>
            <p:nvPr/>
          </p:nvSpPr>
          <p:spPr>
            <a:xfrm rot="18696213">
              <a:off x="1608838" y="5243478"/>
              <a:ext cx="2726217" cy="369332"/>
            </a:xfrm>
            <a:prstGeom prst="rect">
              <a:avLst/>
            </a:prstGeom>
            <a:noFill/>
          </p:spPr>
          <p:txBody>
            <a:bodyPr wrap="square" rtlCol="0">
              <a:spAutoFit/>
            </a:bodyPr>
            <a:lstStyle/>
            <a:p>
              <a:r>
                <a:rPr lang="en-GB" b="1" dirty="0" smtClean="0">
                  <a:solidFill>
                    <a:srgbClr val="003E5A"/>
                  </a:solidFill>
                </a:rPr>
                <a:t>Green leafy vegetables</a:t>
              </a:r>
            </a:p>
          </p:txBody>
        </p:sp>
        <p:sp>
          <p:nvSpPr>
            <p:cNvPr id="8" name="TextBox 7"/>
            <p:cNvSpPr txBox="1"/>
            <p:nvPr/>
          </p:nvSpPr>
          <p:spPr>
            <a:xfrm rot="18696213">
              <a:off x="2475116" y="4992993"/>
              <a:ext cx="2247329" cy="369332"/>
            </a:xfrm>
            <a:prstGeom prst="rect">
              <a:avLst/>
            </a:prstGeom>
            <a:noFill/>
          </p:spPr>
          <p:txBody>
            <a:bodyPr wrap="square" rtlCol="0">
              <a:spAutoFit/>
            </a:bodyPr>
            <a:lstStyle/>
            <a:p>
              <a:r>
                <a:rPr lang="en-GB" b="1" dirty="0" smtClean="0">
                  <a:solidFill>
                    <a:srgbClr val="003E5A"/>
                  </a:solidFill>
                </a:rPr>
                <a:t>Yellow vegetables</a:t>
              </a:r>
            </a:p>
          </p:txBody>
        </p:sp>
        <p:sp>
          <p:nvSpPr>
            <p:cNvPr id="9" name="TextBox 8"/>
            <p:cNvSpPr txBox="1"/>
            <p:nvPr/>
          </p:nvSpPr>
          <p:spPr>
            <a:xfrm rot="18696213">
              <a:off x="3075239" y="5000740"/>
              <a:ext cx="2076981" cy="369332"/>
            </a:xfrm>
            <a:prstGeom prst="rect">
              <a:avLst/>
            </a:prstGeom>
            <a:noFill/>
          </p:spPr>
          <p:txBody>
            <a:bodyPr wrap="square" rtlCol="0">
              <a:spAutoFit/>
            </a:bodyPr>
            <a:lstStyle/>
            <a:p>
              <a:r>
                <a:rPr lang="en-GB" b="1" dirty="0" smtClean="0">
                  <a:solidFill>
                    <a:srgbClr val="003E5A"/>
                  </a:solidFill>
                </a:rPr>
                <a:t>Other vegetables</a:t>
              </a:r>
            </a:p>
          </p:txBody>
        </p:sp>
        <p:sp>
          <p:nvSpPr>
            <p:cNvPr id="10" name="TextBox 9"/>
            <p:cNvSpPr txBox="1"/>
            <p:nvPr/>
          </p:nvSpPr>
          <p:spPr>
            <a:xfrm rot="18696213">
              <a:off x="4036864" y="4768492"/>
              <a:ext cx="1455794" cy="369332"/>
            </a:xfrm>
            <a:prstGeom prst="rect">
              <a:avLst/>
            </a:prstGeom>
            <a:noFill/>
          </p:spPr>
          <p:txBody>
            <a:bodyPr wrap="square" rtlCol="0">
              <a:spAutoFit/>
            </a:bodyPr>
            <a:lstStyle/>
            <a:p>
              <a:r>
                <a:rPr lang="en-GB" b="1" dirty="0" smtClean="0">
                  <a:solidFill>
                    <a:srgbClr val="003E5A"/>
                  </a:solidFill>
                </a:rPr>
                <a:t>Citrus fruit</a:t>
              </a:r>
            </a:p>
          </p:txBody>
        </p:sp>
        <p:sp>
          <p:nvSpPr>
            <p:cNvPr id="11" name="TextBox 10"/>
            <p:cNvSpPr txBox="1"/>
            <p:nvPr/>
          </p:nvSpPr>
          <p:spPr>
            <a:xfrm rot="18696213">
              <a:off x="4026281" y="4951012"/>
              <a:ext cx="1943971" cy="369332"/>
            </a:xfrm>
            <a:prstGeom prst="rect">
              <a:avLst/>
            </a:prstGeom>
            <a:noFill/>
          </p:spPr>
          <p:txBody>
            <a:bodyPr wrap="square" rtlCol="0">
              <a:spAutoFit/>
            </a:bodyPr>
            <a:lstStyle/>
            <a:p>
              <a:r>
                <a:rPr lang="en-GB" b="1" dirty="0" smtClean="0">
                  <a:solidFill>
                    <a:srgbClr val="6B6B6B"/>
                  </a:solidFill>
                </a:rPr>
                <a:t>Non-citrus fruit</a:t>
              </a:r>
            </a:p>
          </p:txBody>
        </p:sp>
        <p:sp>
          <p:nvSpPr>
            <p:cNvPr id="12" name="TextBox 11"/>
            <p:cNvSpPr txBox="1"/>
            <p:nvPr/>
          </p:nvSpPr>
          <p:spPr>
            <a:xfrm rot="18696213">
              <a:off x="3687823" y="5243363"/>
              <a:ext cx="3108058" cy="369332"/>
            </a:xfrm>
            <a:prstGeom prst="rect">
              <a:avLst/>
            </a:prstGeom>
            <a:noFill/>
          </p:spPr>
          <p:txBody>
            <a:bodyPr wrap="square" rtlCol="0">
              <a:spAutoFit/>
            </a:bodyPr>
            <a:lstStyle/>
            <a:p>
              <a:r>
                <a:rPr lang="en-GB" b="1" dirty="0" smtClean="0">
                  <a:solidFill>
                    <a:srgbClr val="003E5A"/>
                  </a:solidFill>
                </a:rPr>
                <a:t>Chips and roast potatoes</a:t>
              </a:r>
            </a:p>
          </p:txBody>
        </p:sp>
        <p:sp>
          <p:nvSpPr>
            <p:cNvPr id="13" name="TextBox 12"/>
            <p:cNvSpPr txBox="1"/>
            <p:nvPr/>
          </p:nvSpPr>
          <p:spPr>
            <a:xfrm rot="16200000">
              <a:off x="1326796" y="2816553"/>
              <a:ext cx="1430453" cy="369332"/>
            </a:xfrm>
            <a:prstGeom prst="rect">
              <a:avLst/>
            </a:prstGeom>
            <a:noFill/>
          </p:spPr>
          <p:txBody>
            <a:bodyPr wrap="square" rtlCol="0">
              <a:spAutoFit/>
            </a:bodyPr>
            <a:lstStyle/>
            <a:p>
              <a:r>
                <a:rPr lang="en-GB" b="1" dirty="0" smtClean="0">
                  <a:solidFill>
                    <a:srgbClr val="003E5A"/>
                  </a:solidFill>
                </a:rPr>
                <a:t>Odds ratio</a:t>
              </a:r>
              <a:endParaRPr lang="en-GB" b="1" dirty="0">
                <a:solidFill>
                  <a:srgbClr val="003E5A"/>
                </a:solidFill>
              </a:endParaRPr>
            </a:p>
          </p:txBody>
        </p:sp>
      </p:grpSp>
    </p:spTree>
    <p:extLst>
      <p:ext uri="{BB962C8B-B14F-4D97-AF65-F5344CB8AC3E}">
        <p14:creationId xmlns:p14="http://schemas.microsoft.com/office/powerpoint/2010/main" val="22765623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6418" y="254423"/>
            <a:ext cx="8904070" cy="1906866"/>
            <a:chOff x="265308" y="1881962"/>
            <a:chExt cx="9074192" cy="2002559"/>
          </a:xfrm>
        </p:grpSpPr>
        <p:pic>
          <p:nvPicPr>
            <p:cNvPr id="4" name="Picture 4"/>
            <p:cNvPicPr>
              <a:picLocks noChangeAspect="1" noChangeArrowheads="1"/>
            </p:cNvPicPr>
            <p:nvPr/>
          </p:nvPicPr>
          <p:blipFill rotWithShape="1">
            <a:blip r:embed="rId3" cstate="print"/>
            <a:srcRect t="39332" b="1"/>
            <a:stretch/>
          </p:blipFill>
          <p:spPr bwMode="auto">
            <a:xfrm>
              <a:off x="279273" y="1881962"/>
              <a:ext cx="9060227" cy="2002559"/>
            </a:xfrm>
            <a:prstGeom prst="rect">
              <a:avLst/>
            </a:prstGeom>
            <a:noFill/>
            <a:ln w="9525">
              <a:noFill/>
              <a:miter lim="800000"/>
              <a:headEnd/>
              <a:tailEnd/>
            </a:ln>
            <a:effectLst/>
          </p:spPr>
        </p:pic>
        <p:pic>
          <p:nvPicPr>
            <p:cNvPr id="21508" name="Picture 4"/>
            <p:cNvPicPr>
              <a:picLocks noChangeAspect="1" noChangeArrowheads="1"/>
            </p:cNvPicPr>
            <p:nvPr/>
          </p:nvPicPr>
          <p:blipFill rotWithShape="1">
            <a:blip r:embed="rId3" cstate="print"/>
            <a:srcRect t="9128" b="79566"/>
            <a:stretch/>
          </p:blipFill>
          <p:spPr bwMode="auto">
            <a:xfrm>
              <a:off x="265308" y="2189237"/>
              <a:ext cx="9060227" cy="373210"/>
            </a:xfrm>
            <a:prstGeom prst="rect">
              <a:avLst/>
            </a:prstGeom>
            <a:noFill/>
            <a:ln w="9525">
              <a:noFill/>
              <a:miter lim="800000"/>
              <a:headEnd/>
              <a:tailEnd/>
            </a:ln>
            <a:effectLst/>
          </p:spPr>
        </p:pic>
      </p:grpSp>
      <p:grpSp>
        <p:nvGrpSpPr>
          <p:cNvPr id="3" name="Group 2"/>
          <p:cNvGrpSpPr/>
          <p:nvPr/>
        </p:nvGrpSpPr>
        <p:grpSpPr>
          <a:xfrm>
            <a:off x="1352807" y="2916603"/>
            <a:ext cx="6941913" cy="1566419"/>
            <a:chOff x="1235849" y="4295776"/>
            <a:chExt cx="6941913" cy="1566419"/>
          </a:xfrm>
        </p:grpSpPr>
        <p:pic>
          <p:nvPicPr>
            <p:cNvPr id="21512" name="Picture 8"/>
            <p:cNvPicPr>
              <a:picLocks noChangeAspect="1" noChangeArrowheads="1"/>
            </p:cNvPicPr>
            <p:nvPr/>
          </p:nvPicPr>
          <p:blipFill rotWithShape="1">
            <a:blip r:embed="rId4" cstate="print"/>
            <a:srcRect t="86683"/>
            <a:stretch/>
          </p:blipFill>
          <p:spPr bwMode="auto">
            <a:xfrm>
              <a:off x="1264200" y="5500688"/>
              <a:ext cx="6913562" cy="361507"/>
            </a:xfrm>
            <a:prstGeom prst="rect">
              <a:avLst/>
            </a:prstGeom>
            <a:noFill/>
            <a:ln w="9525">
              <a:noFill/>
              <a:miter lim="800000"/>
              <a:headEnd/>
              <a:tailEnd/>
            </a:ln>
            <a:effectLst/>
          </p:spPr>
        </p:pic>
        <p:pic>
          <p:nvPicPr>
            <p:cNvPr id="6" name="Picture 8"/>
            <p:cNvPicPr>
              <a:picLocks noChangeAspect="1" noChangeArrowheads="1"/>
            </p:cNvPicPr>
            <p:nvPr/>
          </p:nvPicPr>
          <p:blipFill rotWithShape="1">
            <a:blip r:embed="rId4" cstate="print"/>
            <a:srcRect b="55614"/>
            <a:stretch/>
          </p:blipFill>
          <p:spPr bwMode="auto">
            <a:xfrm>
              <a:off x="1235849" y="4295776"/>
              <a:ext cx="6913562" cy="1204912"/>
            </a:xfrm>
            <a:prstGeom prst="rect">
              <a:avLst/>
            </a:prstGeom>
            <a:noFill/>
            <a:ln w="9525">
              <a:noFill/>
              <a:miter lim="800000"/>
              <a:headEnd/>
              <a:tailEnd/>
            </a:ln>
            <a:effectLst/>
          </p:spPr>
        </p:pic>
      </p:grpSp>
      <p:grpSp>
        <p:nvGrpSpPr>
          <p:cNvPr id="5" name="Group 4"/>
          <p:cNvGrpSpPr>
            <a:grpSpLocks noChangeAspect="1"/>
          </p:cNvGrpSpPr>
          <p:nvPr/>
        </p:nvGrpSpPr>
        <p:grpSpPr>
          <a:xfrm>
            <a:off x="795583" y="4483022"/>
            <a:ext cx="7288208" cy="2217173"/>
            <a:chOff x="-4906" y="4294890"/>
            <a:chExt cx="9267825" cy="281940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6" y="4294890"/>
              <a:ext cx="926782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1447" y="5715223"/>
              <a:ext cx="26003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31727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68412"/>
          </a:xfrm>
        </p:spPr>
        <p:txBody>
          <a:bodyPr>
            <a:normAutofit/>
          </a:bodyPr>
          <a:lstStyle/>
          <a:p>
            <a:r>
              <a:rPr lang="en-GB" sz="4000" b="1" dirty="0" err="1" smtClean="0">
                <a:solidFill>
                  <a:srgbClr val="003E5A"/>
                </a:solidFill>
              </a:rPr>
              <a:t>Sulforaphane</a:t>
            </a:r>
            <a:r>
              <a:rPr lang="en-GB" b="1" dirty="0" smtClean="0">
                <a:solidFill>
                  <a:srgbClr val="003E5A"/>
                </a:solidFill>
              </a:rPr>
              <a:t/>
            </a:r>
            <a:br>
              <a:rPr lang="en-GB" b="1" dirty="0" smtClean="0">
                <a:solidFill>
                  <a:srgbClr val="003E5A"/>
                </a:solidFill>
              </a:rPr>
            </a:br>
            <a:r>
              <a:rPr lang="en-GB" sz="2000" b="1" dirty="0" smtClean="0">
                <a:solidFill>
                  <a:srgbClr val="6B6B6B"/>
                </a:solidFill>
              </a:rPr>
              <a:t>1-isothiocyanato-(4</a:t>
            </a:r>
            <a:r>
              <a:rPr lang="en-GB" sz="2000" b="1" i="1" dirty="0" smtClean="0">
                <a:solidFill>
                  <a:srgbClr val="6B6B6B"/>
                </a:solidFill>
              </a:rPr>
              <a:t>R</a:t>
            </a:r>
            <a:r>
              <a:rPr lang="en-GB" sz="2000" b="1" dirty="0" smtClean="0">
                <a:solidFill>
                  <a:srgbClr val="6B6B6B"/>
                </a:solidFill>
              </a:rPr>
              <a:t>)-(</a:t>
            </a:r>
            <a:r>
              <a:rPr lang="en-GB" sz="2000" b="1" dirty="0" err="1" smtClean="0">
                <a:solidFill>
                  <a:srgbClr val="6B6B6B"/>
                </a:solidFill>
              </a:rPr>
              <a:t>methylsulfinyl</a:t>
            </a:r>
            <a:r>
              <a:rPr lang="en-GB" sz="2000" b="1" dirty="0" smtClean="0">
                <a:solidFill>
                  <a:srgbClr val="6B6B6B"/>
                </a:solidFill>
              </a:rPr>
              <a:t>) butane</a:t>
            </a:r>
            <a:endParaRPr lang="en-GB" b="1" dirty="0">
              <a:solidFill>
                <a:srgbClr val="6B6B6B"/>
              </a:solidFill>
            </a:endParaRPr>
          </a:p>
        </p:txBody>
      </p:sp>
      <p:pic>
        <p:nvPicPr>
          <p:cNvPr id="6" name="Picture 9" descr="C:\Users\Rose\AppData\Local\Microsoft\Windows\Temporary Internet Files\Content.IE5\ZD4E7NSX\MPj04389020000[1].jpg"/>
          <p:cNvPicPr>
            <a:picLocks noChangeAspect="1" noChangeArrowheads="1"/>
          </p:cNvPicPr>
          <p:nvPr/>
        </p:nvPicPr>
        <p:blipFill>
          <a:blip r:embed="rId3" cstate="print"/>
          <a:srcRect l="62735" t="80385" r="27165" b="1813"/>
          <a:stretch>
            <a:fillRect/>
          </a:stretch>
        </p:blipFill>
        <p:spPr bwMode="auto">
          <a:xfrm>
            <a:off x="7643834" y="142853"/>
            <a:ext cx="1006500" cy="1772316"/>
          </a:xfrm>
          <a:prstGeom prst="rect">
            <a:avLst/>
          </a:prstGeom>
          <a:noFill/>
        </p:spPr>
      </p:pic>
      <p:sp>
        <p:nvSpPr>
          <p:cNvPr id="7" name="Oval 6"/>
          <p:cNvSpPr/>
          <p:nvPr/>
        </p:nvSpPr>
        <p:spPr>
          <a:xfrm>
            <a:off x="500034" y="3786190"/>
            <a:ext cx="2357422" cy="71438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err="1" smtClean="0"/>
              <a:t>glucoraphanin</a:t>
            </a:r>
            <a:endParaRPr lang="en-GB" dirty="0"/>
          </a:p>
        </p:txBody>
      </p:sp>
      <p:pic>
        <p:nvPicPr>
          <p:cNvPr id="8" name="Picture 9" descr="C:\Users\Rose\AppData\Local\Microsoft\Windows\Temporary Internet Files\Content.IE5\ZD4E7NSX\MPj04389020000[1].jpg"/>
          <p:cNvPicPr>
            <a:picLocks noChangeAspect="1" noChangeArrowheads="1"/>
          </p:cNvPicPr>
          <p:nvPr/>
        </p:nvPicPr>
        <p:blipFill>
          <a:blip r:embed="rId3" cstate="print"/>
          <a:srcRect l="62735" t="80385" r="27165" b="1813"/>
          <a:stretch>
            <a:fillRect/>
          </a:stretch>
        </p:blipFill>
        <p:spPr bwMode="auto">
          <a:xfrm>
            <a:off x="1214414" y="2214554"/>
            <a:ext cx="1006500" cy="1772316"/>
          </a:xfrm>
          <a:prstGeom prst="rect">
            <a:avLst/>
          </a:prstGeom>
          <a:noFill/>
        </p:spPr>
      </p:pic>
      <p:sp>
        <p:nvSpPr>
          <p:cNvPr id="9" name="Oval 8"/>
          <p:cNvSpPr/>
          <p:nvPr/>
        </p:nvSpPr>
        <p:spPr>
          <a:xfrm>
            <a:off x="1928794" y="2143116"/>
            <a:ext cx="1928826" cy="500066"/>
          </a:xfrm>
          <a:prstGeom prst="ellipse">
            <a:avLst/>
          </a:prstGeom>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err="1" smtClean="0"/>
              <a:t>myrosinase</a:t>
            </a:r>
            <a:endParaRPr lang="en-GB" dirty="0"/>
          </a:p>
        </p:txBody>
      </p:sp>
      <p:pic>
        <p:nvPicPr>
          <p:cNvPr id="10" name="Picture 9" descr="C:\Users\Rose\AppData\Local\Microsoft\Windows\Temporary Internet Files\Content.IE5\ZD4E7NSX\MPj04389020000[1].jpg"/>
          <p:cNvPicPr>
            <a:picLocks noChangeAspect="1" noChangeArrowheads="1"/>
          </p:cNvPicPr>
          <p:nvPr/>
        </p:nvPicPr>
        <p:blipFill>
          <a:blip r:embed="rId3" cstate="print"/>
          <a:srcRect l="62735" t="91011" r="27165" b="1813"/>
          <a:stretch>
            <a:fillRect/>
          </a:stretch>
        </p:blipFill>
        <p:spPr bwMode="auto">
          <a:xfrm rot="5400000">
            <a:off x="4711692" y="4718068"/>
            <a:ext cx="1006500" cy="714380"/>
          </a:xfrm>
          <a:prstGeom prst="rect">
            <a:avLst/>
          </a:prstGeom>
          <a:noFill/>
        </p:spPr>
      </p:pic>
      <p:pic>
        <p:nvPicPr>
          <p:cNvPr id="11" name="Picture 9" descr="C:\Users\Rose\AppData\Local\Microsoft\Windows\Temporary Internet Files\Content.IE5\ZD4E7NSX\MPj04389020000[1].jpg"/>
          <p:cNvPicPr>
            <a:picLocks noChangeAspect="1" noChangeArrowheads="1"/>
          </p:cNvPicPr>
          <p:nvPr/>
        </p:nvPicPr>
        <p:blipFill>
          <a:blip r:embed="rId3" cstate="print"/>
          <a:srcRect l="62735" t="80385" r="27165" b="8575"/>
          <a:stretch>
            <a:fillRect/>
          </a:stretch>
        </p:blipFill>
        <p:spPr bwMode="auto">
          <a:xfrm rot="3771429">
            <a:off x="6085980" y="4254984"/>
            <a:ext cx="1006500" cy="1099109"/>
          </a:xfrm>
          <a:prstGeom prst="rect">
            <a:avLst/>
          </a:prstGeom>
          <a:noFill/>
        </p:spPr>
      </p:pic>
      <p:sp>
        <p:nvSpPr>
          <p:cNvPr id="12" name="Oval 11"/>
          <p:cNvSpPr/>
          <p:nvPr/>
        </p:nvSpPr>
        <p:spPr>
          <a:xfrm rot="1839464">
            <a:off x="4160756" y="4480176"/>
            <a:ext cx="2357422" cy="71438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err="1" smtClean="0"/>
              <a:t>glucoraphanin</a:t>
            </a:r>
            <a:endParaRPr lang="en-GB" dirty="0"/>
          </a:p>
        </p:txBody>
      </p:sp>
      <p:sp>
        <p:nvSpPr>
          <p:cNvPr id="13" name="Oval 12"/>
          <p:cNvSpPr/>
          <p:nvPr/>
        </p:nvSpPr>
        <p:spPr>
          <a:xfrm rot="265930">
            <a:off x="4302686" y="4074284"/>
            <a:ext cx="1928826" cy="500066"/>
          </a:xfrm>
          <a:prstGeom prst="ellipse">
            <a:avLst/>
          </a:prstGeom>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err="1" smtClean="0"/>
              <a:t>myrosinase</a:t>
            </a:r>
            <a:endParaRPr lang="en-GB" dirty="0"/>
          </a:p>
        </p:txBody>
      </p:sp>
      <p:sp>
        <p:nvSpPr>
          <p:cNvPr id="14" name="Lightning Bolt 13"/>
          <p:cNvSpPr/>
          <p:nvPr/>
        </p:nvSpPr>
        <p:spPr>
          <a:xfrm>
            <a:off x="5500694" y="4500570"/>
            <a:ext cx="357190" cy="500066"/>
          </a:xfrm>
          <a:prstGeom prst="lightningBol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5" name="Bent-Up Arrow 14"/>
          <p:cNvSpPr/>
          <p:nvPr/>
        </p:nvSpPr>
        <p:spPr>
          <a:xfrm rot="5400000">
            <a:off x="6072198" y="5679297"/>
            <a:ext cx="392907" cy="607223"/>
          </a:xfrm>
          <a:prstGeom prst="ben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16" name="Oval 15"/>
          <p:cNvSpPr/>
          <p:nvPr/>
        </p:nvSpPr>
        <p:spPr>
          <a:xfrm>
            <a:off x="6786578" y="5715016"/>
            <a:ext cx="1214446" cy="714380"/>
          </a:xfrm>
          <a:prstGeom prst="ellipse">
            <a:avLst/>
          </a:prstGeom>
          <a:ln>
            <a:solidFill>
              <a:schemeClr val="tx1">
                <a:lumMod val="50000"/>
                <a:lumOff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smtClean="0"/>
              <a:t>SFN</a:t>
            </a:r>
            <a:endParaRPr lang="en-GB" dirty="0"/>
          </a:p>
        </p:txBody>
      </p:sp>
      <p:cxnSp>
        <p:nvCxnSpPr>
          <p:cNvPr id="18" name="Straight Arrow Connector 17"/>
          <p:cNvCxnSpPr/>
          <p:nvPr/>
        </p:nvCxnSpPr>
        <p:spPr>
          <a:xfrm rot="5400000">
            <a:off x="7215206" y="4214818"/>
            <a:ext cx="428628" cy="4286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7252865" y="3071810"/>
            <a:ext cx="1967205" cy="1200329"/>
          </a:xfrm>
          <a:prstGeom prst="rect">
            <a:avLst/>
          </a:prstGeom>
          <a:noFill/>
        </p:spPr>
        <p:txBody>
          <a:bodyPr wrap="none" rtlCol="0">
            <a:spAutoFit/>
          </a:bodyPr>
          <a:lstStyle/>
          <a:p>
            <a:r>
              <a:rPr lang="en-GB" b="1" dirty="0" smtClean="0">
                <a:solidFill>
                  <a:srgbClr val="6B6B6B"/>
                </a:solidFill>
              </a:rPr>
              <a:t>Plant injury</a:t>
            </a:r>
          </a:p>
          <a:p>
            <a:r>
              <a:rPr lang="en-GB" b="1" dirty="0" smtClean="0">
                <a:solidFill>
                  <a:srgbClr val="6B6B6B"/>
                </a:solidFill>
              </a:rPr>
              <a:t>Pathogen attack</a:t>
            </a:r>
          </a:p>
          <a:p>
            <a:r>
              <a:rPr lang="en-GB" b="1" dirty="0" smtClean="0">
                <a:solidFill>
                  <a:srgbClr val="6B6B6B"/>
                </a:solidFill>
              </a:rPr>
              <a:t>Chewing</a:t>
            </a:r>
          </a:p>
          <a:p>
            <a:r>
              <a:rPr lang="en-GB" b="1" dirty="0" smtClean="0">
                <a:solidFill>
                  <a:srgbClr val="6B6B6B"/>
                </a:solidFill>
              </a:rPr>
              <a:t>Food prep</a:t>
            </a:r>
            <a:endParaRPr lang="en-GB" b="1" dirty="0">
              <a:solidFill>
                <a:srgbClr val="6B6B6B"/>
              </a:solidFill>
            </a:endParaRPr>
          </a:p>
        </p:txBody>
      </p:sp>
    </p:spTree>
    <p:extLst>
      <p:ext uri="{BB962C8B-B14F-4D97-AF65-F5344CB8AC3E}">
        <p14:creationId xmlns:p14="http://schemas.microsoft.com/office/powerpoint/2010/main" val="2243742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62" y="690316"/>
            <a:ext cx="2979098" cy="6167684"/>
          </a:xfrm>
        </p:spPr>
        <p:txBody>
          <a:bodyPr>
            <a:noAutofit/>
          </a:bodyPr>
          <a:lstStyle/>
          <a:p>
            <a:pPr lvl="0">
              <a:defRPr/>
            </a:pPr>
            <a:r>
              <a:rPr lang="en-GB" sz="1600" u="sng" dirty="0" smtClean="0">
                <a:solidFill>
                  <a:schemeClr val="tx1">
                    <a:lumMod val="50000"/>
                    <a:lumOff val="50000"/>
                  </a:schemeClr>
                </a:solidFill>
              </a:rPr>
              <a:t>School Of Biological Sciences</a:t>
            </a:r>
            <a:r>
              <a:rPr lang="en-GB" sz="1600" b="1" u="sng" dirty="0" smtClean="0">
                <a:solidFill>
                  <a:schemeClr val="tx1">
                    <a:lumMod val="50000"/>
                    <a:lumOff val="50000"/>
                  </a:schemeClr>
                </a:solidFill>
              </a:rPr>
              <a:t/>
            </a:r>
            <a:br>
              <a:rPr lang="en-GB" sz="1600" b="1" u="sng" dirty="0" smtClean="0">
                <a:solidFill>
                  <a:schemeClr val="tx1">
                    <a:lumMod val="50000"/>
                    <a:lumOff val="50000"/>
                  </a:schemeClr>
                </a:solidFill>
              </a:rPr>
            </a:br>
            <a:r>
              <a:rPr lang="en-GB" sz="1600" b="1" dirty="0" smtClean="0">
                <a:solidFill>
                  <a:schemeClr val="tx1">
                    <a:lumMod val="50000"/>
                    <a:lumOff val="50000"/>
                  </a:schemeClr>
                </a:solidFill>
              </a:rPr>
              <a:t>Ian Clark </a:t>
            </a:r>
            <a:r>
              <a:rPr lang="en-GB" sz="1600" dirty="0" smtClean="0">
                <a:solidFill>
                  <a:schemeClr val="tx1">
                    <a:lumMod val="50000"/>
                    <a:lumOff val="50000"/>
                  </a:schemeClr>
                </a:solidFill>
              </a:rPr>
              <a:t/>
            </a:r>
            <a:br>
              <a:rPr lang="en-GB" sz="1600" dirty="0" smtClean="0">
                <a:solidFill>
                  <a:schemeClr val="tx1">
                    <a:lumMod val="50000"/>
                    <a:lumOff val="50000"/>
                  </a:schemeClr>
                </a:solidFill>
              </a:rPr>
            </a:br>
            <a:r>
              <a:rPr lang="en-GB" sz="1600" dirty="0" smtClean="0">
                <a:solidFill>
                  <a:schemeClr val="tx1">
                    <a:lumMod val="50000"/>
                    <a:lumOff val="50000"/>
                  </a:schemeClr>
                </a:solidFill>
              </a:rPr>
              <a:t>Kirsty Culley</a:t>
            </a:r>
            <a:br>
              <a:rPr lang="en-GB" sz="1600" dirty="0" smtClean="0">
                <a:solidFill>
                  <a:schemeClr val="tx1">
                    <a:lumMod val="50000"/>
                    <a:lumOff val="50000"/>
                  </a:schemeClr>
                </a:solidFill>
              </a:rPr>
            </a:br>
            <a:r>
              <a:rPr lang="en-GB" sz="1600" b="1" dirty="0" smtClean="0">
                <a:solidFill>
                  <a:schemeClr val="tx1">
                    <a:lumMod val="50000"/>
                    <a:lumOff val="50000"/>
                  </a:schemeClr>
                </a:solidFill>
              </a:rPr>
              <a:t>Rose Davidson</a:t>
            </a:r>
            <a:r>
              <a:rPr lang="en-GB" sz="1600" dirty="0" smtClean="0">
                <a:solidFill>
                  <a:schemeClr val="tx1">
                    <a:lumMod val="50000"/>
                    <a:lumOff val="50000"/>
                  </a:schemeClr>
                </a:solidFill>
              </a:rPr>
              <a:t/>
            </a:r>
            <a:br>
              <a:rPr lang="en-GB" sz="1600" dirty="0" smtClean="0">
                <a:solidFill>
                  <a:schemeClr val="tx1">
                    <a:lumMod val="50000"/>
                    <a:lumOff val="50000"/>
                  </a:schemeClr>
                </a:solidFill>
              </a:rPr>
            </a:br>
            <a:r>
              <a:rPr lang="en-GB" sz="1600" b="1" dirty="0" smtClean="0">
                <a:solidFill>
                  <a:schemeClr val="tx1">
                    <a:lumMod val="50000"/>
                    <a:lumOff val="50000"/>
                  </a:schemeClr>
                </a:solidFill>
              </a:rPr>
              <a:t>Orla Jupp</a:t>
            </a:r>
            <a:br>
              <a:rPr lang="en-GB" sz="1600" b="1" dirty="0" smtClean="0">
                <a:solidFill>
                  <a:schemeClr val="tx1">
                    <a:lumMod val="50000"/>
                    <a:lumOff val="50000"/>
                  </a:schemeClr>
                </a:solidFill>
              </a:rPr>
            </a:br>
            <a:r>
              <a:rPr lang="en-GB" sz="1600" b="1" dirty="0" smtClean="0">
                <a:solidFill>
                  <a:schemeClr val="tx1">
                    <a:lumMod val="50000"/>
                    <a:lumOff val="50000"/>
                  </a:schemeClr>
                </a:solidFill>
              </a:rPr>
              <a:t>Sarah Gardner</a:t>
            </a:r>
            <a:br>
              <a:rPr lang="en-GB" sz="1600" b="1" dirty="0" smtClean="0">
                <a:solidFill>
                  <a:schemeClr val="tx1">
                    <a:lumMod val="50000"/>
                    <a:lumOff val="50000"/>
                  </a:schemeClr>
                </a:solidFill>
              </a:rPr>
            </a:br>
            <a:r>
              <a:rPr lang="en-GB" sz="1600" b="1" dirty="0" smtClean="0">
                <a:solidFill>
                  <a:schemeClr val="tx1">
                    <a:lumMod val="50000"/>
                    <a:lumOff val="50000"/>
                  </a:schemeClr>
                </a:solidFill>
              </a:rPr>
              <a:t>Jonathan Green </a:t>
            </a:r>
            <a:br>
              <a:rPr lang="en-GB" sz="1600" b="1" dirty="0" smtClean="0">
                <a:solidFill>
                  <a:schemeClr val="tx1">
                    <a:lumMod val="50000"/>
                    <a:lumOff val="50000"/>
                  </a:schemeClr>
                </a:solidFill>
              </a:rPr>
            </a:br>
            <a:r>
              <a:rPr lang="en-GB" sz="1600" b="1" dirty="0" smtClean="0">
                <a:solidFill>
                  <a:schemeClr val="tx1">
                    <a:lumMod val="50000"/>
                    <a:lumOff val="50000"/>
                  </a:schemeClr>
                </a:solidFill>
              </a:rPr>
              <a:t>Kimberley Hirst-Jones </a:t>
            </a:r>
            <a:r>
              <a:rPr lang="en-GB" sz="1600" dirty="0" smtClean="0">
                <a:solidFill>
                  <a:schemeClr val="tx1">
                    <a:lumMod val="50000"/>
                    <a:lumOff val="50000"/>
                  </a:schemeClr>
                </a:solidFill>
              </a:rPr>
              <a:t/>
            </a:r>
            <a:br>
              <a:rPr lang="en-GB" sz="1600" dirty="0" smtClean="0">
                <a:solidFill>
                  <a:schemeClr val="tx1">
                    <a:lumMod val="50000"/>
                    <a:lumOff val="50000"/>
                  </a:schemeClr>
                </a:solidFill>
              </a:rPr>
            </a:br>
            <a:r>
              <a:rPr lang="en-GB" sz="1600" dirty="0" smtClean="0">
                <a:solidFill>
                  <a:schemeClr val="tx1">
                    <a:lumMod val="50000"/>
                    <a:lumOff val="50000"/>
                  </a:schemeClr>
                </a:solidFill>
              </a:rPr>
              <a:t>Tracey Swingler</a:t>
            </a:r>
            <a:br>
              <a:rPr lang="en-GB" sz="1600" dirty="0" smtClean="0">
                <a:solidFill>
                  <a:schemeClr val="tx1">
                    <a:lumMod val="50000"/>
                    <a:lumOff val="50000"/>
                  </a:schemeClr>
                </a:solidFill>
              </a:rPr>
            </a:br>
            <a:r>
              <a:rPr lang="en-GB" sz="1600" dirty="0" smtClean="0">
                <a:solidFill>
                  <a:schemeClr val="tx1">
                    <a:lumMod val="50000"/>
                    <a:lumOff val="50000"/>
                  </a:schemeClr>
                </a:solidFill>
              </a:rPr>
              <a:t>Yvette Wormstone</a:t>
            </a:r>
            <a:br>
              <a:rPr lang="en-GB" sz="1600" dirty="0" smtClean="0">
                <a:solidFill>
                  <a:schemeClr val="tx1">
                    <a:lumMod val="50000"/>
                    <a:lumOff val="50000"/>
                  </a:schemeClr>
                </a:solidFill>
              </a:rPr>
            </a:br>
            <a:r>
              <a:rPr lang="en-GB" sz="1600" dirty="0" smtClean="0">
                <a:solidFill>
                  <a:schemeClr val="tx1">
                    <a:lumMod val="50000"/>
                    <a:lumOff val="50000"/>
                  </a:schemeClr>
                </a:solidFill>
              </a:rPr>
              <a:t>Natalie Crowe</a:t>
            </a:r>
            <a:br>
              <a:rPr lang="en-GB" sz="1600" dirty="0" smtClean="0">
                <a:solidFill>
                  <a:schemeClr val="tx1">
                    <a:lumMod val="50000"/>
                    <a:lumOff val="50000"/>
                  </a:schemeClr>
                </a:solidFill>
              </a:rPr>
            </a:br>
            <a:r>
              <a:rPr lang="en-GB" sz="1600" dirty="0" smtClean="0">
                <a:solidFill>
                  <a:schemeClr val="tx1">
                    <a:lumMod val="50000"/>
                    <a:lumOff val="50000"/>
                  </a:schemeClr>
                </a:solidFill>
              </a:rPr>
              <a:t>Linh Le</a:t>
            </a:r>
            <a:br>
              <a:rPr lang="en-GB" sz="1600" dirty="0" smtClean="0">
                <a:solidFill>
                  <a:schemeClr val="tx1">
                    <a:lumMod val="50000"/>
                    <a:lumOff val="50000"/>
                  </a:schemeClr>
                </a:solidFill>
              </a:rPr>
            </a:br>
            <a:r>
              <a:rPr lang="en-GB" sz="1600" dirty="0" smtClean="0">
                <a:solidFill>
                  <a:schemeClr val="tx1">
                    <a:lumMod val="50000"/>
                    <a:lumOff val="50000"/>
                  </a:schemeClr>
                </a:solidFill>
              </a:rPr>
              <a:t/>
            </a:r>
            <a:br>
              <a:rPr lang="en-GB" sz="1600" dirty="0" smtClean="0">
                <a:solidFill>
                  <a:schemeClr val="tx1">
                    <a:lumMod val="50000"/>
                    <a:lumOff val="50000"/>
                  </a:schemeClr>
                </a:solidFill>
              </a:rPr>
            </a:br>
            <a:r>
              <a:rPr lang="en-GB" sz="1600" u="sng" dirty="0" smtClean="0">
                <a:solidFill>
                  <a:schemeClr val="tx1">
                    <a:lumMod val="50000"/>
                    <a:lumOff val="50000"/>
                  </a:schemeClr>
                </a:solidFill>
              </a:rPr>
              <a:t> School Of Medicine</a:t>
            </a:r>
            <a:r>
              <a:rPr lang="en-GB" sz="1600" dirty="0" smtClean="0">
                <a:solidFill>
                  <a:schemeClr val="tx1">
                    <a:lumMod val="50000"/>
                    <a:lumOff val="50000"/>
                  </a:schemeClr>
                </a:solidFill>
              </a:rPr>
              <a:t/>
            </a:r>
            <a:br>
              <a:rPr lang="en-GB" sz="1600" dirty="0" smtClean="0">
                <a:solidFill>
                  <a:schemeClr val="tx1">
                    <a:lumMod val="50000"/>
                    <a:lumOff val="50000"/>
                  </a:schemeClr>
                </a:solidFill>
              </a:rPr>
            </a:br>
            <a:r>
              <a:rPr lang="en-GB" sz="1600" b="1" dirty="0" smtClean="0">
                <a:solidFill>
                  <a:schemeClr val="tx1">
                    <a:lumMod val="50000"/>
                    <a:lumOff val="50000"/>
                  </a:schemeClr>
                </a:solidFill>
              </a:rPr>
              <a:t>Yongping Bao</a:t>
            </a:r>
            <a:br>
              <a:rPr lang="en-GB" sz="1600" b="1" dirty="0" smtClean="0">
                <a:solidFill>
                  <a:schemeClr val="tx1">
                    <a:lumMod val="50000"/>
                    <a:lumOff val="50000"/>
                  </a:schemeClr>
                </a:solidFill>
              </a:rPr>
            </a:br>
            <a:r>
              <a:rPr lang="en-GB" sz="1600" b="1" dirty="0" smtClean="0">
                <a:solidFill>
                  <a:schemeClr val="tx1">
                    <a:lumMod val="50000"/>
                    <a:lumOff val="50000"/>
                  </a:schemeClr>
                </a:solidFill>
              </a:rPr>
              <a:t>Aedin Cassidy </a:t>
            </a:r>
            <a:br>
              <a:rPr lang="en-GB" sz="1600" b="1" dirty="0" smtClean="0">
                <a:solidFill>
                  <a:schemeClr val="tx1">
                    <a:lumMod val="50000"/>
                    <a:lumOff val="50000"/>
                  </a:schemeClr>
                </a:solidFill>
              </a:rPr>
            </a:br>
            <a:r>
              <a:rPr lang="en-GB" sz="1600" b="1" dirty="0" smtClean="0">
                <a:solidFill>
                  <a:schemeClr val="tx1">
                    <a:lumMod val="50000"/>
                    <a:lumOff val="50000"/>
                  </a:schemeClr>
                </a:solidFill>
              </a:rPr>
              <a:t>Alex Macgregor</a:t>
            </a:r>
            <a:r>
              <a:rPr lang="en-GB" sz="1600" dirty="0" smtClean="0">
                <a:solidFill>
                  <a:schemeClr val="tx1">
                    <a:lumMod val="50000"/>
                    <a:lumOff val="50000"/>
                  </a:schemeClr>
                </a:solidFill>
              </a:rPr>
              <a:t/>
            </a:r>
            <a:br>
              <a:rPr lang="en-GB" sz="1600" dirty="0" smtClean="0">
                <a:solidFill>
                  <a:schemeClr val="tx1">
                    <a:lumMod val="50000"/>
                    <a:lumOff val="50000"/>
                  </a:schemeClr>
                </a:solidFill>
              </a:rPr>
            </a:br>
            <a:r>
              <a:rPr lang="en-GB" sz="1600" b="1" dirty="0" smtClean="0">
                <a:solidFill>
                  <a:schemeClr val="tx1">
                    <a:lumMod val="50000"/>
                    <a:lumOff val="50000"/>
                  </a:schemeClr>
                </a:solidFill>
              </a:rPr>
              <a:t>Geoffrey Guile</a:t>
            </a:r>
            <a:br>
              <a:rPr lang="en-GB" sz="1600" b="1" dirty="0" smtClean="0">
                <a:solidFill>
                  <a:schemeClr val="tx1">
                    <a:lumMod val="50000"/>
                    <a:lumOff val="50000"/>
                  </a:schemeClr>
                </a:solidFill>
              </a:rPr>
            </a:br>
            <a:r>
              <a:rPr lang="en-GB" sz="1600" b="1" dirty="0" smtClean="0">
                <a:solidFill>
                  <a:schemeClr val="tx1">
                    <a:lumMod val="50000"/>
                    <a:lumOff val="50000"/>
                  </a:schemeClr>
                </a:solidFill>
              </a:rPr>
              <a:t>Colin Kay</a:t>
            </a:r>
            <a:br>
              <a:rPr lang="en-GB" sz="1600" b="1" dirty="0" smtClean="0">
                <a:solidFill>
                  <a:schemeClr val="tx1">
                    <a:lumMod val="50000"/>
                    <a:lumOff val="50000"/>
                  </a:schemeClr>
                </a:solidFill>
              </a:rPr>
            </a:br>
            <a:r>
              <a:rPr lang="en-GB" sz="1600" b="1" dirty="0" smtClean="0">
                <a:solidFill>
                  <a:schemeClr val="tx1">
                    <a:lumMod val="50000"/>
                    <a:lumOff val="50000"/>
                  </a:schemeClr>
                </a:solidFill>
              </a:rPr>
              <a:t>Rachel de Ferrars</a:t>
            </a:r>
            <a:r>
              <a:rPr lang="en-GB" sz="1600" dirty="0" smtClean="0">
                <a:solidFill>
                  <a:schemeClr val="tx1">
                    <a:lumMod val="50000"/>
                    <a:lumOff val="50000"/>
                  </a:schemeClr>
                </a:solidFill>
              </a:rPr>
              <a:t/>
            </a:r>
            <a:br>
              <a:rPr lang="en-GB" sz="1600" dirty="0" smtClean="0">
                <a:solidFill>
                  <a:schemeClr val="tx1">
                    <a:lumMod val="50000"/>
                    <a:lumOff val="50000"/>
                  </a:schemeClr>
                </a:solidFill>
              </a:rPr>
            </a:br>
            <a:r>
              <a:rPr lang="en-GB" sz="1600" dirty="0" smtClean="0">
                <a:solidFill>
                  <a:schemeClr val="tx1">
                    <a:lumMod val="50000"/>
                    <a:lumOff val="50000"/>
                  </a:schemeClr>
                </a:solidFill>
              </a:rPr>
              <a:t/>
            </a:r>
            <a:br>
              <a:rPr lang="en-GB" sz="1600" dirty="0" smtClean="0">
                <a:solidFill>
                  <a:schemeClr val="tx1">
                    <a:lumMod val="50000"/>
                    <a:lumOff val="50000"/>
                  </a:schemeClr>
                </a:solidFill>
              </a:rPr>
            </a:br>
            <a:r>
              <a:rPr lang="en-GB" sz="1600" u="sng" dirty="0" smtClean="0">
                <a:solidFill>
                  <a:schemeClr val="tx1">
                    <a:lumMod val="50000"/>
                    <a:lumOff val="50000"/>
                  </a:schemeClr>
                </a:solidFill>
              </a:rPr>
              <a:t>School Of Pharmacy</a:t>
            </a:r>
            <a:br>
              <a:rPr lang="en-GB" sz="1600" u="sng" dirty="0" smtClean="0">
                <a:solidFill>
                  <a:schemeClr val="tx1">
                    <a:lumMod val="50000"/>
                    <a:lumOff val="50000"/>
                  </a:schemeClr>
                </a:solidFill>
              </a:rPr>
            </a:br>
            <a:r>
              <a:rPr lang="en-GB" sz="1600" dirty="0" smtClean="0">
                <a:solidFill>
                  <a:schemeClr val="tx1">
                    <a:lumMod val="50000"/>
                    <a:lumOff val="50000"/>
                  </a:schemeClr>
                </a:solidFill>
              </a:rPr>
              <a:t>Rosemary Norton</a:t>
            </a:r>
            <a:br>
              <a:rPr lang="en-GB" sz="1600" dirty="0" smtClean="0">
                <a:solidFill>
                  <a:schemeClr val="tx1">
                    <a:lumMod val="50000"/>
                    <a:lumOff val="50000"/>
                  </a:schemeClr>
                </a:solidFill>
              </a:rPr>
            </a:br>
            <a:r>
              <a:rPr lang="en-GB" sz="1600" dirty="0" smtClean="0">
                <a:solidFill>
                  <a:schemeClr val="tx1">
                    <a:lumMod val="50000"/>
                    <a:lumOff val="50000"/>
                  </a:schemeClr>
                </a:solidFill>
              </a:rPr>
              <a:t>Maria O’Connell</a:t>
            </a:r>
            <a:endParaRPr lang="en-GB" sz="1600" dirty="0">
              <a:solidFill>
                <a:schemeClr val="tx1">
                  <a:lumMod val="50000"/>
                  <a:lumOff val="50000"/>
                </a:schemeClr>
              </a:solidFill>
            </a:endParaRPr>
          </a:p>
        </p:txBody>
      </p:sp>
      <p:pic>
        <p:nvPicPr>
          <p:cNvPr id="7" name="Picture 6" descr="Picture (Device Independent Bitmap) 1.JPG"/>
          <p:cNvPicPr>
            <a:picLocks noChangeAspect="1"/>
          </p:cNvPicPr>
          <p:nvPr/>
        </p:nvPicPr>
        <p:blipFill>
          <a:blip r:embed="rId2" cstate="print"/>
          <a:stretch>
            <a:fillRect/>
          </a:stretch>
        </p:blipFill>
        <p:spPr>
          <a:xfrm>
            <a:off x="5155637" y="3702071"/>
            <a:ext cx="3870730" cy="869903"/>
          </a:xfrm>
          <a:prstGeom prst="rect">
            <a:avLst/>
          </a:prstGeom>
          <a:ln>
            <a:noFill/>
          </a:ln>
          <a:effectLst>
            <a:outerShdw blurRad="292100" dist="139700" dir="2700000" algn="tl" rotWithShape="0">
              <a:srgbClr val="333333">
                <a:alpha val="65000"/>
              </a:srgbClr>
            </a:outerShdw>
          </a:effectLst>
        </p:spPr>
      </p:pic>
      <p:grpSp>
        <p:nvGrpSpPr>
          <p:cNvPr id="3" name="Group 4"/>
          <p:cNvGrpSpPr>
            <a:grpSpLocks/>
          </p:cNvGrpSpPr>
          <p:nvPr/>
        </p:nvGrpSpPr>
        <p:grpSpPr bwMode="auto">
          <a:xfrm>
            <a:off x="4711689" y="4732379"/>
            <a:ext cx="3289133" cy="640574"/>
            <a:chOff x="3016" y="3385"/>
            <a:chExt cx="2066" cy="480"/>
          </a:xfrm>
        </p:grpSpPr>
        <p:pic>
          <p:nvPicPr>
            <p:cNvPr id="9" name="Picture 5" descr="corn80"/>
            <p:cNvPicPr>
              <a:picLocks noChangeAspect="1" noChangeArrowheads="1"/>
            </p:cNvPicPr>
            <p:nvPr/>
          </p:nvPicPr>
          <p:blipFill>
            <a:blip r:embed="rId3" cstate="print"/>
            <a:srcRect/>
            <a:stretch>
              <a:fillRect/>
            </a:stretch>
          </p:blipFill>
          <p:spPr bwMode="auto">
            <a:xfrm>
              <a:off x="4422" y="3385"/>
              <a:ext cx="660" cy="480"/>
            </a:xfrm>
            <a:prstGeom prst="rect">
              <a:avLst/>
            </a:prstGeom>
            <a:ln>
              <a:noFill/>
            </a:ln>
            <a:effectLst>
              <a:outerShdw blurRad="292100" dist="139700" dir="2700000" algn="tl" rotWithShape="0">
                <a:srgbClr val="333333">
                  <a:alpha val="65000"/>
                </a:srgbClr>
              </a:outerShdw>
            </a:effectLst>
          </p:spPr>
        </p:pic>
        <p:pic>
          <p:nvPicPr>
            <p:cNvPr id="10" name="Picture 6"/>
            <p:cNvPicPr>
              <a:picLocks noChangeAspect="1" noChangeArrowheads="1"/>
            </p:cNvPicPr>
            <p:nvPr/>
          </p:nvPicPr>
          <p:blipFill>
            <a:blip r:embed="rId4" cstate="print"/>
            <a:srcRect/>
            <a:stretch>
              <a:fillRect/>
            </a:stretch>
          </p:blipFill>
          <p:spPr bwMode="auto">
            <a:xfrm>
              <a:off x="3016" y="3385"/>
              <a:ext cx="1406" cy="198"/>
            </a:xfrm>
            <a:prstGeom prst="rect">
              <a:avLst/>
            </a:prstGeom>
            <a:ln>
              <a:noFill/>
            </a:ln>
            <a:effectLst>
              <a:outerShdw blurRad="292100" dist="139700" dir="2700000" algn="tl" rotWithShape="0">
                <a:srgbClr val="333333">
                  <a:alpha val="65000"/>
                </a:srgbClr>
              </a:outerShdw>
            </a:effectLst>
          </p:spPr>
        </p:pic>
        <p:pic>
          <p:nvPicPr>
            <p:cNvPr id="11" name="Picture 7"/>
            <p:cNvPicPr>
              <a:picLocks noChangeAspect="1" noChangeArrowheads="1"/>
            </p:cNvPicPr>
            <p:nvPr/>
          </p:nvPicPr>
          <p:blipFill>
            <a:blip r:embed="rId5" cstate="print"/>
            <a:srcRect/>
            <a:stretch>
              <a:fillRect/>
            </a:stretch>
          </p:blipFill>
          <p:spPr bwMode="auto">
            <a:xfrm>
              <a:off x="3016" y="3566"/>
              <a:ext cx="1406" cy="297"/>
            </a:xfrm>
            <a:prstGeom prst="rect">
              <a:avLst/>
            </a:prstGeom>
            <a:ln>
              <a:noFill/>
            </a:ln>
            <a:effectLst>
              <a:outerShdw blurRad="292100" dist="139700" dir="2700000" algn="tl" rotWithShape="0">
                <a:srgbClr val="333333">
                  <a:alpha val="65000"/>
                </a:srgbClr>
              </a:outerShdw>
            </a:effectLst>
          </p:spPr>
        </p:pic>
      </p:grpSp>
      <p:sp>
        <p:nvSpPr>
          <p:cNvPr id="15" name="Rectangle 14"/>
          <p:cNvSpPr/>
          <p:nvPr/>
        </p:nvSpPr>
        <p:spPr>
          <a:xfrm>
            <a:off x="5440411" y="5730406"/>
            <a:ext cx="3703589" cy="43204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smtClean="0"/>
              <a:t>NIHR Flexibility and Sustainability Funding</a:t>
            </a:r>
            <a:endParaRPr lang="en-GB" sz="1600" dirty="0"/>
          </a:p>
        </p:txBody>
      </p:sp>
      <p:sp>
        <p:nvSpPr>
          <p:cNvPr id="14" name="TextBox 13"/>
          <p:cNvSpPr txBox="1"/>
          <p:nvPr/>
        </p:nvSpPr>
        <p:spPr>
          <a:xfrm>
            <a:off x="2503157" y="-22380"/>
            <a:ext cx="3116559" cy="1569660"/>
          </a:xfrm>
          <a:prstGeom prst="rect">
            <a:avLst/>
          </a:prstGeom>
          <a:noFill/>
        </p:spPr>
        <p:txBody>
          <a:bodyPr wrap="none" rtlCol="0">
            <a:spAutoFit/>
          </a:bodyPr>
          <a:lstStyle/>
          <a:p>
            <a:pPr algn="ctr"/>
            <a:r>
              <a:rPr lang="en-GB" sz="1600" u="sng" dirty="0" smtClean="0">
                <a:solidFill>
                  <a:schemeClr val="tx1">
                    <a:lumMod val="50000"/>
                    <a:lumOff val="50000"/>
                  </a:schemeClr>
                </a:solidFill>
              </a:rPr>
              <a:t>Institute of Orthopaedics, NNUH</a:t>
            </a:r>
          </a:p>
          <a:p>
            <a:pPr algn="ctr"/>
            <a:r>
              <a:rPr lang="en-GB" sz="1600" b="1" dirty="0" smtClean="0">
                <a:solidFill>
                  <a:schemeClr val="tx1">
                    <a:lumMod val="50000"/>
                    <a:lumOff val="50000"/>
                  </a:schemeClr>
                </a:solidFill>
              </a:rPr>
              <a:t>Simon Donell</a:t>
            </a:r>
          </a:p>
          <a:p>
            <a:pPr algn="ctr"/>
            <a:r>
              <a:rPr lang="en-GB" sz="1600" b="1" dirty="0" smtClean="0">
                <a:solidFill>
                  <a:schemeClr val="tx1">
                    <a:lumMod val="50000"/>
                    <a:lumOff val="50000"/>
                  </a:schemeClr>
                </a:solidFill>
              </a:rPr>
              <a:t>Sue Butters</a:t>
            </a:r>
          </a:p>
          <a:p>
            <a:pPr algn="ctr"/>
            <a:r>
              <a:rPr lang="en-GB" sz="1600" b="1" dirty="0" smtClean="0">
                <a:solidFill>
                  <a:schemeClr val="tx1">
                    <a:lumMod val="50000"/>
                    <a:lumOff val="50000"/>
                  </a:schemeClr>
                </a:solidFill>
              </a:rPr>
              <a:t>Angela </a:t>
            </a:r>
            <a:r>
              <a:rPr lang="en-GB" sz="1600" b="1" dirty="0" err="1" smtClean="0">
                <a:solidFill>
                  <a:schemeClr val="tx1">
                    <a:lumMod val="50000"/>
                    <a:lumOff val="50000"/>
                  </a:schemeClr>
                </a:solidFill>
              </a:rPr>
              <a:t>Bullough</a:t>
            </a:r>
            <a:endParaRPr lang="en-GB" sz="1600" b="1" dirty="0" smtClean="0">
              <a:solidFill>
                <a:schemeClr val="tx1">
                  <a:lumMod val="50000"/>
                  <a:lumOff val="50000"/>
                </a:schemeClr>
              </a:solidFill>
            </a:endParaRPr>
          </a:p>
          <a:p>
            <a:pPr algn="ctr"/>
            <a:r>
              <a:rPr lang="en-GB" sz="1600" dirty="0" smtClean="0">
                <a:solidFill>
                  <a:schemeClr val="tx1">
                    <a:lumMod val="50000"/>
                    <a:lumOff val="50000"/>
                  </a:schemeClr>
                </a:solidFill>
              </a:rPr>
              <a:t>Tracey Potter</a:t>
            </a:r>
          </a:p>
          <a:p>
            <a:pPr algn="ctr"/>
            <a:r>
              <a:rPr lang="en-GB" sz="1600" b="1" dirty="0" smtClean="0">
                <a:solidFill>
                  <a:schemeClr val="tx1">
                    <a:lumMod val="50000"/>
                    <a:lumOff val="50000"/>
                  </a:schemeClr>
                </a:solidFill>
              </a:rPr>
              <a:t>Laura Watts</a:t>
            </a:r>
            <a:endParaRPr lang="en-GB" sz="1600" b="1" dirty="0">
              <a:solidFill>
                <a:schemeClr val="tx1">
                  <a:lumMod val="50000"/>
                  <a:lumOff val="50000"/>
                </a:schemeClr>
              </a:solidFill>
            </a:endParaRPr>
          </a:p>
        </p:txBody>
      </p:sp>
      <p:sp>
        <p:nvSpPr>
          <p:cNvPr id="17" name="TextBox 16"/>
          <p:cNvSpPr txBox="1"/>
          <p:nvPr/>
        </p:nvSpPr>
        <p:spPr>
          <a:xfrm>
            <a:off x="6767852" y="1195314"/>
            <a:ext cx="2003946" cy="830997"/>
          </a:xfrm>
          <a:prstGeom prst="rect">
            <a:avLst/>
          </a:prstGeom>
          <a:noFill/>
        </p:spPr>
        <p:txBody>
          <a:bodyPr wrap="none" rtlCol="0">
            <a:spAutoFit/>
          </a:bodyPr>
          <a:lstStyle/>
          <a:p>
            <a:pPr algn="ctr"/>
            <a:r>
              <a:rPr lang="en-GB" sz="1600" u="sng" dirty="0" smtClean="0">
                <a:solidFill>
                  <a:schemeClr val="tx1">
                    <a:lumMod val="50000"/>
                    <a:lumOff val="50000"/>
                  </a:schemeClr>
                </a:solidFill>
              </a:rPr>
              <a:t>Kings College, London</a:t>
            </a:r>
          </a:p>
          <a:p>
            <a:pPr algn="ctr"/>
            <a:r>
              <a:rPr lang="en-GB" sz="1600" dirty="0" smtClean="0">
                <a:solidFill>
                  <a:schemeClr val="tx1">
                    <a:lumMod val="50000"/>
                    <a:lumOff val="50000"/>
                  </a:schemeClr>
                </a:solidFill>
              </a:rPr>
              <a:t>Frances Williams</a:t>
            </a:r>
          </a:p>
          <a:p>
            <a:pPr algn="ctr"/>
            <a:r>
              <a:rPr lang="en-GB" sz="1600" dirty="0" smtClean="0">
                <a:solidFill>
                  <a:schemeClr val="tx1">
                    <a:lumMod val="50000"/>
                    <a:lumOff val="50000"/>
                  </a:schemeClr>
                </a:solidFill>
              </a:rPr>
              <a:t>Tim </a:t>
            </a:r>
            <a:r>
              <a:rPr lang="en-GB" sz="1600" dirty="0" err="1" smtClean="0">
                <a:solidFill>
                  <a:schemeClr val="tx1">
                    <a:lumMod val="50000"/>
                    <a:lumOff val="50000"/>
                  </a:schemeClr>
                </a:solidFill>
              </a:rPr>
              <a:t>Spector</a:t>
            </a:r>
            <a:endParaRPr lang="en-GB" sz="1600" dirty="0">
              <a:solidFill>
                <a:schemeClr val="tx1">
                  <a:lumMod val="50000"/>
                  <a:lumOff val="50000"/>
                </a:schemeClr>
              </a:solidFill>
            </a:endParaRPr>
          </a:p>
        </p:txBody>
      </p:sp>
      <p:sp>
        <p:nvSpPr>
          <p:cNvPr id="18" name="TextBox 17"/>
          <p:cNvSpPr txBox="1"/>
          <p:nvPr/>
        </p:nvSpPr>
        <p:spPr>
          <a:xfrm>
            <a:off x="2381489" y="1610813"/>
            <a:ext cx="4494935" cy="1077218"/>
          </a:xfrm>
          <a:prstGeom prst="rect">
            <a:avLst/>
          </a:prstGeom>
          <a:noFill/>
        </p:spPr>
        <p:txBody>
          <a:bodyPr wrap="square" rtlCol="0">
            <a:spAutoFit/>
          </a:bodyPr>
          <a:lstStyle/>
          <a:p>
            <a:pPr algn="ctr"/>
            <a:r>
              <a:rPr lang="en-GB" sz="1600" u="sng" dirty="0" smtClean="0">
                <a:solidFill>
                  <a:schemeClr val="tx1">
                    <a:lumMod val="50000"/>
                    <a:lumOff val="50000"/>
                  </a:schemeClr>
                </a:solidFill>
              </a:rPr>
              <a:t>Kennedy Institute of Rheumatology, Oxford</a:t>
            </a:r>
          </a:p>
          <a:p>
            <a:pPr algn="ctr"/>
            <a:r>
              <a:rPr lang="en-GB" sz="1600" b="1" dirty="0" smtClean="0">
                <a:solidFill>
                  <a:schemeClr val="tx1">
                    <a:lumMod val="50000"/>
                    <a:lumOff val="50000"/>
                  </a:schemeClr>
                </a:solidFill>
              </a:rPr>
              <a:t>Tonia Vincent</a:t>
            </a:r>
          </a:p>
          <a:p>
            <a:pPr algn="ctr"/>
            <a:r>
              <a:rPr lang="en-GB" sz="1600" b="1" dirty="0" smtClean="0">
                <a:solidFill>
                  <a:schemeClr val="tx1">
                    <a:lumMod val="50000"/>
                    <a:lumOff val="50000"/>
                  </a:schemeClr>
                </a:solidFill>
              </a:rPr>
              <a:t>Olga </a:t>
            </a:r>
            <a:r>
              <a:rPr lang="en-GB" sz="1600" b="1" dirty="0" err="1" smtClean="0">
                <a:solidFill>
                  <a:schemeClr val="tx1">
                    <a:lumMod val="50000"/>
                    <a:lumOff val="50000"/>
                  </a:schemeClr>
                </a:solidFill>
              </a:rPr>
              <a:t>Boruc</a:t>
            </a:r>
            <a:endParaRPr lang="en-GB" sz="1600" b="1" dirty="0" smtClean="0">
              <a:solidFill>
                <a:schemeClr val="tx1">
                  <a:lumMod val="50000"/>
                  <a:lumOff val="50000"/>
                </a:schemeClr>
              </a:solidFill>
            </a:endParaRPr>
          </a:p>
          <a:p>
            <a:pPr algn="ctr"/>
            <a:r>
              <a:rPr lang="en-GB" sz="1600" b="1" dirty="0" smtClean="0">
                <a:solidFill>
                  <a:schemeClr val="tx1">
                    <a:lumMod val="50000"/>
                    <a:lumOff val="50000"/>
                  </a:schemeClr>
                </a:solidFill>
              </a:rPr>
              <a:t>Clare Driscoll</a:t>
            </a:r>
            <a:endParaRPr lang="en-GB" sz="1600" b="1" dirty="0">
              <a:solidFill>
                <a:schemeClr val="tx1">
                  <a:lumMod val="50000"/>
                  <a:lumOff val="50000"/>
                </a:schemeClr>
              </a:solidFill>
            </a:endParaRPr>
          </a:p>
        </p:txBody>
      </p:sp>
      <p:sp>
        <p:nvSpPr>
          <p:cNvPr id="20" name="Rectangle 19"/>
          <p:cNvSpPr/>
          <p:nvPr/>
        </p:nvSpPr>
        <p:spPr>
          <a:xfrm>
            <a:off x="6458199" y="6334127"/>
            <a:ext cx="1721922" cy="374073"/>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HG Blake Ltd</a:t>
            </a:r>
            <a:endParaRPr lang="en-GB" dirty="0"/>
          </a:p>
        </p:txBody>
      </p:sp>
      <p:pic>
        <p:nvPicPr>
          <p:cNvPr id="22" name="Picture 21" descr="ORUK-logo_RGB.png"/>
          <p:cNvPicPr>
            <a:picLocks noChangeAspect="1"/>
          </p:cNvPicPr>
          <p:nvPr/>
        </p:nvPicPr>
        <p:blipFill>
          <a:blip r:embed="rId6" cstate="print"/>
          <a:stretch>
            <a:fillRect/>
          </a:stretch>
        </p:blipFill>
        <p:spPr>
          <a:xfrm>
            <a:off x="7126091" y="2149422"/>
            <a:ext cx="1817857" cy="1431562"/>
          </a:xfrm>
          <a:prstGeom prst="rect">
            <a:avLst/>
          </a:prstGeom>
          <a:ln>
            <a:noFill/>
          </a:ln>
          <a:effectLst>
            <a:outerShdw blurRad="292100" dist="139700" dir="2700000" algn="tl" rotWithShape="0">
              <a:srgbClr val="333333">
                <a:alpha val="65000"/>
              </a:srgbClr>
            </a:outerShdw>
          </a:effectLst>
        </p:spPr>
      </p:pic>
      <p:pic>
        <p:nvPicPr>
          <p:cNvPr id="25" name="Picture 7" descr="AR_sl_master_pantone"/>
          <p:cNvPicPr>
            <a:picLocks noChangeAspect="1" noChangeArrowheads="1"/>
          </p:cNvPicPr>
          <p:nvPr/>
        </p:nvPicPr>
        <p:blipFill>
          <a:blip r:embed="rId7" cstate="print"/>
          <a:srcRect/>
          <a:stretch>
            <a:fillRect/>
          </a:stretch>
        </p:blipFill>
        <p:spPr bwMode="auto">
          <a:xfrm>
            <a:off x="3201875" y="5916876"/>
            <a:ext cx="2029665" cy="824621"/>
          </a:xfrm>
          <a:prstGeom prst="rect">
            <a:avLst/>
          </a:prstGeom>
          <a:ln>
            <a:noFill/>
          </a:ln>
          <a:effectLst>
            <a:outerShdw blurRad="292100" dist="139700" dir="2700000" algn="tl" rotWithShape="0">
              <a:srgbClr val="333333">
                <a:alpha val="65000"/>
              </a:srgbClr>
            </a:outerShdw>
          </a:effectLst>
        </p:spPr>
      </p:pic>
      <p:pic>
        <p:nvPicPr>
          <p:cNvPr id="27" name="Picture 26" descr="1.75788!uea_standard_black.wmf"/>
          <p:cNvPicPr>
            <a:picLocks noChangeAspect="1"/>
          </p:cNvPicPr>
          <p:nvPr/>
        </p:nvPicPr>
        <p:blipFill>
          <a:blip r:embed="rId8" cstate="print"/>
          <a:stretch>
            <a:fillRect/>
          </a:stretch>
        </p:blipFill>
        <p:spPr>
          <a:xfrm>
            <a:off x="781425" y="31899"/>
            <a:ext cx="1080654" cy="644186"/>
          </a:xfrm>
          <a:prstGeom prst="rect">
            <a:avLst/>
          </a:prstGeom>
          <a:ln>
            <a:noFill/>
          </a:ln>
          <a:effectLst>
            <a:outerShdw blurRad="292100" dist="139700" dir="2700000" algn="tl" rotWithShape="0">
              <a:srgbClr val="333333">
                <a:alpha val="65000"/>
              </a:srgbClr>
            </a:outerShdw>
          </a:effectLst>
        </p:spPr>
      </p:pic>
      <p:pic>
        <p:nvPicPr>
          <p:cNvPr id="29" name="Picture 28" descr="Salter.png"/>
          <p:cNvPicPr>
            <a:picLocks noChangeAspect="1"/>
          </p:cNvPicPr>
          <p:nvPr/>
        </p:nvPicPr>
        <p:blipFill>
          <a:blip r:embed="rId9" cstate="print"/>
          <a:stretch>
            <a:fillRect/>
          </a:stretch>
        </p:blipFill>
        <p:spPr>
          <a:xfrm>
            <a:off x="3003169" y="4453436"/>
            <a:ext cx="1213538" cy="1160079"/>
          </a:xfrm>
          <a:prstGeom prst="rect">
            <a:avLst/>
          </a:prstGeom>
          <a:ln>
            <a:noFill/>
          </a:ln>
          <a:effectLst>
            <a:outerShdw blurRad="292100" dist="139700" dir="2700000" algn="tl" rotWithShape="0">
              <a:srgbClr val="333333">
                <a:alpha val="65000"/>
              </a:srgbClr>
            </a:outerShdw>
          </a:effectLst>
        </p:spPr>
      </p:pic>
      <p:pic>
        <p:nvPicPr>
          <p:cNvPr id="21" name="Picture 2"/>
          <p:cNvPicPr>
            <a:picLocks noChangeAspect="1" noChangeArrowheads="1"/>
          </p:cNvPicPr>
          <p:nvPr/>
        </p:nvPicPr>
        <p:blipFill>
          <a:blip r:embed="rId10" cstate="print"/>
          <a:srcRect l="23198" t="20712" r="63546" b="71439"/>
          <a:stretch>
            <a:fillRect/>
          </a:stretch>
        </p:blipFill>
        <p:spPr bwMode="auto">
          <a:xfrm>
            <a:off x="3103512" y="3401093"/>
            <a:ext cx="1818239" cy="86127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659873" y="0"/>
            <a:ext cx="2433102" cy="1077218"/>
          </a:xfrm>
          <a:prstGeom prst="rect">
            <a:avLst/>
          </a:prstGeom>
          <a:noFill/>
        </p:spPr>
        <p:txBody>
          <a:bodyPr wrap="none" rtlCol="0">
            <a:spAutoFit/>
          </a:bodyPr>
          <a:lstStyle/>
          <a:p>
            <a:pPr algn="ctr"/>
            <a:r>
              <a:rPr lang="en-GB" sz="1600" u="sng" dirty="0" smtClean="0">
                <a:solidFill>
                  <a:schemeClr val="tx1">
                    <a:lumMod val="50000"/>
                    <a:lumOff val="50000"/>
                  </a:schemeClr>
                </a:solidFill>
              </a:rPr>
              <a:t>Institute for Food Research</a:t>
            </a:r>
          </a:p>
          <a:p>
            <a:pPr algn="ctr"/>
            <a:r>
              <a:rPr lang="en-GB" sz="1600" dirty="0" smtClean="0">
                <a:solidFill>
                  <a:schemeClr val="tx1">
                    <a:lumMod val="50000"/>
                    <a:lumOff val="50000"/>
                  </a:schemeClr>
                </a:solidFill>
              </a:rPr>
              <a:t>Richard Mithen</a:t>
            </a:r>
          </a:p>
          <a:p>
            <a:pPr algn="ctr"/>
            <a:r>
              <a:rPr lang="en-GB" sz="1600" dirty="0" smtClean="0">
                <a:solidFill>
                  <a:schemeClr val="tx1">
                    <a:lumMod val="50000"/>
                    <a:lumOff val="50000"/>
                  </a:schemeClr>
                </a:solidFill>
              </a:rPr>
              <a:t>Charlotte Armah</a:t>
            </a:r>
          </a:p>
          <a:p>
            <a:pPr algn="ctr"/>
            <a:r>
              <a:rPr lang="en-GB" sz="1600" dirty="0" smtClean="0">
                <a:solidFill>
                  <a:schemeClr val="tx1">
                    <a:lumMod val="50000"/>
                    <a:lumOff val="50000"/>
                  </a:schemeClr>
                </a:solidFill>
              </a:rPr>
              <a:t>Maria Traka</a:t>
            </a:r>
            <a:endParaRPr lang="en-GB" sz="1600" dirty="0">
              <a:solidFill>
                <a:schemeClr val="tx1">
                  <a:lumMod val="50000"/>
                  <a:lumOff val="50000"/>
                </a:schemeClr>
              </a:solidFill>
            </a:endParaRPr>
          </a:p>
        </p:txBody>
      </p:sp>
      <p:sp>
        <p:nvSpPr>
          <p:cNvPr id="31" name="Rectangle 30"/>
          <p:cNvSpPr/>
          <p:nvPr/>
        </p:nvSpPr>
        <p:spPr>
          <a:xfrm>
            <a:off x="5440411" y="5504330"/>
            <a:ext cx="3703589" cy="715671"/>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000" dirty="0" smtClean="0"/>
              <a:t>NIHR Flexibility and Sustainability Funding</a:t>
            </a:r>
            <a:endParaRPr lang="en-GB" sz="2000" dirty="0"/>
          </a:p>
        </p:txBody>
      </p:sp>
      <p:sp>
        <p:nvSpPr>
          <p:cNvPr id="32" name="Rectangle 31"/>
          <p:cNvSpPr/>
          <p:nvPr/>
        </p:nvSpPr>
        <p:spPr>
          <a:xfrm>
            <a:off x="6458199" y="6436809"/>
            <a:ext cx="1721922" cy="374073"/>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HG Blake Ltd</a:t>
            </a:r>
            <a:endParaRPr lang="en-GB" dirty="0"/>
          </a:p>
        </p:txBody>
      </p:sp>
      <p:pic>
        <p:nvPicPr>
          <p:cNvPr id="33" name="Picture 13" descr="http://www.bbsrc.ac.uk/upload/nostrap-bbsrc-colour.jpg"/>
          <p:cNvPicPr>
            <a:picLocks noChangeAspect="1" noChangeArrowheads="1"/>
          </p:cNvPicPr>
          <p:nvPr/>
        </p:nvPicPr>
        <p:blipFill>
          <a:blip r:embed="rId11" cstate="print"/>
          <a:srcRect/>
          <a:stretch>
            <a:fillRect/>
          </a:stretch>
        </p:blipFill>
        <p:spPr bwMode="auto">
          <a:xfrm>
            <a:off x="2693380" y="2724417"/>
            <a:ext cx="2228371" cy="442734"/>
          </a:xfrm>
          <a:prstGeom prst="rect">
            <a:avLst/>
          </a:prstGeom>
          <a:ln>
            <a:noFill/>
          </a:ln>
          <a:effectLst>
            <a:outerShdw blurRad="292100" dist="139700" dir="2700000" algn="tl" rotWithShape="0">
              <a:srgbClr val="333333">
                <a:alpha val="65000"/>
              </a:srgbClr>
            </a:outerShdw>
          </a:effectLst>
        </p:spPr>
      </p:pic>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59873" y="2767467"/>
            <a:ext cx="2215959" cy="741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871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8670"/>
            <a:ext cx="4614866" cy="5154626"/>
          </a:xfrm>
        </p:spPr>
        <p:txBody>
          <a:bodyPr>
            <a:normAutofit/>
          </a:bodyPr>
          <a:lstStyle/>
          <a:p>
            <a:r>
              <a:rPr lang="en-GB" sz="2800" dirty="0" smtClean="0">
                <a:solidFill>
                  <a:srgbClr val="003E5A"/>
                </a:solidFill>
              </a:rPr>
              <a:t>In man, 68g broccoli sprouts was sufficient to show HDACi in peripheral blood mononuclear cells </a:t>
            </a:r>
            <a:r>
              <a:rPr lang="en-GB" sz="2000" dirty="0" smtClean="0">
                <a:solidFill>
                  <a:srgbClr val="003E5A"/>
                </a:solidFill>
              </a:rPr>
              <a:t>(</a:t>
            </a:r>
            <a:r>
              <a:rPr lang="en-GB" sz="2000" dirty="0" err="1" smtClean="0">
                <a:solidFill>
                  <a:srgbClr val="003E5A"/>
                </a:solidFill>
              </a:rPr>
              <a:t>Myzack</a:t>
            </a:r>
            <a:r>
              <a:rPr lang="en-GB" sz="2000" dirty="0" smtClean="0">
                <a:solidFill>
                  <a:srgbClr val="003E5A"/>
                </a:solidFill>
              </a:rPr>
              <a:t> et al., 2007)</a:t>
            </a:r>
            <a:r>
              <a:rPr lang="en-GB" dirty="0" smtClean="0"/>
              <a:t/>
            </a:r>
            <a:br>
              <a:rPr lang="en-GB" dirty="0" smtClean="0"/>
            </a:br>
            <a:endParaRPr lang="en-GB" dirty="0"/>
          </a:p>
        </p:txBody>
      </p:sp>
      <p:pic>
        <p:nvPicPr>
          <p:cNvPr id="4" name="Picture 4"/>
          <p:cNvPicPr>
            <a:picLocks noGrp="1" noChangeAspect="1" noChangeArrowheads="1"/>
          </p:cNvPicPr>
          <p:nvPr>
            <p:ph idx="1"/>
          </p:nvPr>
        </p:nvPicPr>
        <p:blipFill>
          <a:blip r:embed="rId3" cstate="print">
            <a:lum contrast="6000"/>
          </a:blip>
          <a:srcRect b="16187"/>
          <a:stretch>
            <a:fillRect/>
          </a:stretch>
        </p:blipFill>
        <p:spPr bwMode="auto">
          <a:xfrm>
            <a:off x="5249872" y="745738"/>
            <a:ext cx="3179780" cy="5540782"/>
          </a:xfrm>
          <a:prstGeom prst="rect">
            <a:avLst/>
          </a:prstGeom>
          <a:noFill/>
          <a:ln w="9525">
            <a:noFill/>
            <a:miter lim="800000"/>
            <a:headEnd/>
            <a:tailEnd/>
          </a:ln>
          <a:effectLst/>
        </p:spPr>
      </p:pic>
    </p:spTree>
    <p:extLst>
      <p:ext uri="{BB962C8B-B14F-4D97-AF65-F5344CB8AC3E}">
        <p14:creationId xmlns:p14="http://schemas.microsoft.com/office/powerpoint/2010/main" val="29864884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3E5A"/>
                </a:solidFill>
              </a:rPr>
              <a:t>Histone acetylation</a:t>
            </a:r>
            <a:endParaRPr lang="en-GB" sz="3600" b="1" dirty="0">
              <a:solidFill>
                <a:srgbClr val="003E5A"/>
              </a:solidFill>
            </a:endParaRPr>
          </a:p>
        </p:txBody>
      </p:sp>
      <p:sp>
        <p:nvSpPr>
          <p:cNvPr id="64" name="TextBox 63"/>
          <p:cNvSpPr txBox="1"/>
          <p:nvPr/>
        </p:nvSpPr>
        <p:spPr>
          <a:xfrm>
            <a:off x="586689" y="6357958"/>
            <a:ext cx="1842171" cy="369332"/>
          </a:xfrm>
          <a:prstGeom prst="rect">
            <a:avLst/>
          </a:prstGeom>
          <a:noFill/>
        </p:spPr>
        <p:txBody>
          <a:bodyPr wrap="none" rtlCol="0">
            <a:spAutoFit/>
          </a:bodyPr>
          <a:lstStyle/>
          <a:p>
            <a:r>
              <a:rPr lang="en-GB" dirty="0" smtClean="0"/>
              <a:t>SW1353 cell line</a:t>
            </a:r>
            <a:endParaRPr lang="en-GB" dirty="0"/>
          </a:p>
        </p:txBody>
      </p:sp>
      <p:grpSp>
        <p:nvGrpSpPr>
          <p:cNvPr id="5" name="Group 57"/>
          <p:cNvGrpSpPr/>
          <p:nvPr/>
        </p:nvGrpSpPr>
        <p:grpSpPr>
          <a:xfrm>
            <a:off x="345205" y="2000240"/>
            <a:ext cx="4061159" cy="4286280"/>
            <a:chOff x="345205" y="2000240"/>
            <a:chExt cx="4061159" cy="4286280"/>
          </a:xfrm>
        </p:grpSpPr>
        <p:grpSp>
          <p:nvGrpSpPr>
            <p:cNvPr id="6" name="Group 527"/>
            <p:cNvGrpSpPr>
              <a:grpSpLocks/>
            </p:cNvGrpSpPr>
            <p:nvPr/>
          </p:nvGrpSpPr>
          <p:grpSpPr bwMode="auto">
            <a:xfrm>
              <a:off x="345205" y="4879519"/>
              <a:ext cx="3909015" cy="733230"/>
              <a:chOff x="10551" y="7853"/>
              <a:chExt cx="3597" cy="370"/>
            </a:xfrm>
            <a:solidFill>
              <a:schemeClr val="bg1"/>
            </a:solidFill>
          </p:grpSpPr>
          <p:sp>
            <p:nvSpPr>
              <p:cNvPr id="39" name="Text Box 450"/>
              <p:cNvSpPr txBox="1">
                <a:spLocks noChangeArrowheads="1"/>
              </p:cNvSpPr>
              <p:nvPr/>
            </p:nvSpPr>
            <p:spPr bwMode="auto">
              <a:xfrm rot="19252360">
                <a:off x="10551" y="7950"/>
                <a:ext cx="639"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Control</a:t>
                </a:r>
                <a:endParaRPr lang="en-US" sz="1200" b="1" dirty="0">
                  <a:solidFill>
                    <a:srgbClr val="003E5A"/>
                  </a:solidFill>
                  <a:latin typeface="Times New Roman" pitchFamily="18" charset="0"/>
                </a:endParaRPr>
              </a:p>
            </p:txBody>
          </p:sp>
          <p:sp>
            <p:nvSpPr>
              <p:cNvPr id="40" name="Text Box 452"/>
              <p:cNvSpPr txBox="1">
                <a:spLocks noChangeArrowheads="1"/>
              </p:cNvSpPr>
              <p:nvPr/>
            </p:nvSpPr>
            <p:spPr bwMode="auto">
              <a:xfrm rot="19265312">
                <a:off x="10895" y="7912"/>
                <a:ext cx="444"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TSA</a:t>
                </a:r>
                <a:endParaRPr lang="en-US" sz="1200" b="1" dirty="0">
                  <a:solidFill>
                    <a:srgbClr val="003E5A"/>
                  </a:solidFill>
                  <a:latin typeface="Times New Roman" pitchFamily="18" charset="0"/>
                </a:endParaRPr>
              </a:p>
            </p:txBody>
          </p:sp>
          <p:sp>
            <p:nvSpPr>
              <p:cNvPr id="41" name="Text Box 453"/>
              <p:cNvSpPr txBox="1">
                <a:spLocks noChangeArrowheads="1"/>
              </p:cNvSpPr>
              <p:nvPr/>
            </p:nvSpPr>
            <p:spPr bwMode="auto">
              <a:xfrm rot="19265312">
                <a:off x="10725" y="7989"/>
                <a:ext cx="800"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IL-1/OSM</a:t>
                </a:r>
                <a:endParaRPr lang="en-US" sz="1200" b="1" dirty="0">
                  <a:solidFill>
                    <a:srgbClr val="003E5A"/>
                  </a:solidFill>
                  <a:latin typeface="Times New Roman" pitchFamily="18" charset="0"/>
                </a:endParaRPr>
              </a:p>
            </p:txBody>
          </p:sp>
          <p:sp>
            <p:nvSpPr>
              <p:cNvPr id="42" name="Text Box 454"/>
              <p:cNvSpPr txBox="1">
                <a:spLocks noChangeArrowheads="1"/>
              </p:cNvSpPr>
              <p:nvPr/>
            </p:nvSpPr>
            <p:spPr bwMode="auto">
              <a:xfrm rot="19265312">
                <a:off x="10746" y="8011"/>
                <a:ext cx="1114"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IL-1/OSM/TSA</a:t>
                </a:r>
                <a:endParaRPr lang="en-US" sz="1200" b="1" dirty="0">
                  <a:solidFill>
                    <a:srgbClr val="003E5A"/>
                  </a:solidFill>
                  <a:latin typeface="Times New Roman" pitchFamily="18" charset="0"/>
                </a:endParaRPr>
              </a:p>
            </p:txBody>
          </p:sp>
          <p:sp>
            <p:nvSpPr>
              <p:cNvPr id="43" name="Text Box 455"/>
              <p:cNvSpPr txBox="1">
                <a:spLocks noChangeArrowheads="1"/>
              </p:cNvSpPr>
              <p:nvPr/>
            </p:nvSpPr>
            <p:spPr bwMode="auto">
              <a:xfrm rot="19252360">
                <a:off x="11630" y="7873"/>
                <a:ext cx="241"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5</a:t>
                </a:r>
                <a:endParaRPr lang="en-US" sz="1200" b="1" dirty="0">
                  <a:solidFill>
                    <a:srgbClr val="003E5A"/>
                  </a:solidFill>
                  <a:latin typeface="Times New Roman" pitchFamily="18" charset="0"/>
                </a:endParaRPr>
              </a:p>
            </p:txBody>
          </p:sp>
          <p:sp>
            <p:nvSpPr>
              <p:cNvPr id="44" name="Text Box 456"/>
              <p:cNvSpPr txBox="1">
                <a:spLocks noChangeArrowheads="1"/>
              </p:cNvSpPr>
              <p:nvPr/>
            </p:nvSpPr>
            <p:spPr bwMode="auto">
              <a:xfrm rot="19265312">
                <a:off x="11766" y="7886"/>
                <a:ext cx="312"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10</a:t>
                </a:r>
                <a:endParaRPr lang="en-US" sz="1200" b="1" dirty="0">
                  <a:solidFill>
                    <a:srgbClr val="003E5A"/>
                  </a:solidFill>
                  <a:latin typeface="Times New Roman" pitchFamily="18" charset="0"/>
                </a:endParaRPr>
              </a:p>
            </p:txBody>
          </p:sp>
          <p:sp>
            <p:nvSpPr>
              <p:cNvPr id="45" name="Text Box 457"/>
              <p:cNvSpPr txBox="1">
                <a:spLocks noChangeArrowheads="1"/>
              </p:cNvSpPr>
              <p:nvPr/>
            </p:nvSpPr>
            <p:spPr bwMode="auto">
              <a:xfrm rot="19265312">
                <a:off x="11958" y="7886"/>
                <a:ext cx="312"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15</a:t>
                </a:r>
                <a:endParaRPr lang="en-US" sz="1200" b="1" dirty="0">
                  <a:solidFill>
                    <a:srgbClr val="003E5A"/>
                  </a:solidFill>
                  <a:latin typeface="Times New Roman" pitchFamily="18" charset="0"/>
                </a:endParaRPr>
              </a:p>
            </p:txBody>
          </p:sp>
          <p:sp>
            <p:nvSpPr>
              <p:cNvPr id="46" name="Text Box 458"/>
              <p:cNvSpPr txBox="1">
                <a:spLocks noChangeArrowheads="1"/>
              </p:cNvSpPr>
              <p:nvPr/>
            </p:nvSpPr>
            <p:spPr bwMode="auto">
              <a:xfrm rot="19265312">
                <a:off x="12156" y="7886"/>
                <a:ext cx="312"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30</a:t>
                </a:r>
                <a:endParaRPr lang="en-US" sz="1200" b="1" dirty="0">
                  <a:solidFill>
                    <a:srgbClr val="003E5A"/>
                  </a:solidFill>
                  <a:latin typeface="Times New Roman" pitchFamily="18" charset="0"/>
                </a:endParaRPr>
              </a:p>
            </p:txBody>
          </p:sp>
          <p:sp>
            <p:nvSpPr>
              <p:cNvPr id="47" name="Text Box 459"/>
              <p:cNvSpPr txBox="1">
                <a:spLocks noChangeArrowheads="1"/>
              </p:cNvSpPr>
              <p:nvPr/>
            </p:nvSpPr>
            <p:spPr bwMode="auto">
              <a:xfrm rot="19252360">
                <a:off x="12420" y="7871"/>
                <a:ext cx="241"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5</a:t>
                </a:r>
                <a:endParaRPr lang="en-US" sz="1200" b="1" dirty="0">
                  <a:solidFill>
                    <a:srgbClr val="003E5A"/>
                  </a:solidFill>
                  <a:latin typeface="Times New Roman" pitchFamily="18" charset="0"/>
                </a:endParaRPr>
              </a:p>
            </p:txBody>
          </p:sp>
          <p:sp>
            <p:nvSpPr>
              <p:cNvPr id="48" name="Text Box 460"/>
              <p:cNvSpPr txBox="1">
                <a:spLocks noChangeArrowheads="1"/>
              </p:cNvSpPr>
              <p:nvPr/>
            </p:nvSpPr>
            <p:spPr bwMode="auto">
              <a:xfrm rot="19265312">
                <a:off x="12544" y="7884"/>
                <a:ext cx="312"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10</a:t>
                </a:r>
                <a:endParaRPr lang="en-US" sz="1200" b="1" dirty="0">
                  <a:solidFill>
                    <a:srgbClr val="003E5A"/>
                  </a:solidFill>
                  <a:latin typeface="Times New Roman" pitchFamily="18" charset="0"/>
                </a:endParaRPr>
              </a:p>
            </p:txBody>
          </p:sp>
          <p:sp>
            <p:nvSpPr>
              <p:cNvPr id="49" name="Text Box 461"/>
              <p:cNvSpPr txBox="1">
                <a:spLocks noChangeArrowheads="1"/>
              </p:cNvSpPr>
              <p:nvPr/>
            </p:nvSpPr>
            <p:spPr bwMode="auto">
              <a:xfrm rot="19265312">
                <a:off x="12730" y="7884"/>
                <a:ext cx="312"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15</a:t>
                </a:r>
                <a:endParaRPr lang="en-US" sz="1200" b="1" dirty="0">
                  <a:solidFill>
                    <a:srgbClr val="003E5A"/>
                  </a:solidFill>
                  <a:latin typeface="Times New Roman" pitchFamily="18" charset="0"/>
                </a:endParaRPr>
              </a:p>
            </p:txBody>
          </p:sp>
          <p:sp>
            <p:nvSpPr>
              <p:cNvPr id="50" name="Text Box 462"/>
              <p:cNvSpPr txBox="1">
                <a:spLocks noChangeArrowheads="1"/>
              </p:cNvSpPr>
              <p:nvPr/>
            </p:nvSpPr>
            <p:spPr bwMode="auto">
              <a:xfrm rot="19265312">
                <a:off x="12922" y="7884"/>
                <a:ext cx="312"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30</a:t>
                </a:r>
                <a:endParaRPr lang="en-US" sz="1200" b="1" dirty="0">
                  <a:solidFill>
                    <a:srgbClr val="003E5A"/>
                  </a:solidFill>
                  <a:latin typeface="Times New Roman" pitchFamily="18" charset="0"/>
                </a:endParaRPr>
              </a:p>
            </p:txBody>
          </p:sp>
          <p:sp>
            <p:nvSpPr>
              <p:cNvPr id="51" name="Line 463"/>
              <p:cNvSpPr>
                <a:spLocks noChangeShapeType="1"/>
              </p:cNvSpPr>
              <p:nvPr/>
            </p:nvSpPr>
            <p:spPr bwMode="auto">
              <a:xfrm flipV="1">
                <a:off x="12477" y="8082"/>
                <a:ext cx="684" cy="0"/>
              </a:xfrm>
              <a:prstGeom prst="line">
                <a:avLst/>
              </a:prstGeom>
              <a:grpFill/>
              <a:ln w="28575">
                <a:solidFill>
                  <a:schemeClr val="tx1"/>
                </a:solidFill>
                <a:round/>
                <a:headEnd/>
                <a:tailEnd/>
              </a:ln>
            </p:spPr>
            <p:txBody>
              <a:bodyPr/>
              <a:lstStyle/>
              <a:p>
                <a:endParaRPr lang="en-GB" dirty="0">
                  <a:solidFill>
                    <a:srgbClr val="003E5A"/>
                  </a:solidFill>
                </a:endParaRPr>
              </a:p>
            </p:txBody>
          </p:sp>
          <p:sp>
            <p:nvSpPr>
              <p:cNvPr id="52" name="Text Box 465"/>
              <p:cNvSpPr txBox="1">
                <a:spLocks noChangeArrowheads="1"/>
              </p:cNvSpPr>
              <p:nvPr/>
            </p:nvSpPr>
            <p:spPr bwMode="auto">
              <a:xfrm>
                <a:off x="13264" y="7853"/>
                <a:ext cx="884" cy="155"/>
              </a:xfrm>
              <a:prstGeom prst="rect">
                <a:avLst/>
              </a:prstGeom>
              <a:noFill/>
              <a:ln w="9525">
                <a:noFill/>
                <a:miter lim="800000"/>
                <a:headEnd/>
                <a:tailEnd/>
              </a:ln>
            </p:spPr>
            <p:txBody>
              <a:bodyPr wrap="none">
                <a:spAutoFit/>
              </a:bodyPr>
              <a:lstStyle/>
              <a:p>
                <a:pPr defTabSz="4176713"/>
                <a:r>
                  <a:rPr lang="en-GB" sz="1400" b="1" dirty="0" smtClean="0">
                    <a:solidFill>
                      <a:srgbClr val="003E5A"/>
                    </a:solidFill>
                    <a:latin typeface="Times New Roman" pitchFamily="18" charset="0"/>
                  </a:rPr>
                  <a:t>SFN </a:t>
                </a:r>
                <a:r>
                  <a:rPr lang="en-GB" sz="1400" b="1" dirty="0">
                    <a:solidFill>
                      <a:srgbClr val="003E5A"/>
                    </a:solidFill>
                    <a:latin typeface="Times New Roman" pitchFamily="18" charset="0"/>
                  </a:rPr>
                  <a:t>(</a:t>
                </a:r>
                <a:r>
                  <a:rPr lang="en-GB" sz="1400" b="1" dirty="0">
                    <a:solidFill>
                      <a:srgbClr val="003E5A"/>
                    </a:solidFill>
                    <a:latin typeface="Times New Roman" pitchFamily="18" charset="0"/>
                    <a:sym typeface="Symbol" pitchFamily="18" charset="2"/>
                  </a:rPr>
                  <a:t>M)</a:t>
                </a:r>
              </a:p>
            </p:txBody>
          </p:sp>
          <p:sp>
            <p:nvSpPr>
              <p:cNvPr id="53" name="Text Box 467"/>
              <p:cNvSpPr txBox="1">
                <a:spLocks noChangeArrowheads="1"/>
              </p:cNvSpPr>
              <p:nvPr/>
            </p:nvSpPr>
            <p:spPr bwMode="auto">
              <a:xfrm>
                <a:off x="12483" y="8083"/>
                <a:ext cx="800" cy="140"/>
              </a:xfrm>
              <a:prstGeom prst="rect">
                <a:avLst/>
              </a:prstGeom>
              <a:noFill/>
              <a:ln w="9525">
                <a:noFill/>
                <a:miter lim="800000"/>
                <a:headEnd/>
                <a:tailEnd/>
              </a:ln>
            </p:spPr>
            <p:txBody>
              <a:bodyPr wrap="none">
                <a:spAutoFit/>
              </a:bodyPr>
              <a:lstStyle/>
              <a:p>
                <a:pPr defTabSz="4176713"/>
                <a:r>
                  <a:rPr lang="en-GB" sz="1200" b="1" dirty="0">
                    <a:solidFill>
                      <a:srgbClr val="003E5A"/>
                    </a:solidFill>
                    <a:latin typeface="Times New Roman" pitchFamily="18" charset="0"/>
                  </a:rPr>
                  <a:t>IL-1/OSM</a:t>
                </a:r>
                <a:endParaRPr lang="en-US" sz="1200" b="1" dirty="0">
                  <a:solidFill>
                    <a:srgbClr val="003E5A"/>
                  </a:solidFill>
                  <a:latin typeface="Times New Roman" pitchFamily="18" charset="0"/>
                </a:endParaRPr>
              </a:p>
            </p:txBody>
          </p:sp>
        </p:grpSp>
        <p:sp>
          <p:nvSpPr>
            <p:cNvPr id="33" name="Text Box 468"/>
            <p:cNvSpPr txBox="1">
              <a:spLocks noChangeArrowheads="1"/>
            </p:cNvSpPr>
            <p:nvPr/>
          </p:nvSpPr>
          <p:spPr bwMode="auto">
            <a:xfrm>
              <a:off x="3364177" y="2190349"/>
              <a:ext cx="748766" cy="368597"/>
            </a:xfrm>
            <a:prstGeom prst="rect">
              <a:avLst/>
            </a:prstGeom>
            <a:noFill/>
            <a:ln w="9525">
              <a:noFill/>
              <a:miter lim="800000"/>
              <a:headEnd/>
              <a:tailEnd/>
            </a:ln>
          </p:spPr>
          <p:txBody>
            <a:bodyPr wrap="none">
              <a:spAutoFit/>
            </a:bodyPr>
            <a:lstStyle/>
            <a:p>
              <a:pPr defTabSz="4176713"/>
              <a:r>
                <a:rPr lang="en-GB" b="1" dirty="0">
                  <a:solidFill>
                    <a:srgbClr val="6B6B6B"/>
                  </a:solidFill>
                  <a:latin typeface="Times New Roman" pitchFamily="18" charset="0"/>
                </a:rPr>
                <a:t>AcH3</a:t>
              </a:r>
              <a:endParaRPr lang="en-US" b="1" dirty="0">
                <a:solidFill>
                  <a:srgbClr val="6B6B6B"/>
                </a:solidFill>
                <a:latin typeface="Times New Roman" pitchFamily="18" charset="0"/>
              </a:endParaRPr>
            </a:p>
          </p:txBody>
        </p:sp>
        <p:sp>
          <p:nvSpPr>
            <p:cNvPr id="34" name="Text Box 469"/>
            <p:cNvSpPr txBox="1">
              <a:spLocks noChangeArrowheads="1"/>
            </p:cNvSpPr>
            <p:nvPr/>
          </p:nvSpPr>
          <p:spPr bwMode="auto">
            <a:xfrm>
              <a:off x="3364177" y="3101932"/>
              <a:ext cx="1042187" cy="368597"/>
            </a:xfrm>
            <a:prstGeom prst="rect">
              <a:avLst/>
            </a:prstGeom>
            <a:noFill/>
            <a:ln w="9525">
              <a:noFill/>
              <a:miter lim="800000"/>
              <a:headEnd/>
              <a:tailEnd/>
            </a:ln>
          </p:spPr>
          <p:txBody>
            <a:bodyPr wrap="none">
              <a:spAutoFit/>
            </a:bodyPr>
            <a:lstStyle/>
            <a:p>
              <a:pPr defTabSz="4176713"/>
              <a:r>
                <a:rPr lang="en-GB" b="1" dirty="0">
                  <a:solidFill>
                    <a:srgbClr val="6B6B6B"/>
                  </a:solidFill>
                  <a:latin typeface="Times New Roman" pitchFamily="18" charset="0"/>
                </a:rPr>
                <a:t>Total H3</a:t>
              </a:r>
              <a:endParaRPr lang="en-US" b="1" dirty="0">
                <a:solidFill>
                  <a:srgbClr val="6B6B6B"/>
                </a:solidFill>
                <a:latin typeface="Times New Roman" pitchFamily="18" charset="0"/>
              </a:endParaRPr>
            </a:p>
          </p:txBody>
        </p:sp>
        <p:sp>
          <p:nvSpPr>
            <p:cNvPr id="35" name="Text Box 483"/>
            <p:cNvSpPr txBox="1">
              <a:spLocks noChangeArrowheads="1"/>
            </p:cNvSpPr>
            <p:nvPr/>
          </p:nvSpPr>
          <p:spPr bwMode="auto">
            <a:xfrm>
              <a:off x="3364177" y="4001625"/>
              <a:ext cx="799843" cy="368597"/>
            </a:xfrm>
            <a:prstGeom prst="rect">
              <a:avLst/>
            </a:prstGeom>
            <a:noFill/>
            <a:ln w="9525">
              <a:noFill/>
              <a:miter lim="800000"/>
              <a:headEnd/>
              <a:tailEnd/>
            </a:ln>
          </p:spPr>
          <p:txBody>
            <a:bodyPr wrap="none">
              <a:spAutoFit/>
            </a:bodyPr>
            <a:lstStyle/>
            <a:p>
              <a:pPr defTabSz="4176713"/>
              <a:r>
                <a:rPr lang="en-GB" b="1" dirty="0">
                  <a:solidFill>
                    <a:srgbClr val="6B6B6B"/>
                  </a:solidFill>
                  <a:latin typeface="Times New Roman" pitchFamily="18" charset="0"/>
                </a:rPr>
                <a:t>AcLys</a:t>
              </a:r>
              <a:endParaRPr lang="en-US" b="1" dirty="0">
                <a:solidFill>
                  <a:srgbClr val="6B6B6B"/>
                </a:solidFill>
                <a:latin typeface="Times New Roman" pitchFamily="18" charset="0"/>
              </a:endParaRPr>
            </a:p>
          </p:txBody>
        </p:sp>
        <p:pic>
          <p:nvPicPr>
            <p:cNvPr id="38" name="Picture 519" descr="sw1353 sfn &amp; ad stim 221008_total h3_SFN"/>
            <p:cNvPicPr>
              <a:picLocks noChangeAspect="1" noChangeArrowheads="1"/>
            </p:cNvPicPr>
            <p:nvPr/>
          </p:nvPicPr>
          <p:blipFill>
            <a:blip r:embed="rId3" cstate="print">
              <a:lum contrast="30000"/>
            </a:blip>
            <a:srcRect l="33365" t="60205" r="57623" b="8730"/>
            <a:stretch>
              <a:fillRect/>
            </a:stretch>
          </p:blipFill>
          <p:spPr bwMode="auto">
            <a:xfrm rot="16200000">
              <a:off x="1719053" y="2998322"/>
              <a:ext cx="642942" cy="2647306"/>
            </a:xfrm>
            <a:prstGeom prst="rect">
              <a:avLst/>
            </a:prstGeom>
            <a:solidFill>
              <a:schemeClr val="bg1"/>
            </a:solidFill>
            <a:ln w="9525">
              <a:noFill/>
              <a:miter lim="800000"/>
              <a:headEnd/>
              <a:tailEnd/>
            </a:ln>
          </p:spPr>
        </p:pic>
        <p:pic>
          <p:nvPicPr>
            <p:cNvPr id="54" name="Picture 9" descr="C:\Users\Rose\AppData\Local\Microsoft\Windows\Temporary Internet Files\Content.IE5\ZD4E7NSX\MPj04389020000[1].jpg"/>
            <p:cNvPicPr>
              <a:picLocks noChangeAspect="1" noChangeArrowheads="1"/>
            </p:cNvPicPr>
            <p:nvPr/>
          </p:nvPicPr>
          <p:blipFill>
            <a:blip r:embed="rId4" cstate="print"/>
            <a:srcRect l="62735" t="80385" r="27165" b="1813"/>
            <a:stretch>
              <a:fillRect/>
            </a:stretch>
          </p:blipFill>
          <p:spPr bwMode="auto">
            <a:xfrm>
              <a:off x="1785918" y="5357826"/>
              <a:ext cx="527406" cy="928694"/>
            </a:xfrm>
            <a:prstGeom prst="rect">
              <a:avLst/>
            </a:prstGeom>
            <a:noFill/>
          </p:spPr>
        </p:pic>
        <p:pic>
          <p:nvPicPr>
            <p:cNvPr id="105474" name="Picture 2"/>
            <p:cNvPicPr>
              <a:picLocks noChangeAspect="1" noChangeArrowheads="1"/>
            </p:cNvPicPr>
            <p:nvPr/>
          </p:nvPicPr>
          <p:blipFill>
            <a:blip r:embed="rId5" cstate="print"/>
            <a:srcRect/>
            <a:stretch>
              <a:fillRect/>
            </a:stretch>
          </p:blipFill>
          <p:spPr bwMode="auto">
            <a:xfrm>
              <a:off x="714348" y="2000240"/>
              <a:ext cx="2643206" cy="774700"/>
            </a:xfrm>
            <a:prstGeom prst="rect">
              <a:avLst/>
            </a:prstGeom>
            <a:noFill/>
            <a:ln w="9525">
              <a:noFill/>
              <a:miter lim="800000"/>
              <a:headEnd/>
              <a:tailEnd/>
            </a:ln>
            <a:effectLst/>
          </p:spPr>
        </p:pic>
        <p:pic>
          <p:nvPicPr>
            <p:cNvPr id="105475" name="Picture 3"/>
            <p:cNvPicPr>
              <a:picLocks noChangeAspect="1" noChangeArrowheads="1"/>
            </p:cNvPicPr>
            <p:nvPr/>
          </p:nvPicPr>
          <p:blipFill>
            <a:blip r:embed="rId6" cstate="print"/>
            <a:srcRect/>
            <a:stretch>
              <a:fillRect/>
            </a:stretch>
          </p:blipFill>
          <p:spPr bwMode="auto">
            <a:xfrm>
              <a:off x="714348" y="3008314"/>
              <a:ext cx="2643206" cy="635000"/>
            </a:xfrm>
            <a:prstGeom prst="rect">
              <a:avLst/>
            </a:prstGeom>
            <a:noFill/>
            <a:ln w="9525">
              <a:noFill/>
              <a:miter lim="800000"/>
              <a:headEnd/>
              <a:tailEnd/>
            </a:ln>
            <a:effectLst/>
          </p:spPr>
        </p:pic>
      </p:grpSp>
      <p:sp>
        <p:nvSpPr>
          <p:cNvPr id="55" name="TextBox 54"/>
          <p:cNvSpPr txBox="1"/>
          <p:nvPr/>
        </p:nvSpPr>
        <p:spPr>
          <a:xfrm>
            <a:off x="5220072" y="2564904"/>
            <a:ext cx="3312368" cy="1569660"/>
          </a:xfrm>
          <a:prstGeom prst="rect">
            <a:avLst/>
          </a:prstGeom>
          <a:noFill/>
        </p:spPr>
        <p:txBody>
          <a:bodyPr wrap="square" rtlCol="0">
            <a:spAutoFit/>
          </a:bodyPr>
          <a:lstStyle/>
          <a:p>
            <a:r>
              <a:rPr lang="en-GB" sz="2400" b="1" dirty="0" smtClean="0">
                <a:solidFill>
                  <a:srgbClr val="003E5A"/>
                </a:solidFill>
              </a:rPr>
              <a:t> No differences in:</a:t>
            </a:r>
          </a:p>
          <a:p>
            <a:pPr>
              <a:buFont typeface="Arial" pitchFamily="34" charset="0"/>
              <a:buChar char="•"/>
            </a:pPr>
            <a:r>
              <a:rPr lang="en-GB" sz="2400" b="1" dirty="0" smtClean="0">
                <a:solidFill>
                  <a:srgbClr val="6B6B6B"/>
                </a:solidFill>
              </a:rPr>
              <a:t> </a:t>
            </a:r>
            <a:r>
              <a:rPr lang="en-GB" sz="2400" b="1" dirty="0" err="1" smtClean="0">
                <a:solidFill>
                  <a:srgbClr val="6B6B6B"/>
                </a:solidFill>
              </a:rPr>
              <a:t>Histone</a:t>
            </a:r>
            <a:r>
              <a:rPr lang="en-GB" sz="2400" b="1" dirty="0" smtClean="0">
                <a:solidFill>
                  <a:srgbClr val="6B6B6B"/>
                </a:solidFill>
              </a:rPr>
              <a:t> </a:t>
            </a:r>
            <a:r>
              <a:rPr lang="en-GB" sz="2400" b="1" dirty="0" err="1" smtClean="0">
                <a:solidFill>
                  <a:srgbClr val="6B6B6B"/>
                </a:solidFill>
              </a:rPr>
              <a:t>acetylation</a:t>
            </a:r>
            <a:endParaRPr lang="en-GB" sz="2400" b="1" dirty="0" smtClean="0">
              <a:solidFill>
                <a:srgbClr val="6B6B6B"/>
              </a:solidFill>
            </a:endParaRPr>
          </a:p>
          <a:p>
            <a:pPr>
              <a:buFont typeface="Arial" pitchFamily="34" charset="0"/>
              <a:buChar char="•"/>
            </a:pPr>
            <a:r>
              <a:rPr lang="en-GB" sz="2400" b="1" dirty="0" smtClean="0">
                <a:solidFill>
                  <a:srgbClr val="6B6B6B"/>
                </a:solidFill>
              </a:rPr>
              <a:t> </a:t>
            </a:r>
            <a:r>
              <a:rPr lang="en-GB" sz="2400" b="1" dirty="0" err="1" smtClean="0">
                <a:solidFill>
                  <a:srgbClr val="6B6B6B"/>
                </a:solidFill>
              </a:rPr>
              <a:t>Cytotoxicity</a:t>
            </a:r>
            <a:endParaRPr lang="en-GB" sz="2400" b="1" dirty="0" smtClean="0">
              <a:solidFill>
                <a:srgbClr val="6B6B6B"/>
              </a:solidFill>
            </a:endParaRPr>
          </a:p>
          <a:p>
            <a:pPr>
              <a:buFont typeface="Arial" pitchFamily="34" charset="0"/>
              <a:buChar char="•"/>
            </a:pPr>
            <a:r>
              <a:rPr lang="en-GB" sz="2400" b="1" dirty="0" smtClean="0">
                <a:solidFill>
                  <a:srgbClr val="6B6B6B"/>
                </a:solidFill>
              </a:rPr>
              <a:t> Apoptosis</a:t>
            </a:r>
          </a:p>
        </p:txBody>
      </p:sp>
    </p:spTree>
    <p:extLst>
      <p:ext uri="{BB962C8B-B14F-4D97-AF65-F5344CB8AC3E}">
        <p14:creationId xmlns:p14="http://schemas.microsoft.com/office/powerpoint/2010/main" val="1425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descr="koa2_mmp13.tif"/>
          <p:cNvPicPr>
            <a:picLocks noChangeAspect="1"/>
          </p:cNvPicPr>
          <p:nvPr/>
        </p:nvPicPr>
        <p:blipFill>
          <a:blip r:embed="rId2" cstate="print"/>
          <a:srcRect r="3400" b="2483"/>
          <a:stretch>
            <a:fillRect/>
          </a:stretch>
        </p:blipFill>
        <p:spPr bwMode="auto">
          <a:xfrm>
            <a:off x="1643042" y="1071546"/>
            <a:ext cx="2811463" cy="1853564"/>
          </a:xfrm>
          <a:prstGeom prst="rect">
            <a:avLst/>
          </a:prstGeom>
          <a:noFill/>
          <a:ln w="9525">
            <a:noFill/>
            <a:miter lim="800000"/>
            <a:headEnd/>
            <a:tailEnd/>
          </a:ln>
        </p:spPr>
      </p:pic>
      <p:grpSp>
        <p:nvGrpSpPr>
          <p:cNvPr id="2" name="Group 21"/>
          <p:cNvGrpSpPr>
            <a:grpSpLocks/>
          </p:cNvGrpSpPr>
          <p:nvPr/>
        </p:nvGrpSpPr>
        <p:grpSpPr bwMode="auto">
          <a:xfrm>
            <a:off x="1641537" y="2996952"/>
            <a:ext cx="3001901" cy="1586823"/>
            <a:chOff x="5915105" y="1676376"/>
            <a:chExt cx="3001942" cy="1586867"/>
          </a:xfrm>
        </p:grpSpPr>
        <p:sp>
          <p:nvSpPr>
            <p:cNvPr id="5135" name="TextBox 17"/>
            <p:cNvSpPr txBox="1">
              <a:spLocks noChangeArrowheads="1"/>
            </p:cNvSpPr>
            <p:nvPr/>
          </p:nvSpPr>
          <p:spPr bwMode="auto">
            <a:xfrm>
              <a:off x="5915105" y="1785915"/>
              <a:ext cx="3001942" cy="1477328"/>
            </a:xfrm>
            <a:prstGeom prst="rect">
              <a:avLst/>
            </a:prstGeom>
            <a:noFill/>
            <a:ln w="9525">
              <a:noFill/>
              <a:miter lim="800000"/>
              <a:headEnd/>
              <a:tailEnd/>
            </a:ln>
          </p:spPr>
          <p:txBody>
            <a:bodyPr>
              <a:spAutoFit/>
            </a:bodyPr>
            <a:lstStyle/>
            <a:p>
              <a:r>
                <a:rPr lang="en-GB" sz="900" b="1"/>
                <a:t>46kDa  		                MMP-1		</a:t>
              </a:r>
            </a:p>
            <a:p>
              <a:endParaRPr lang="en-GB" sz="900" b="1"/>
            </a:p>
            <a:p>
              <a:endParaRPr lang="en-GB" sz="900" b="1"/>
            </a:p>
            <a:p>
              <a:endParaRPr lang="en-GB" sz="900" b="1"/>
            </a:p>
            <a:p>
              <a:r>
                <a:rPr lang="en-GB" sz="900" b="1"/>
                <a:t>43kDa	 	                MMP-13</a:t>
              </a:r>
            </a:p>
            <a:p>
              <a:endParaRPr lang="en-GB" sz="900" b="1"/>
            </a:p>
            <a:p>
              <a:endParaRPr lang="en-GB" sz="900" b="1"/>
            </a:p>
            <a:p>
              <a:r>
                <a:rPr lang="en-GB" sz="900" b="1"/>
                <a:t> SFN (µM)      0        5       10     15     30</a:t>
              </a:r>
            </a:p>
            <a:p>
              <a:r>
                <a:rPr lang="en-GB" sz="900" b="1"/>
                <a:t> IL-1/OSM      +        +        +       +       +</a:t>
              </a:r>
            </a:p>
          </p:txBody>
        </p:sp>
        <p:pic>
          <p:nvPicPr>
            <p:cNvPr id="5136" name="Picture 19" descr="005_09 mmp1 WB 001 format.tif"/>
            <p:cNvPicPr>
              <a:picLocks noChangeAspect="1"/>
            </p:cNvPicPr>
            <p:nvPr/>
          </p:nvPicPr>
          <p:blipFill>
            <a:blip r:embed="rId3" cstate="print"/>
            <a:srcRect t="18571" b="16423"/>
            <a:stretch>
              <a:fillRect/>
            </a:stretch>
          </p:blipFill>
          <p:spPr bwMode="auto">
            <a:xfrm>
              <a:off x="6361137" y="1676376"/>
              <a:ext cx="1935189" cy="511182"/>
            </a:xfrm>
            <a:prstGeom prst="rect">
              <a:avLst/>
            </a:prstGeom>
            <a:noFill/>
            <a:ln w="9525">
              <a:noFill/>
              <a:miter lim="800000"/>
              <a:headEnd/>
              <a:tailEnd/>
            </a:ln>
          </p:spPr>
        </p:pic>
        <p:pic>
          <p:nvPicPr>
            <p:cNvPr id="5137" name="Picture 20" descr="005_09 mmp13 WB 001 format.tif"/>
            <p:cNvPicPr>
              <a:picLocks noChangeAspect="1"/>
            </p:cNvPicPr>
            <p:nvPr/>
          </p:nvPicPr>
          <p:blipFill>
            <a:blip r:embed="rId4" cstate="print"/>
            <a:srcRect t="10841" r="1123" b="13272"/>
            <a:stretch>
              <a:fillRect/>
            </a:stretch>
          </p:blipFill>
          <p:spPr bwMode="auto">
            <a:xfrm>
              <a:off x="6361137" y="2333610"/>
              <a:ext cx="1935189" cy="511182"/>
            </a:xfrm>
            <a:prstGeom prst="rect">
              <a:avLst/>
            </a:prstGeom>
            <a:noFill/>
            <a:ln w="9525">
              <a:noFill/>
              <a:miter lim="800000"/>
              <a:headEnd/>
              <a:tailEnd/>
            </a:ln>
          </p:spPr>
        </p:pic>
      </p:grpSp>
      <p:pic>
        <p:nvPicPr>
          <p:cNvPr id="16" name="Picture 15" descr="BNC 210510 DMB D2 %.tif"/>
          <p:cNvPicPr>
            <a:picLocks noChangeAspect="1"/>
          </p:cNvPicPr>
          <p:nvPr/>
        </p:nvPicPr>
        <p:blipFill>
          <a:blip r:embed="rId5" cstate="print"/>
          <a:stretch>
            <a:fillRect/>
          </a:stretch>
        </p:blipFill>
        <p:spPr>
          <a:xfrm>
            <a:off x="4714876" y="2974597"/>
            <a:ext cx="2857520" cy="1954601"/>
          </a:xfrm>
          <a:prstGeom prst="rect">
            <a:avLst/>
          </a:prstGeom>
        </p:spPr>
      </p:pic>
      <p:pic>
        <p:nvPicPr>
          <p:cNvPr id="17" name="Picture 16" descr="BNC 210510 HP D11 % loss.tif"/>
          <p:cNvPicPr>
            <a:picLocks noChangeAspect="1"/>
          </p:cNvPicPr>
          <p:nvPr/>
        </p:nvPicPr>
        <p:blipFill>
          <a:blip r:embed="rId6" cstate="print"/>
          <a:stretch>
            <a:fillRect/>
          </a:stretch>
        </p:blipFill>
        <p:spPr>
          <a:xfrm>
            <a:off x="4643438" y="1071546"/>
            <a:ext cx="3000396" cy="1941935"/>
          </a:xfrm>
          <a:prstGeom prst="rect">
            <a:avLst/>
          </a:prstGeom>
        </p:spPr>
      </p:pic>
      <p:pic>
        <p:nvPicPr>
          <p:cNvPr id="18" name="Picture 9" descr="C:\Users\Rose\AppData\Local\Microsoft\Windows\Temporary Internet Files\Content.IE5\ZD4E7NSX\MPj04389020000[1].jpg"/>
          <p:cNvPicPr>
            <a:picLocks noChangeAspect="1" noChangeArrowheads="1"/>
          </p:cNvPicPr>
          <p:nvPr/>
        </p:nvPicPr>
        <p:blipFill>
          <a:blip r:embed="rId7" cstate="print"/>
          <a:srcRect l="62735" t="80385" r="27165" b="1813"/>
          <a:stretch>
            <a:fillRect/>
          </a:stretch>
        </p:blipFill>
        <p:spPr bwMode="auto">
          <a:xfrm>
            <a:off x="8286776" y="5715016"/>
            <a:ext cx="527406" cy="928694"/>
          </a:xfrm>
          <a:prstGeom prst="rect">
            <a:avLst/>
          </a:prstGeom>
          <a:noFill/>
        </p:spPr>
      </p:pic>
      <p:sp>
        <p:nvSpPr>
          <p:cNvPr id="19" name="Title 1"/>
          <p:cNvSpPr txBox="1">
            <a:spLocks/>
          </p:cNvSpPr>
          <p:nvPr/>
        </p:nvSpPr>
        <p:spPr>
          <a:xfrm>
            <a:off x="0" y="-27384"/>
            <a:ext cx="9144000" cy="868346"/>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dirty="0" err="1" smtClean="0">
                <a:ln>
                  <a:noFill/>
                </a:ln>
                <a:solidFill>
                  <a:srgbClr val="003E5A"/>
                </a:solidFill>
                <a:effectLst/>
                <a:uLnTx/>
                <a:uFillTx/>
                <a:latin typeface="+mj-lt"/>
                <a:ea typeface="+mj-ea"/>
                <a:cs typeface="+mj-cs"/>
              </a:rPr>
              <a:t>Chondroprotection</a:t>
            </a:r>
            <a:r>
              <a:rPr kumimoji="0" lang="en-GB" sz="2800" b="1" i="0" u="none" strike="noStrike" kern="0" cap="none" spc="0" normalizeH="0" baseline="0" noProof="0" dirty="0" smtClean="0">
                <a:ln>
                  <a:noFill/>
                </a:ln>
                <a:solidFill>
                  <a:srgbClr val="003E5A"/>
                </a:solidFill>
                <a:effectLst/>
                <a:uLnTx/>
                <a:uFillTx/>
                <a:latin typeface="+mj-lt"/>
                <a:ea typeface="+mj-ea"/>
                <a:cs typeface="+mj-cs"/>
              </a:rPr>
              <a:t> </a:t>
            </a:r>
            <a:r>
              <a:rPr kumimoji="0" lang="en-GB" sz="2800" b="1" i="1" u="none" strike="noStrike" kern="0" cap="none" spc="0" normalizeH="0" baseline="0" noProof="0" dirty="0" smtClean="0">
                <a:ln>
                  <a:noFill/>
                </a:ln>
                <a:solidFill>
                  <a:srgbClr val="003E5A"/>
                </a:solidFill>
                <a:effectLst/>
                <a:uLnTx/>
                <a:uFillTx/>
                <a:latin typeface="+mj-lt"/>
                <a:ea typeface="+mj-ea"/>
                <a:cs typeface="+mj-cs"/>
              </a:rPr>
              <a:t>in vitro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dirty="0" err="1" smtClean="0">
                <a:ln>
                  <a:noFill/>
                </a:ln>
                <a:solidFill>
                  <a:srgbClr val="6B6B6B"/>
                </a:solidFill>
                <a:effectLst/>
                <a:uLnTx/>
                <a:uFillTx/>
                <a:latin typeface="+mj-lt"/>
                <a:ea typeface="+mj-ea"/>
                <a:cs typeface="+mj-cs"/>
              </a:rPr>
              <a:t>sulforaphane</a:t>
            </a:r>
            <a:endParaRPr kumimoji="0" lang="en-GB" sz="2800" b="1" i="0" u="none" strike="noStrike" kern="0" cap="none" spc="0" normalizeH="0" baseline="0" noProof="0" dirty="0">
              <a:ln>
                <a:noFill/>
              </a:ln>
              <a:solidFill>
                <a:srgbClr val="6B6B6B"/>
              </a:solidFill>
              <a:effectLst/>
              <a:uLnTx/>
              <a:uFillTx/>
              <a:latin typeface="+mj-lt"/>
              <a:ea typeface="+mj-ea"/>
              <a:cs typeface="+mj-cs"/>
            </a:endParaRPr>
          </a:p>
        </p:txBody>
      </p:sp>
      <p:pic>
        <p:nvPicPr>
          <p:cNvPr id="12" name="Picture 3" descr="koa2_mmp13.tif"/>
          <p:cNvPicPr>
            <a:picLocks noChangeAspect="1"/>
          </p:cNvPicPr>
          <p:nvPr/>
        </p:nvPicPr>
        <p:blipFill>
          <a:blip r:embed="rId2" cstate="print"/>
          <a:srcRect r="3400" b="2483"/>
          <a:stretch>
            <a:fillRect/>
          </a:stretch>
        </p:blipFill>
        <p:spPr bwMode="auto">
          <a:xfrm>
            <a:off x="1600975" y="1844824"/>
            <a:ext cx="4442607" cy="2928958"/>
          </a:xfrm>
          <a:prstGeom prst="rect">
            <a:avLst/>
          </a:prstGeom>
          <a:noFill/>
          <a:ln w="9525">
            <a:noFill/>
            <a:miter lim="800000"/>
            <a:headEnd/>
            <a:tailEnd/>
          </a:ln>
        </p:spPr>
      </p:pic>
      <p:pic>
        <p:nvPicPr>
          <p:cNvPr id="13" name="Picture 12" descr="BNC 210510 HP D11 % loss.tif"/>
          <p:cNvPicPr>
            <a:picLocks noChangeAspect="1"/>
          </p:cNvPicPr>
          <p:nvPr/>
        </p:nvPicPr>
        <p:blipFill>
          <a:blip r:embed="rId6" cstate="print"/>
          <a:stretch>
            <a:fillRect/>
          </a:stretch>
        </p:blipFill>
        <p:spPr>
          <a:xfrm>
            <a:off x="2643174" y="1428736"/>
            <a:ext cx="4856527" cy="3143272"/>
          </a:xfrm>
          <a:prstGeom prst="rect">
            <a:avLst/>
          </a:prstGeom>
        </p:spPr>
      </p:pic>
      <p:pic>
        <p:nvPicPr>
          <p:cNvPr id="15" name="Picture 14" descr="BNC 210510 DMB D2 %.tif"/>
          <p:cNvPicPr>
            <a:picLocks noChangeAspect="1"/>
          </p:cNvPicPr>
          <p:nvPr/>
        </p:nvPicPr>
        <p:blipFill>
          <a:blip r:embed="rId5" cstate="print"/>
          <a:stretch>
            <a:fillRect/>
          </a:stretch>
        </p:blipFill>
        <p:spPr>
          <a:xfrm>
            <a:off x="2674168" y="1965995"/>
            <a:ext cx="4496291" cy="3075553"/>
          </a:xfrm>
          <a:prstGeom prst="rect">
            <a:avLst/>
          </a:prstGeom>
        </p:spPr>
      </p:pic>
    </p:spTree>
    <p:extLst>
      <p:ext uri="{BB962C8B-B14F-4D97-AF65-F5344CB8AC3E}">
        <p14:creationId xmlns:p14="http://schemas.microsoft.com/office/powerpoint/2010/main" val="276151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1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107504" y="692696"/>
            <a:ext cx="4968552" cy="2851643"/>
          </a:xfrm>
          <a:prstGeom prst="rect">
            <a:avLst/>
          </a:prstGeom>
        </p:spPr>
      </p:pic>
      <p:sp>
        <p:nvSpPr>
          <p:cNvPr id="24" name="Rectangle 23"/>
          <p:cNvSpPr/>
          <p:nvPr/>
        </p:nvSpPr>
        <p:spPr>
          <a:xfrm>
            <a:off x="0" y="27463"/>
            <a:ext cx="9144000" cy="646331"/>
          </a:xfrm>
          <a:prstGeom prst="rect">
            <a:avLst/>
          </a:prstGeom>
        </p:spPr>
        <p:txBody>
          <a:bodyPr wrap="square">
            <a:spAutoFit/>
          </a:bodyPr>
          <a:lstStyle/>
          <a:p>
            <a:pPr algn="ctr"/>
            <a:r>
              <a:rPr lang="en-GB" sz="3600" b="1" kern="0" dirty="0">
                <a:solidFill>
                  <a:srgbClr val="003E5A"/>
                </a:solidFill>
                <a:latin typeface="Arial"/>
                <a:ea typeface="+mj-ea"/>
                <a:cs typeface="+mj-cs"/>
              </a:rPr>
              <a:t>Mechanism?</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3645024"/>
            <a:ext cx="4336861" cy="3052368"/>
          </a:xfrm>
          <a:prstGeom prst="rect">
            <a:avLst/>
          </a:prstGeom>
        </p:spPr>
      </p:pic>
      <p:pic>
        <p:nvPicPr>
          <p:cNvPr id="5" name="Picture 9" descr="C:\Users\Rose\AppData\Local\Microsoft\Windows\Temporary Internet Files\Content.IE5\ZD4E7NSX\MPj04389020000[1].jpg"/>
          <p:cNvPicPr>
            <a:picLocks noChangeAspect="1" noChangeArrowheads="1"/>
          </p:cNvPicPr>
          <p:nvPr/>
        </p:nvPicPr>
        <p:blipFill>
          <a:blip r:embed="rId5" cstate="print"/>
          <a:srcRect l="62735" t="80385" r="27165" b="1813"/>
          <a:stretch>
            <a:fillRect/>
          </a:stretch>
        </p:blipFill>
        <p:spPr bwMode="auto">
          <a:xfrm>
            <a:off x="312358" y="27463"/>
            <a:ext cx="527406" cy="928694"/>
          </a:xfrm>
          <a:prstGeom prst="rect">
            <a:avLst/>
          </a:prstGeom>
          <a:noFill/>
        </p:spPr>
      </p:pic>
    </p:spTree>
    <p:extLst>
      <p:ext uri="{BB962C8B-B14F-4D97-AF65-F5344CB8AC3E}">
        <p14:creationId xmlns:p14="http://schemas.microsoft.com/office/powerpoint/2010/main" val="468580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384"/>
            <a:ext cx="8229600" cy="1143000"/>
          </a:xfrm>
        </p:spPr>
        <p:txBody>
          <a:bodyPr>
            <a:noAutofit/>
          </a:bodyPr>
          <a:lstStyle/>
          <a:p>
            <a:r>
              <a:rPr lang="en-GB" sz="2800" b="1" dirty="0" smtClean="0">
                <a:solidFill>
                  <a:srgbClr val="003E5A"/>
                </a:solidFill>
              </a:rPr>
              <a:t>Deducing the pathways involved – Nrf2</a:t>
            </a:r>
            <a:endParaRPr lang="en-GB" sz="2800" b="1" dirty="0">
              <a:solidFill>
                <a:srgbClr val="003E5A"/>
              </a:solidFill>
            </a:endParaRPr>
          </a:p>
        </p:txBody>
      </p:sp>
      <p:sp>
        <p:nvSpPr>
          <p:cNvPr id="8" name="Rectangle 7"/>
          <p:cNvSpPr/>
          <p:nvPr/>
        </p:nvSpPr>
        <p:spPr>
          <a:xfrm>
            <a:off x="395536" y="5445224"/>
            <a:ext cx="8280920" cy="738664"/>
          </a:xfrm>
          <a:prstGeom prst="rect">
            <a:avLst/>
          </a:prstGeom>
        </p:spPr>
        <p:txBody>
          <a:bodyPr wrap="square">
            <a:spAutoFit/>
          </a:bodyPr>
          <a:lstStyle/>
          <a:p>
            <a:pPr lvl="0" algn="ctr" eaLnBrk="0" hangingPunct="0">
              <a:defRPr/>
            </a:pPr>
            <a:r>
              <a:rPr lang="en-GB" sz="2400" b="1" kern="0" dirty="0" smtClean="0">
                <a:solidFill>
                  <a:srgbClr val="6B6B6B"/>
                </a:solidFill>
              </a:rPr>
              <a:t>SFN inhibits MMP expression independently of Nrf2</a:t>
            </a:r>
          </a:p>
          <a:p>
            <a:pPr lvl="0" algn="ctr" eaLnBrk="0" hangingPunct="0">
              <a:defRPr/>
            </a:pPr>
            <a:r>
              <a:rPr lang="en-GB" b="1" kern="0" dirty="0" smtClean="0">
                <a:solidFill>
                  <a:srgbClr val="003E5A"/>
                </a:solidFill>
              </a:rPr>
              <a:t>(</a:t>
            </a:r>
            <a:r>
              <a:rPr lang="en-GB" b="1" kern="0" dirty="0" err="1" smtClean="0">
                <a:solidFill>
                  <a:srgbClr val="003E5A"/>
                </a:solidFill>
              </a:rPr>
              <a:t>cf</a:t>
            </a:r>
            <a:r>
              <a:rPr lang="en-GB" b="1" kern="0" dirty="0" smtClean="0">
                <a:solidFill>
                  <a:srgbClr val="003E5A"/>
                </a:solidFill>
              </a:rPr>
              <a:t> HO-1 control)</a:t>
            </a:r>
            <a:endParaRPr lang="en-GB" sz="1600" b="1" kern="0" dirty="0">
              <a:solidFill>
                <a:srgbClr val="003E5A"/>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5716" y="1412617"/>
            <a:ext cx="5112568" cy="3816583"/>
          </a:xfrm>
          <a:prstGeom prst="rect">
            <a:avLst/>
          </a:prstGeom>
        </p:spPr>
      </p:pic>
      <p:sp>
        <p:nvSpPr>
          <p:cNvPr id="3" name="Oval 2"/>
          <p:cNvSpPr/>
          <p:nvPr/>
        </p:nvSpPr>
        <p:spPr>
          <a:xfrm>
            <a:off x="4284917" y="1796902"/>
            <a:ext cx="1360967" cy="266877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767317" y="1795124"/>
            <a:ext cx="1360967" cy="266877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413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2738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3E5A"/>
                </a:solidFill>
                <a:effectLst/>
                <a:uLnTx/>
                <a:uFillTx/>
                <a:latin typeface="+mj-lt"/>
                <a:ea typeface="+mj-ea"/>
                <a:cs typeface="+mj-cs"/>
              </a:rPr>
              <a:t>Deducing the pathways involved – MAP </a:t>
            </a:r>
            <a:r>
              <a:rPr kumimoji="0" lang="en-GB" sz="2400" b="1" i="0" u="none" strike="noStrike" kern="0" cap="none" spc="0" normalizeH="0" baseline="0" noProof="0" dirty="0" err="1" smtClean="0">
                <a:ln>
                  <a:noFill/>
                </a:ln>
                <a:solidFill>
                  <a:srgbClr val="003E5A"/>
                </a:solidFill>
                <a:effectLst/>
                <a:uLnTx/>
                <a:uFillTx/>
                <a:latin typeface="+mj-lt"/>
                <a:ea typeface="+mj-ea"/>
                <a:cs typeface="+mj-cs"/>
              </a:rPr>
              <a:t>kinases</a:t>
            </a:r>
            <a:endParaRPr kumimoji="0" lang="en-GB" sz="2400" b="1" i="0" u="none" strike="noStrike" kern="0" cap="none" spc="0" normalizeH="0" baseline="0" noProof="0" dirty="0">
              <a:ln>
                <a:noFill/>
              </a:ln>
              <a:solidFill>
                <a:srgbClr val="003E5A"/>
              </a:solidFill>
              <a:effectLst/>
              <a:uLnTx/>
              <a:uFillTx/>
              <a:latin typeface="+mj-lt"/>
              <a:ea typeface="+mj-ea"/>
              <a:cs typeface="+mj-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444658"/>
            <a:ext cx="5214795" cy="4840015"/>
          </a:xfrm>
          <a:prstGeom prst="rect">
            <a:avLst/>
          </a:prstGeom>
        </p:spPr>
      </p:pic>
    </p:spTree>
    <p:extLst>
      <p:ext uri="{BB962C8B-B14F-4D97-AF65-F5344CB8AC3E}">
        <p14:creationId xmlns:p14="http://schemas.microsoft.com/office/powerpoint/2010/main" val="4230120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p:nvPr/>
        </p:nvGrpSpPr>
        <p:grpSpPr>
          <a:xfrm>
            <a:off x="2195736" y="1556792"/>
            <a:ext cx="4355976" cy="900682"/>
            <a:chOff x="216024" y="4844116"/>
            <a:chExt cx="5004048" cy="826424"/>
          </a:xfrm>
        </p:grpSpPr>
        <p:cxnSp>
          <p:nvCxnSpPr>
            <p:cNvPr id="28" name="Straight Connector 27"/>
            <p:cNvCxnSpPr/>
            <p:nvPr/>
          </p:nvCxnSpPr>
          <p:spPr>
            <a:xfrm>
              <a:off x="216024" y="5013176"/>
              <a:ext cx="5004048" cy="9292"/>
            </a:xfrm>
            <a:prstGeom prst="line">
              <a:avLst/>
            </a:prstGeom>
          </p:spPr>
          <p:style>
            <a:lnRef idx="3">
              <a:schemeClr val="dk1"/>
            </a:lnRef>
            <a:fillRef idx="0">
              <a:schemeClr val="dk1"/>
            </a:fillRef>
            <a:effectRef idx="2">
              <a:schemeClr val="dk1"/>
            </a:effectRef>
            <a:fontRef idx="minor">
              <a:schemeClr val="tx1"/>
            </a:fontRef>
          </p:style>
        </p:cxnSp>
        <p:grpSp>
          <p:nvGrpSpPr>
            <p:cNvPr id="3" name="Group 40"/>
            <p:cNvGrpSpPr/>
            <p:nvPr/>
          </p:nvGrpSpPr>
          <p:grpSpPr>
            <a:xfrm>
              <a:off x="323528" y="4869160"/>
              <a:ext cx="2808312" cy="288032"/>
              <a:chOff x="179512" y="4437112"/>
              <a:chExt cx="2808312" cy="288032"/>
            </a:xfrm>
          </p:grpSpPr>
          <p:sp>
            <p:nvSpPr>
              <p:cNvPr id="33" name="Rectangle 32"/>
              <p:cNvSpPr/>
              <p:nvPr/>
            </p:nvSpPr>
            <p:spPr>
              <a:xfrm>
                <a:off x="179512" y="4437112"/>
                <a:ext cx="504056" cy="28803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600" dirty="0">
                    <a:solidFill>
                      <a:prstClr val="black"/>
                    </a:solidFill>
                    <a:sym typeface="Symbol"/>
                  </a:rPr>
                  <a:t>B</a:t>
                </a:r>
                <a:endParaRPr lang="en-GB" sz="1600" dirty="0">
                  <a:solidFill>
                    <a:prstClr val="black"/>
                  </a:solidFill>
                </a:endParaRPr>
              </a:p>
            </p:txBody>
          </p:sp>
          <p:sp>
            <p:nvSpPr>
              <p:cNvPr id="34" name="Rectangle 33"/>
              <p:cNvSpPr/>
              <p:nvPr/>
            </p:nvSpPr>
            <p:spPr>
              <a:xfrm>
                <a:off x="755576" y="4437112"/>
                <a:ext cx="504056" cy="28803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600" dirty="0">
                    <a:solidFill>
                      <a:prstClr val="black"/>
                    </a:solidFill>
                    <a:sym typeface="Symbol"/>
                  </a:rPr>
                  <a:t>B</a:t>
                </a:r>
                <a:endParaRPr lang="en-GB" sz="1600" dirty="0">
                  <a:solidFill>
                    <a:prstClr val="black"/>
                  </a:solidFill>
                </a:endParaRPr>
              </a:p>
            </p:txBody>
          </p:sp>
          <p:sp>
            <p:nvSpPr>
              <p:cNvPr id="35" name="Rectangle 34"/>
              <p:cNvSpPr/>
              <p:nvPr/>
            </p:nvSpPr>
            <p:spPr>
              <a:xfrm>
                <a:off x="1331640" y="4437112"/>
                <a:ext cx="504056" cy="28803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600" dirty="0">
                    <a:solidFill>
                      <a:prstClr val="black"/>
                    </a:solidFill>
                    <a:sym typeface="Symbol"/>
                  </a:rPr>
                  <a:t>B</a:t>
                </a:r>
                <a:endParaRPr lang="en-GB" sz="1600" dirty="0">
                  <a:solidFill>
                    <a:prstClr val="black"/>
                  </a:solidFill>
                </a:endParaRPr>
              </a:p>
            </p:txBody>
          </p:sp>
          <p:sp>
            <p:nvSpPr>
              <p:cNvPr id="36" name="Rectangle 35"/>
              <p:cNvSpPr/>
              <p:nvPr/>
            </p:nvSpPr>
            <p:spPr>
              <a:xfrm>
                <a:off x="1907704" y="4437112"/>
                <a:ext cx="504056" cy="28803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600" dirty="0">
                    <a:solidFill>
                      <a:prstClr val="black"/>
                    </a:solidFill>
                    <a:sym typeface="Symbol"/>
                  </a:rPr>
                  <a:t>B</a:t>
                </a:r>
                <a:endParaRPr lang="en-GB" sz="1600" dirty="0">
                  <a:solidFill>
                    <a:prstClr val="black"/>
                  </a:solidFill>
                </a:endParaRPr>
              </a:p>
            </p:txBody>
          </p:sp>
          <p:sp>
            <p:nvSpPr>
              <p:cNvPr id="37" name="Rectangle 36"/>
              <p:cNvSpPr/>
              <p:nvPr/>
            </p:nvSpPr>
            <p:spPr>
              <a:xfrm>
                <a:off x="2483768" y="4437112"/>
                <a:ext cx="504056" cy="28803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sz="1600" dirty="0">
                    <a:solidFill>
                      <a:prstClr val="black"/>
                    </a:solidFill>
                    <a:sym typeface="Symbol"/>
                  </a:rPr>
                  <a:t>B</a:t>
                </a:r>
                <a:endParaRPr lang="en-GB" sz="1600" dirty="0">
                  <a:solidFill>
                    <a:prstClr val="black"/>
                  </a:solidFill>
                </a:endParaRPr>
              </a:p>
            </p:txBody>
          </p:sp>
        </p:grpSp>
        <p:sp>
          <p:nvSpPr>
            <p:cNvPr id="30" name="Rectangle 29"/>
            <p:cNvSpPr/>
            <p:nvPr/>
          </p:nvSpPr>
          <p:spPr>
            <a:xfrm>
              <a:off x="3275857" y="4844116"/>
              <a:ext cx="1800200"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600" dirty="0" err="1">
                  <a:solidFill>
                    <a:prstClr val="black"/>
                  </a:solidFill>
                </a:rPr>
                <a:t>Luciferase</a:t>
              </a:r>
              <a:endParaRPr lang="en-GB" sz="1600" dirty="0">
                <a:solidFill>
                  <a:prstClr val="black"/>
                </a:solidFill>
              </a:endParaRPr>
            </a:p>
          </p:txBody>
        </p:sp>
        <p:sp>
          <p:nvSpPr>
            <p:cNvPr id="31" name="TextBox 30"/>
            <p:cNvSpPr txBox="1"/>
            <p:nvPr/>
          </p:nvSpPr>
          <p:spPr>
            <a:xfrm>
              <a:off x="899592" y="5301208"/>
              <a:ext cx="1699504" cy="369332"/>
            </a:xfrm>
            <a:prstGeom prst="rect">
              <a:avLst/>
            </a:prstGeom>
            <a:noFill/>
          </p:spPr>
          <p:txBody>
            <a:bodyPr wrap="none" rtlCol="0">
              <a:spAutoFit/>
            </a:bodyPr>
            <a:lstStyle/>
            <a:p>
              <a:r>
                <a:rPr lang="en-GB" dirty="0">
                  <a:solidFill>
                    <a:prstClr val="white"/>
                  </a:solidFill>
                </a:rPr>
                <a:t>I</a:t>
              </a:r>
              <a:r>
                <a:rPr lang="en-GB" dirty="0">
                  <a:solidFill>
                    <a:prstClr val="white"/>
                  </a:solidFill>
                  <a:sym typeface="Symbol"/>
                </a:rPr>
                <a:t>B promoter</a:t>
              </a:r>
              <a:endParaRPr lang="en-GB" dirty="0">
                <a:solidFill>
                  <a:prstClr val="white"/>
                </a:solidFill>
              </a:endParaRPr>
            </a:p>
          </p:txBody>
        </p:sp>
        <p:sp>
          <p:nvSpPr>
            <p:cNvPr id="32" name="TextBox 31"/>
            <p:cNvSpPr txBox="1"/>
            <p:nvPr/>
          </p:nvSpPr>
          <p:spPr>
            <a:xfrm>
              <a:off x="3635896" y="5301208"/>
              <a:ext cx="1083951" cy="369332"/>
            </a:xfrm>
            <a:prstGeom prst="rect">
              <a:avLst/>
            </a:prstGeom>
            <a:noFill/>
          </p:spPr>
          <p:txBody>
            <a:bodyPr wrap="none" rtlCol="0">
              <a:spAutoFit/>
            </a:bodyPr>
            <a:lstStyle/>
            <a:p>
              <a:r>
                <a:rPr lang="en-GB" dirty="0">
                  <a:solidFill>
                    <a:prstClr val="white"/>
                  </a:solidFill>
                </a:rPr>
                <a:t>Reporter</a:t>
              </a:r>
            </a:p>
          </p:txBody>
        </p:sp>
      </p:grpSp>
      <p:sp>
        <p:nvSpPr>
          <p:cNvPr id="15" name="Title 1"/>
          <p:cNvSpPr txBox="1">
            <a:spLocks/>
          </p:cNvSpPr>
          <p:nvPr/>
        </p:nvSpPr>
        <p:spPr bwMode="auto">
          <a:xfrm>
            <a:off x="457200" y="-2738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3E5A"/>
                </a:solidFill>
                <a:effectLst/>
                <a:uLnTx/>
                <a:uFillTx/>
                <a:latin typeface="+mj-lt"/>
                <a:ea typeface="+mj-ea"/>
                <a:cs typeface="+mj-cs"/>
              </a:rPr>
              <a:t>Deducing the pathways involved – NF</a:t>
            </a:r>
            <a:r>
              <a:rPr kumimoji="0" lang="el-GR" sz="2400" b="1" i="0" u="none" strike="noStrike" kern="0" cap="none" spc="0" normalizeH="0" baseline="0" noProof="0" dirty="0" smtClean="0">
                <a:ln>
                  <a:noFill/>
                </a:ln>
                <a:solidFill>
                  <a:srgbClr val="003E5A"/>
                </a:solidFill>
                <a:effectLst/>
                <a:uLnTx/>
                <a:uFillTx/>
                <a:latin typeface="+mj-lt"/>
                <a:ea typeface="+mj-ea"/>
                <a:cs typeface="+mj-cs"/>
              </a:rPr>
              <a:t>κ</a:t>
            </a:r>
            <a:r>
              <a:rPr kumimoji="0" lang="en-GB" sz="2400" b="1" i="0" u="none" strike="noStrike" kern="0" cap="none" spc="0" normalizeH="0" baseline="0" noProof="0" dirty="0" smtClean="0">
                <a:ln>
                  <a:noFill/>
                </a:ln>
                <a:solidFill>
                  <a:srgbClr val="003E5A"/>
                </a:solidFill>
                <a:effectLst/>
                <a:uLnTx/>
                <a:uFillTx/>
                <a:latin typeface="+mj-lt"/>
                <a:ea typeface="+mj-ea"/>
                <a:cs typeface="+mj-cs"/>
              </a:rPr>
              <a:t>B</a:t>
            </a:r>
            <a:endParaRPr kumimoji="0" lang="en-GB" sz="2400" b="1" i="0" u="none" strike="noStrike" kern="0" cap="none" spc="0" normalizeH="0" baseline="0" noProof="0" dirty="0">
              <a:ln>
                <a:noFill/>
              </a:ln>
              <a:solidFill>
                <a:srgbClr val="003E5A"/>
              </a:solidFill>
              <a:effectLst/>
              <a:uLnTx/>
              <a:uFillTx/>
              <a:latin typeface="+mj-lt"/>
              <a:ea typeface="+mj-ea"/>
              <a:cs typeface="+mj-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1064" y="2636912"/>
            <a:ext cx="4465320" cy="3819144"/>
          </a:xfrm>
          <a:prstGeom prst="rect">
            <a:avLst/>
          </a:prstGeom>
        </p:spPr>
      </p:pic>
    </p:spTree>
    <p:extLst>
      <p:ext uri="{BB962C8B-B14F-4D97-AF65-F5344CB8AC3E}">
        <p14:creationId xmlns:p14="http://schemas.microsoft.com/office/powerpoint/2010/main" val="272271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594582"/>
            <a:ext cx="5707722" cy="4608512"/>
          </a:xfrm>
          <a:prstGeom prst="rect">
            <a:avLst/>
          </a:prstGeom>
        </p:spPr>
      </p:pic>
      <p:sp>
        <p:nvSpPr>
          <p:cNvPr id="4" name="TextBox 3"/>
          <p:cNvSpPr txBox="1"/>
          <p:nvPr/>
        </p:nvSpPr>
        <p:spPr>
          <a:xfrm>
            <a:off x="6876256" y="2996952"/>
            <a:ext cx="813043" cy="1477328"/>
          </a:xfrm>
          <a:prstGeom prst="rect">
            <a:avLst/>
          </a:prstGeom>
          <a:noFill/>
        </p:spPr>
        <p:txBody>
          <a:bodyPr wrap="none" rtlCol="0">
            <a:spAutoFit/>
          </a:bodyPr>
          <a:lstStyle/>
          <a:p>
            <a:r>
              <a:rPr lang="en-GB" b="1" dirty="0" smtClean="0">
                <a:solidFill>
                  <a:srgbClr val="003E5A"/>
                </a:solidFill>
              </a:rPr>
              <a:t>IL-6</a:t>
            </a:r>
          </a:p>
          <a:p>
            <a:r>
              <a:rPr lang="en-GB" b="1" dirty="0" smtClean="0">
                <a:solidFill>
                  <a:srgbClr val="003E5A"/>
                </a:solidFill>
              </a:rPr>
              <a:t>IL-8</a:t>
            </a:r>
          </a:p>
          <a:p>
            <a:r>
              <a:rPr lang="en-GB" b="1" dirty="0" err="1" smtClean="0">
                <a:solidFill>
                  <a:srgbClr val="003E5A"/>
                </a:solidFill>
              </a:rPr>
              <a:t>iNOS</a:t>
            </a:r>
            <a:endParaRPr lang="en-GB" b="1" dirty="0" smtClean="0">
              <a:solidFill>
                <a:srgbClr val="003E5A"/>
              </a:solidFill>
            </a:endParaRPr>
          </a:p>
          <a:p>
            <a:r>
              <a:rPr lang="en-GB" b="1" dirty="0" smtClean="0">
                <a:solidFill>
                  <a:srgbClr val="003E5A"/>
                </a:solidFill>
              </a:rPr>
              <a:t>SOD2</a:t>
            </a:r>
          </a:p>
          <a:p>
            <a:endParaRPr lang="en-GB" b="1" dirty="0" smtClean="0">
              <a:solidFill>
                <a:srgbClr val="003E5A"/>
              </a:solidFill>
            </a:endParaRPr>
          </a:p>
        </p:txBody>
      </p:sp>
      <p:sp>
        <p:nvSpPr>
          <p:cNvPr id="6" name="Title 1"/>
          <p:cNvSpPr>
            <a:spLocks noGrp="1"/>
          </p:cNvSpPr>
          <p:nvPr>
            <p:ph type="title"/>
          </p:nvPr>
        </p:nvSpPr>
        <p:spPr>
          <a:xfrm>
            <a:off x="457200" y="-27384"/>
            <a:ext cx="8229600" cy="1143000"/>
          </a:xfrm>
        </p:spPr>
        <p:txBody>
          <a:bodyPr>
            <a:noAutofit/>
          </a:bodyPr>
          <a:lstStyle/>
          <a:p>
            <a:r>
              <a:rPr lang="en-GB" sz="2800" b="1" dirty="0" smtClean="0">
                <a:solidFill>
                  <a:srgbClr val="003E5A"/>
                </a:solidFill>
              </a:rPr>
              <a:t>Deducing the pathways involved – NF</a:t>
            </a:r>
            <a:r>
              <a:rPr lang="el-GR" sz="2800" b="1" dirty="0" smtClean="0">
                <a:solidFill>
                  <a:srgbClr val="003E5A"/>
                </a:solidFill>
              </a:rPr>
              <a:t>κ</a:t>
            </a:r>
            <a:r>
              <a:rPr lang="en-GB" sz="2800" b="1" dirty="0" smtClean="0">
                <a:solidFill>
                  <a:srgbClr val="003E5A"/>
                </a:solidFill>
              </a:rPr>
              <a:t>B</a:t>
            </a:r>
            <a:endParaRPr lang="en-GB" sz="2800" b="1" dirty="0">
              <a:solidFill>
                <a:srgbClr val="003E5A"/>
              </a:solidFill>
            </a:endParaRPr>
          </a:p>
        </p:txBody>
      </p:sp>
    </p:spTree>
    <p:extLst>
      <p:ext uri="{BB962C8B-B14F-4D97-AF65-F5344CB8AC3E}">
        <p14:creationId xmlns:p14="http://schemas.microsoft.com/office/powerpoint/2010/main" val="10225638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tebu-bio.com/userfiles/image/039/nf-kb%20signaling.jpg"/>
          <p:cNvPicPr>
            <a:picLocks noChangeAspect="1" noChangeArrowheads="1"/>
          </p:cNvPicPr>
          <p:nvPr/>
        </p:nvPicPr>
        <p:blipFill>
          <a:blip r:embed="rId2" cstate="print"/>
          <a:srcRect/>
          <a:stretch>
            <a:fillRect/>
          </a:stretch>
        </p:blipFill>
        <p:spPr bwMode="auto">
          <a:xfrm>
            <a:off x="1673475" y="1268760"/>
            <a:ext cx="5725040" cy="4392488"/>
          </a:xfrm>
          <a:prstGeom prst="rect">
            <a:avLst/>
          </a:prstGeom>
          <a:noFill/>
        </p:spPr>
      </p:pic>
      <p:sp>
        <p:nvSpPr>
          <p:cNvPr id="69" name="TextBox 68"/>
          <p:cNvSpPr txBox="1"/>
          <p:nvPr/>
        </p:nvSpPr>
        <p:spPr>
          <a:xfrm>
            <a:off x="179512" y="232009"/>
            <a:ext cx="8712967" cy="461665"/>
          </a:xfrm>
          <a:prstGeom prst="rect">
            <a:avLst/>
          </a:prstGeom>
          <a:noFill/>
        </p:spPr>
        <p:txBody>
          <a:bodyPr wrap="square" rtlCol="0">
            <a:spAutoFit/>
          </a:bodyPr>
          <a:lstStyle/>
          <a:p>
            <a:pPr algn="ctr"/>
            <a:r>
              <a:rPr lang="en-GB" sz="2400" b="1" dirty="0" smtClean="0">
                <a:solidFill>
                  <a:srgbClr val="003E5A"/>
                </a:solidFill>
                <a:sym typeface="Symbol"/>
              </a:rPr>
              <a:t>p65 phosphorylation and translocation</a:t>
            </a:r>
            <a:endParaRPr lang="en-GB" sz="2400" b="1" dirty="0" smtClean="0">
              <a:solidFill>
                <a:srgbClr val="003E5A"/>
              </a:solidFill>
            </a:endParaRPr>
          </a:p>
        </p:txBody>
      </p:sp>
    </p:spTree>
    <p:extLst>
      <p:ext uri="{BB962C8B-B14F-4D97-AF65-F5344CB8AC3E}">
        <p14:creationId xmlns:p14="http://schemas.microsoft.com/office/powerpoint/2010/main" val="2666854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tebu-bio.com/userfiles/image/039/nf-kb%20signaling.jpg"/>
          <p:cNvPicPr>
            <a:picLocks noChangeAspect="1" noChangeArrowheads="1"/>
          </p:cNvPicPr>
          <p:nvPr/>
        </p:nvPicPr>
        <p:blipFill>
          <a:blip r:embed="rId2" cstate="print"/>
          <a:srcRect/>
          <a:stretch>
            <a:fillRect/>
          </a:stretch>
        </p:blipFill>
        <p:spPr bwMode="auto">
          <a:xfrm>
            <a:off x="4499992" y="3260774"/>
            <a:ext cx="4536504" cy="3480594"/>
          </a:xfrm>
          <a:prstGeom prst="rect">
            <a:avLst/>
          </a:prstGeom>
          <a:noFill/>
        </p:spPr>
      </p:pic>
      <p:grpSp>
        <p:nvGrpSpPr>
          <p:cNvPr id="57" name="Group 56"/>
          <p:cNvGrpSpPr/>
          <p:nvPr/>
        </p:nvGrpSpPr>
        <p:grpSpPr>
          <a:xfrm>
            <a:off x="107504" y="836712"/>
            <a:ext cx="6737949" cy="2448272"/>
            <a:chOff x="354331" y="980728"/>
            <a:chExt cx="6737949" cy="2448272"/>
          </a:xfrm>
        </p:grpSpPr>
        <p:pic>
          <p:nvPicPr>
            <p:cNvPr id="21" name="Picture 20" descr="KOA3pp65 gapdh 051110.jpeg"/>
            <p:cNvPicPr>
              <a:picLocks noChangeAspect="1"/>
            </p:cNvPicPr>
            <p:nvPr/>
          </p:nvPicPr>
          <p:blipFill>
            <a:blip r:embed="rId3" cstate="print">
              <a:lum bright="10000" contrast="10000"/>
            </a:blip>
            <a:srcRect l="67497" t="15525" r="22752" b="56876"/>
            <a:stretch>
              <a:fillRect/>
            </a:stretch>
          </p:blipFill>
          <p:spPr>
            <a:xfrm rot="16200000">
              <a:off x="3014189" y="679671"/>
              <a:ext cx="502255" cy="3704889"/>
            </a:xfrm>
            <a:prstGeom prst="rect">
              <a:avLst/>
            </a:prstGeom>
            <a:ln>
              <a:noFill/>
            </a:ln>
            <a:effectLst>
              <a:outerShdw sx="1000" sy="1000" algn="tl" rotWithShape="0">
                <a:srgbClr val="333333"/>
              </a:outerShdw>
            </a:effectLst>
          </p:spPr>
        </p:pic>
        <p:pic>
          <p:nvPicPr>
            <p:cNvPr id="27" name="Picture 2" descr="KOA3 IL1 SFN 051110.jpeg"/>
            <p:cNvPicPr>
              <a:picLocks noChangeAspect="1"/>
            </p:cNvPicPr>
            <p:nvPr/>
          </p:nvPicPr>
          <p:blipFill>
            <a:blip r:embed="rId4" cstate="print"/>
            <a:srcRect l="54322" t="18127" r="30198" b="55694"/>
            <a:stretch>
              <a:fillRect/>
            </a:stretch>
          </p:blipFill>
          <p:spPr>
            <a:xfrm rot="16200000">
              <a:off x="2121046" y="998809"/>
              <a:ext cx="502255" cy="1918603"/>
            </a:xfrm>
            <a:prstGeom prst="rect">
              <a:avLst/>
            </a:prstGeom>
            <a:ln>
              <a:noFill/>
            </a:ln>
            <a:effectLst>
              <a:outerShdw sx="1000" sy="1000" algn="tl" rotWithShape="0">
                <a:srgbClr val="333333"/>
              </a:outerShdw>
            </a:effectLst>
          </p:spPr>
        </p:pic>
        <p:pic>
          <p:nvPicPr>
            <p:cNvPr id="28" name="Picture 27" descr="KOA3 IL1 SFN 051110.jpeg"/>
            <p:cNvPicPr>
              <a:picLocks noChangeAspect="1"/>
            </p:cNvPicPr>
            <p:nvPr/>
          </p:nvPicPr>
          <p:blipFill>
            <a:blip r:embed="rId5" cstate="print"/>
            <a:srcRect l="58108" t="63440" r="24134" b="8893"/>
            <a:stretch>
              <a:fillRect/>
            </a:stretch>
          </p:blipFill>
          <p:spPr>
            <a:xfrm rot="16200000">
              <a:off x="3940411" y="1031887"/>
              <a:ext cx="502256" cy="1852446"/>
            </a:xfrm>
            <a:prstGeom prst="rect">
              <a:avLst/>
            </a:prstGeom>
            <a:ln>
              <a:noFill/>
            </a:ln>
            <a:effectLst>
              <a:outerShdw sx="1000" sy="1000" algn="tl" rotWithShape="0">
                <a:srgbClr val="333333"/>
              </a:outerShdw>
            </a:effectLst>
          </p:spPr>
        </p:pic>
        <p:pic>
          <p:nvPicPr>
            <p:cNvPr id="23" name="Picture 22" descr="KOA3pp65 gapdh 051110.jpeg"/>
            <p:cNvPicPr>
              <a:picLocks noChangeAspect="1"/>
            </p:cNvPicPr>
            <p:nvPr/>
          </p:nvPicPr>
          <p:blipFill>
            <a:blip r:embed="rId3" cstate="print">
              <a:lum contrast="10000"/>
            </a:blip>
            <a:srcRect l="14626" t="15525" r="72373" b="55726"/>
            <a:stretch>
              <a:fillRect/>
            </a:stretch>
          </p:blipFill>
          <p:spPr>
            <a:xfrm rot="16200000">
              <a:off x="2986578" y="1281289"/>
              <a:ext cx="574004" cy="3721418"/>
            </a:xfrm>
            <a:prstGeom prst="rect">
              <a:avLst/>
            </a:prstGeom>
            <a:ln>
              <a:noFill/>
            </a:ln>
            <a:effectLst>
              <a:outerShdw sx="1000" sy="1000" algn="tl" rotWithShape="0">
                <a:srgbClr val="333333"/>
              </a:outerShdw>
            </a:effectLst>
          </p:spPr>
        </p:pic>
        <p:sp>
          <p:nvSpPr>
            <p:cNvPr id="24" name="TextBox 23"/>
            <p:cNvSpPr txBox="1"/>
            <p:nvPr/>
          </p:nvSpPr>
          <p:spPr>
            <a:xfrm>
              <a:off x="354331" y="2343480"/>
              <a:ext cx="1074333" cy="369332"/>
            </a:xfrm>
            <a:prstGeom prst="rect">
              <a:avLst/>
            </a:prstGeom>
            <a:noFill/>
          </p:spPr>
          <p:txBody>
            <a:bodyPr wrap="none" rtlCol="0">
              <a:spAutoFit/>
            </a:bodyPr>
            <a:lstStyle/>
            <a:p>
              <a:r>
                <a:rPr lang="en-GB" dirty="0" smtClean="0"/>
                <a:t>phos-p65</a:t>
              </a:r>
              <a:endParaRPr lang="en-GB" dirty="0"/>
            </a:p>
          </p:txBody>
        </p:sp>
        <p:sp>
          <p:nvSpPr>
            <p:cNvPr id="25" name="TextBox 24"/>
            <p:cNvSpPr txBox="1"/>
            <p:nvPr/>
          </p:nvSpPr>
          <p:spPr>
            <a:xfrm>
              <a:off x="771131" y="1769474"/>
              <a:ext cx="647934" cy="369332"/>
            </a:xfrm>
            <a:prstGeom prst="rect">
              <a:avLst/>
            </a:prstGeom>
            <a:noFill/>
          </p:spPr>
          <p:txBody>
            <a:bodyPr wrap="none" rtlCol="0">
              <a:spAutoFit/>
            </a:bodyPr>
            <a:lstStyle/>
            <a:p>
              <a:r>
                <a:rPr lang="en-GB" dirty="0"/>
                <a:t>I</a:t>
              </a:r>
              <a:r>
                <a:rPr lang="en-GB" dirty="0">
                  <a:sym typeface="Symbol"/>
                </a:rPr>
                <a:t>B</a:t>
              </a:r>
              <a:endParaRPr lang="en-GB" dirty="0"/>
            </a:p>
          </p:txBody>
        </p:sp>
        <p:sp>
          <p:nvSpPr>
            <p:cNvPr id="26" name="TextBox 25"/>
            <p:cNvSpPr txBox="1"/>
            <p:nvPr/>
          </p:nvSpPr>
          <p:spPr>
            <a:xfrm>
              <a:off x="427970" y="2926745"/>
              <a:ext cx="886781" cy="369332"/>
            </a:xfrm>
            <a:prstGeom prst="rect">
              <a:avLst/>
            </a:prstGeom>
            <a:noFill/>
          </p:spPr>
          <p:txBody>
            <a:bodyPr wrap="none" rtlCol="0">
              <a:spAutoFit/>
            </a:bodyPr>
            <a:lstStyle/>
            <a:p>
              <a:r>
                <a:rPr lang="en-GB" dirty="0"/>
                <a:t>GAPDH</a:t>
              </a:r>
            </a:p>
          </p:txBody>
        </p:sp>
        <p:sp>
          <p:nvSpPr>
            <p:cNvPr id="18" name="TextBox 17"/>
            <p:cNvSpPr txBox="1"/>
            <p:nvPr/>
          </p:nvSpPr>
          <p:spPr>
            <a:xfrm>
              <a:off x="5121869" y="1290246"/>
              <a:ext cx="1970411" cy="338554"/>
            </a:xfrm>
            <a:prstGeom prst="rect">
              <a:avLst/>
            </a:prstGeom>
            <a:noFill/>
          </p:spPr>
          <p:txBody>
            <a:bodyPr wrap="none" rtlCol="0">
              <a:spAutoFit/>
            </a:bodyPr>
            <a:lstStyle/>
            <a:p>
              <a:r>
                <a:rPr lang="en-GB" sz="1600" dirty="0"/>
                <a:t>IL-1/OSM time (</a:t>
              </a:r>
              <a:r>
                <a:rPr lang="en-GB" sz="1600" dirty="0" err="1"/>
                <a:t>mins</a:t>
              </a:r>
              <a:r>
                <a:rPr lang="en-GB" sz="1600" dirty="0"/>
                <a:t>)</a:t>
              </a:r>
            </a:p>
          </p:txBody>
        </p:sp>
        <p:grpSp>
          <p:nvGrpSpPr>
            <p:cNvPr id="5" name="Group 29"/>
            <p:cNvGrpSpPr/>
            <p:nvPr/>
          </p:nvGrpSpPr>
          <p:grpSpPr>
            <a:xfrm>
              <a:off x="1641152" y="980728"/>
              <a:ext cx="3298297" cy="703584"/>
              <a:chOff x="3455127" y="2482538"/>
              <a:chExt cx="3298297" cy="703584"/>
            </a:xfrm>
          </p:grpSpPr>
          <p:sp>
            <p:nvSpPr>
              <p:cNvPr id="8" name="TextBox 7"/>
              <p:cNvSpPr txBox="1"/>
              <p:nvPr/>
            </p:nvSpPr>
            <p:spPr>
              <a:xfrm rot="19045221">
                <a:off x="3455127" y="2777884"/>
                <a:ext cx="301686" cy="369332"/>
              </a:xfrm>
              <a:prstGeom prst="rect">
                <a:avLst/>
              </a:prstGeom>
              <a:noFill/>
            </p:spPr>
            <p:txBody>
              <a:bodyPr wrap="none" rtlCol="0">
                <a:spAutoFit/>
              </a:bodyPr>
              <a:lstStyle/>
              <a:p>
                <a:r>
                  <a:rPr lang="en-GB" dirty="0"/>
                  <a:t>0</a:t>
                </a:r>
              </a:p>
            </p:txBody>
          </p:sp>
          <p:sp>
            <p:nvSpPr>
              <p:cNvPr id="9" name="TextBox 8"/>
              <p:cNvSpPr txBox="1"/>
              <p:nvPr/>
            </p:nvSpPr>
            <p:spPr>
              <a:xfrm rot="19045221">
                <a:off x="3785921" y="2777884"/>
                <a:ext cx="301686" cy="369332"/>
              </a:xfrm>
              <a:prstGeom prst="rect">
                <a:avLst/>
              </a:prstGeom>
              <a:noFill/>
            </p:spPr>
            <p:txBody>
              <a:bodyPr wrap="none" rtlCol="0">
                <a:spAutoFit/>
              </a:bodyPr>
              <a:lstStyle/>
              <a:p>
                <a:r>
                  <a:rPr lang="en-GB" dirty="0"/>
                  <a:t>5</a:t>
                </a:r>
              </a:p>
            </p:txBody>
          </p:sp>
          <p:sp>
            <p:nvSpPr>
              <p:cNvPr id="10" name="TextBox 9"/>
              <p:cNvSpPr txBox="1"/>
              <p:nvPr/>
            </p:nvSpPr>
            <p:spPr>
              <a:xfrm rot="19045221">
                <a:off x="4000587" y="2816790"/>
                <a:ext cx="418704" cy="369332"/>
              </a:xfrm>
              <a:prstGeom prst="rect">
                <a:avLst/>
              </a:prstGeom>
              <a:noFill/>
            </p:spPr>
            <p:txBody>
              <a:bodyPr wrap="none" rtlCol="0">
                <a:spAutoFit/>
              </a:bodyPr>
              <a:lstStyle/>
              <a:p>
                <a:r>
                  <a:rPr lang="en-GB" dirty="0"/>
                  <a:t>15</a:t>
                </a:r>
              </a:p>
            </p:txBody>
          </p:sp>
          <p:sp>
            <p:nvSpPr>
              <p:cNvPr id="11" name="TextBox 10"/>
              <p:cNvSpPr txBox="1"/>
              <p:nvPr/>
            </p:nvSpPr>
            <p:spPr>
              <a:xfrm rot="19045221">
                <a:off x="4349958" y="2816790"/>
                <a:ext cx="418704" cy="369332"/>
              </a:xfrm>
              <a:prstGeom prst="rect">
                <a:avLst/>
              </a:prstGeom>
              <a:noFill/>
            </p:spPr>
            <p:txBody>
              <a:bodyPr wrap="none" rtlCol="0">
                <a:spAutoFit/>
              </a:bodyPr>
              <a:lstStyle/>
              <a:p>
                <a:r>
                  <a:rPr lang="en-GB" dirty="0"/>
                  <a:t>30</a:t>
                </a:r>
              </a:p>
            </p:txBody>
          </p:sp>
          <p:sp>
            <p:nvSpPr>
              <p:cNvPr id="12" name="TextBox 11"/>
              <p:cNvSpPr txBox="1"/>
              <p:nvPr/>
            </p:nvSpPr>
            <p:spPr>
              <a:xfrm rot="19045221">
                <a:off x="4662174" y="2816790"/>
                <a:ext cx="418704" cy="369332"/>
              </a:xfrm>
              <a:prstGeom prst="rect">
                <a:avLst/>
              </a:prstGeom>
              <a:noFill/>
            </p:spPr>
            <p:txBody>
              <a:bodyPr wrap="none" rtlCol="0">
                <a:spAutoFit/>
              </a:bodyPr>
              <a:lstStyle/>
              <a:p>
                <a:r>
                  <a:rPr lang="en-GB" dirty="0"/>
                  <a:t>60</a:t>
                </a:r>
              </a:p>
            </p:txBody>
          </p:sp>
          <p:sp>
            <p:nvSpPr>
              <p:cNvPr id="13" name="TextBox 12"/>
              <p:cNvSpPr txBox="1"/>
              <p:nvPr/>
            </p:nvSpPr>
            <p:spPr>
              <a:xfrm rot="19045221">
                <a:off x="5127673" y="2777884"/>
                <a:ext cx="301686" cy="369332"/>
              </a:xfrm>
              <a:prstGeom prst="rect">
                <a:avLst/>
              </a:prstGeom>
              <a:noFill/>
            </p:spPr>
            <p:txBody>
              <a:bodyPr wrap="none" rtlCol="0">
                <a:spAutoFit/>
              </a:bodyPr>
              <a:lstStyle/>
              <a:p>
                <a:r>
                  <a:rPr lang="en-GB" dirty="0"/>
                  <a:t>0</a:t>
                </a:r>
              </a:p>
            </p:txBody>
          </p:sp>
          <p:sp>
            <p:nvSpPr>
              <p:cNvPr id="14" name="TextBox 13"/>
              <p:cNvSpPr txBox="1"/>
              <p:nvPr/>
            </p:nvSpPr>
            <p:spPr>
              <a:xfrm rot="19045221">
                <a:off x="5458466" y="2777884"/>
                <a:ext cx="301686" cy="369332"/>
              </a:xfrm>
              <a:prstGeom prst="rect">
                <a:avLst/>
              </a:prstGeom>
              <a:noFill/>
            </p:spPr>
            <p:txBody>
              <a:bodyPr wrap="none" rtlCol="0">
                <a:spAutoFit/>
              </a:bodyPr>
              <a:lstStyle/>
              <a:p>
                <a:r>
                  <a:rPr lang="en-GB" dirty="0"/>
                  <a:t>5</a:t>
                </a:r>
              </a:p>
            </p:txBody>
          </p:sp>
          <p:sp>
            <p:nvSpPr>
              <p:cNvPr id="15" name="TextBox 14"/>
              <p:cNvSpPr txBox="1"/>
              <p:nvPr/>
            </p:nvSpPr>
            <p:spPr>
              <a:xfrm rot="19045221">
                <a:off x="5673133" y="2816790"/>
                <a:ext cx="418704" cy="369332"/>
              </a:xfrm>
              <a:prstGeom prst="rect">
                <a:avLst/>
              </a:prstGeom>
              <a:noFill/>
            </p:spPr>
            <p:txBody>
              <a:bodyPr wrap="none" rtlCol="0">
                <a:spAutoFit/>
              </a:bodyPr>
              <a:lstStyle/>
              <a:p>
                <a:r>
                  <a:rPr lang="en-GB" dirty="0"/>
                  <a:t>15</a:t>
                </a:r>
              </a:p>
            </p:txBody>
          </p:sp>
          <p:sp>
            <p:nvSpPr>
              <p:cNvPr id="16" name="TextBox 15"/>
              <p:cNvSpPr txBox="1"/>
              <p:nvPr/>
            </p:nvSpPr>
            <p:spPr>
              <a:xfrm rot="19045221">
                <a:off x="6022504" y="2816790"/>
                <a:ext cx="418704" cy="369332"/>
              </a:xfrm>
              <a:prstGeom prst="rect">
                <a:avLst/>
              </a:prstGeom>
              <a:noFill/>
            </p:spPr>
            <p:txBody>
              <a:bodyPr wrap="none" rtlCol="0">
                <a:spAutoFit/>
              </a:bodyPr>
              <a:lstStyle/>
              <a:p>
                <a:r>
                  <a:rPr lang="en-GB" dirty="0"/>
                  <a:t>30</a:t>
                </a:r>
              </a:p>
            </p:txBody>
          </p:sp>
          <p:sp>
            <p:nvSpPr>
              <p:cNvPr id="17" name="TextBox 16"/>
              <p:cNvSpPr txBox="1"/>
              <p:nvPr/>
            </p:nvSpPr>
            <p:spPr>
              <a:xfrm rot="19045221">
                <a:off x="6334720" y="2816790"/>
                <a:ext cx="418704" cy="369332"/>
              </a:xfrm>
              <a:prstGeom prst="rect">
                <a:avLst/>
              </a:prstGeom>
              <a:noFill/>
            </p:spPr>
            <p:txBody>
              <a:bodyPr wrap="none" rtlCol="0">
                <a:spAutoFit/>
              </a:bodyPr>
              <a:lstStyle/>
              <a:p>
                <a:r>
                  <a:rPr lang="en-GB" dirty="0"/>
                  <a:t>60</a:t>
                </a:r>
              </a:p>
            </p:txBody>
          </p:sp>
          <p:cxnSp>
            <p:nvCxnSpPr>
              <p:cNvPr id="19" name="Straight Connector 18"/>
              <p:cNvCxnSpPr/>
              <p:nvPr/>
            </p:nvCxnSpPr>
            <p:spPr>
              <a:xfrm>
                <a:off x="5211608" y="2778543"/>
                <a:ext cx="1521651" cy="0"/>
              </a:xfrm>
              <a:prstGeom prst="line">
                <a:avLst/>
              </a:prstGeom>
              <a:ln>
                <a:solidFill>
                  <a:schemeClr val="tx1">
                    <a:lumMod val="95000"/>
                  </a:schemeClr>
                </a:solidFill>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5593779" y="2482538"/>
                <a:ext cx="713657" cy="369332"/>
              </a:xfrm>
              <a:prstGeom prst="rect">
                <a:avLst/>
              </a:prstGeom>
              <a:noFill/>
            </p:spPr>
            <p:txBody>
              <a:bodyPr wrap="none" rtlCol="0">
                <a:spAutoFit/>
              </a:bodyPr>
              <a:lstStyle/>
              <a:p>
                <a:r>
                  <a:rPr lang="en-GB" dirty="0"/>
                  <a:t>+ SFN</a:t>
                </a:r>
              </a:p>
            </p:txBody>
          </p:sp>
        </p:grpSp>
      </p:grpSp>
      <p:sp>
        <p:nvSpPr>
          <p:cNvPr id="69" name="TextBox 68"/>
          <p:cNvSpPr txBox="1"/>
          <p:nvPr/>
        </p:nvSpPr>
        <p:spPr>
          <a:xfrm>
            <a:off x="179512" y="232009"/>
            <a:ext cx="8712967" cy="461665"/>
          </a:xfrm>
          <a:prstGeom prst="rect">
            <a:avLst/>
          </a:prstGeom>
          <a:noFill/>
        </p:spPr>
        <p:txBody>
          <a:bodyPr wrap="square" rtlCol="0">
            <a:spAutoFit/>
          </a:bodyPr>
          <a:lstStyle/>
          <a:p>
            <a:pPr algn="ctr"/>
            <a:r>
              <a:rPr lang="en-GB" sz="2400" b="1" dirty="0" smtClean="0">
                <a:solidFill>
                  <a:srgbClr val="003E5A"/>
                </a:solidFill>
              </a:rPr>
              <a:t>I</a:t>
            </a:r>
            <a:r>
              <a:rPr lang="en-GB" sz="2400" b="1" dirty="0" smtClean="0">
                <a:solidFill>
                  <a:srgbClr val="003E5A"/>
                </a:solidFill>
                <a:sym typeface="Symbol"/>
              </a:rPr>
              <a:t>B degradation and p65 </a:t>
            </a:r>
            <a:r>
              <a:rPr lang="en-GB" sz="2400" b="1" dirty="0" err="1" smtClean="0">
                <a:solidFill>
                  <a:srgbClr val="003E5A"/>
                </a:solidFill>
                <a:sym typeface="Symbol"/>
              </a:rPr>
              <a:t>phosphorylation</a:t>
            </a:r>
            <a:endParaRPr lang="en-GB" sz="2400" b="1" dirty="0" smtClean="0">
              <a:solidFill>
                <a:srgbClr val="003E5A"/>
              </a:solidFill>
            </a:endParaRPr>
          </a:p>
        </p:txBody>
      </p:sp>
    </p:spTree>
    <p:extLst>
      <p:ext uri="{BB962C8B-B14F-4D97-AF65-F5344CB8AC3E}">
        <p14:creationId xmlns:p14="http://schemas.microsoft.com/office/powerpoint/2010/main" val="2065688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0"/>
            <a:ext cx="8229600" cy="1143000"/>
          </a:xfrm>
        </p:spPr>
        <p:txBody>
          <a:bodyPr/>
          <a:lstStyle/>
          <a:p>
            <a:r>
              <a:rPr lang="en-GB" dirty="0" smtClean="0">
                <a:solidFill>
                  <a:schemeClr val="tx1">
                    <a:lumMod val="50000"/>
                    <a:lumOff val="50000"/>
                  </a:schemeClr>
                </a:solidFill>
              </a:rPr>
              <a:t>Osteoarthritis – the problem</a:t>
            </a:r>
            <a:endParaRPr lang="en-GB" dirty="0">
              <a:solidFill>
                <a:schemeClr val="tx1">
                  <a:lumMod val="50000"/>
                  <a:lumOff val="50000"/>
                </a:schemeClr>
              </a:solidFill>
            </a:endParaRPr>
          </a:p>
        </p:txBody>
      </p:sp>
      <p:sp>
        <p:nvSpPr>
          <p:cNvPr id="3" name="Rectangle 2"/>
          <p:cNvSpPr/>
          <p:nvPr/>
        </p:nvSpPr>
        <p:spPr>
          <a:xfrm>
            <a:off x="0" y="4123118"/>
            <a:ext cx="9144000" cy="923330"/>
          </a:xfrm>
          <a:prstGeom prst="rect">
            <a:avLst/>
          </a:prstGeom>
          <a:solidFill>
            <a:srgbClr val="003E5A"/>
          </a:solidFill>
        </p:spPr>
        <p:txBody>
          <a:bodyPr wrap="square">
            <a:spAutoFit/>
          </a:bodyPr>
          <a:lstStyle/>
          <a:p>
            <a:pPr algn="ctr">
              <a:lnSpc>
                <a:spcPct val="150000"/>
              </a:lnSpc>
            </a:pPr>
            <a:r>
              <a:rPr lang="en-GB" dirty="0" smtClean="0">
                <a:solidFill>
                  <a:schemeClr val="bg1"/>
                </a:solidFill>
              </a:rPr>
              <a:t>Development of functional foods or food products, beneficial in the treatment or prevention of OA.</a:t>
            </a:r>
          </a:p>
        </p:txBody>
      </p:sp>
      <p:sp>
        <p:nvSpPr>
          <p:cNvPr id="5" name="TextBox 4"/>
          <p:cNvSpPr txBox="1"/>
          <p:nvPr/>
        </p:nvSpPr>
        <p:spPr>
          <a:xfrm>
            <a:off x="0" y="1392878"/>
            <a:ext cx="9143999" cy="923330"/>
          </a:xfrm>
          <a:prstGeom prst="rect">
            <a:avLst/>
          </a:prstGeom>
          <a:solidFill>
            <a:schemeClr val="bg2">
              <a:lumMod val="40000"/>
              <a:lumOff val="60000"/>
            </a:schemeClr>
          </a:solidFill>
        </p:spPr>
        <p:txBody>
          <a:bodyPr wrap="square" rtlCol="0">
            <a:spAutoFit/>
          </a:bodyPr>
          <a:lstStyle/>
          <a:p>
            <a:pPr algn="ctr">
              <a:lnSpc>
                <a:spcPct val="150000"/>
              </a:lnSpc>
            </a:pPr>
            <a:r>
              <a:rPr lang="en-GB" b="1" dirty="0" smtClean="0">
                <a:solidFill>
                  <a:schemeClr val="tx1">
                    <a:lumMod val="65000"/>
                    <a:lumOff val="35000"/>
                  </a:schemeClr>
                </a:solidFill>
              </a:rPr>
              <a:t>8.5 million</a:t>
            </a:r>
            <a:r>
              <a:rPr lang="en-GB" dirty="0" smtClean="0">
                <a:solidFill>
                  <a:schemeClr val="tx1">
                    <a:lumMod val="65000"/>
                    <a:lumOff val="35000"/>
                  </a:schemeClr>
                </a:solidFill>
              </a:rPr>
              <a:t> people have OA in UK, </a:t>
            </a:r>
            <a:r>
              <a:rPr lang="en-GB" b="1" dirty="0" smtClean="0">
                <a:solidFill>
                  <a:schemeClr val="tx1">
                    <a:lumMod val="65000"/>
                    <a:lumOff val="35000"/>
                  </a:schemeClr>
                </a:solidFill>
              </a:rPr>
              <a:t>71%</a:t>
            </a:r>
            <a:r>
              <a:rPr lang="en-GB" dirty="0" smtClean="0">
                <a:solidFill>
                  <a:schemeClr val="tx1">
                    <a:lumMod val="65000"/>
                    <a:lumOff val="35000"/>
                  </a:schemeClr>
                </a:solidFill>
              </a:rPr>
              <a:t> of which are in constant pain.</a:t>
            </a:r>
          </a:p>
          <a:p>
            <a:pPr algn="ctr">
              <a:lnSpc>
                <a:spcPct val="150000"/>
              </a:lnSpc>
            </a:pPr>
            <a:r>
              <a:rPr lang="en-GB" dirty="0" smtClean="0">
                <a:solidFill>
                  <a:schemeClr val="tx1">
                    <a:lumMod val="65000"/>
                    <a:lumOff val="35000"/>
                  </a:schemeClr>
                </a:solidFill>
              </a:rPr>
              <a:t>By 2030 &gt;</a:t>
            </a:r>
            <a:r>
              <a:rPr lang="en-GB" b="1" dirty="0" smtClean="0">
                <a:solidFill>
                  <a:schemeClr val="tx1">
                    <a:lumMod val="65000"/>
                    <a:lumOff val="35000"/>
                  </a:schemeClr>
                </a:solidFill>
              </a:rPr>
              <a:t>17 million</a:t>
            </a:r>
            <a:r>
              <a:rPr lang="en-GB" dirty="0" smtClean="0">
                <a:solidFill>
                  <a:schemeClr val="tx1">
                    <a:lumMod val="65000"/>
                    <a:lumOff val="35000"/>
                  </a:schemeClr>
                </a:solidFill>
              </a:rPr>
              <a:t> projected to have OA (50% population &gt;50yrs).</a:t>
            </a:r>
            <a:endParaRPr lang="en-GB" dirty="0">
              <a:solidFill>
                <a:schemeClr val="tx1">
                  <a:lumMod val="65000"/>
                  <a:lumOff val="35000"/>
                </a:schemeClr>
              </a:solidFill>
            </a:endParaRPr>
          </a:p>
        </p:txBody>
      </p:sp>
      <p:sp>
        <p:nvSpPr>
          <p:cNvPr id="6" name="TextBox 5"/>
          <p:cNvSpPr txBox="1"/>
          <p:nvPr/>
        </p:nvSpPr>
        <p:spPr>
          <a:xfrm>
            <a:off x="6588224" y="6525344"/>
            <a:ext cx="2475101" cy="307777"/>
          </a:xfrm>
          <a:prstGeom prst="rect">
            <a:avLst/>
          </a:prstGeom>
          <a:noFill/>
        </p:spPr>
        <p:txBody>
          <a:bodyPr wrap="none" rtlCol="0">
            <a:spAutoFit/>
          </a:bodyPr>
          <a:lstStyle/>
          <a:p>
            <a:r>
              <a:rPr lang="en-GB" sz="1400" dirty="0" smtClean="0">
                <a:solidFill>
                  <a:schemeClr val="tx1">
                    <a:lumMod val="65000"/>
                    <a:lumOff val="35000"/>
                  </a:schemeClr>
                </a:solidFill>
              </a:rPr>
              <a:t>Wang, McPherson et al (2011). </a:t>
            </a:r>
            <a:endParaRPr lang="en-GB" sz="1400" dirty="0">
              <a:solidFill>
                <a:schemeClr val="tx1">
                  <a:lumMod val="65000"/>
                  <a:lumOff val="35000"/>
                </a:schemeClr>
              </a:solidFill>
            </a:endParaRPr>
          </a:p>
        </p:txBody>
      </p:sp>
      <p:sp>
        <p:nvSpPr>
          <p:cNvPr id="7" name="TextBox 6"/>
          <p:cNvSpPr txBox="1"/>
          <p:nvPr/>
        </p:nvSpPr>
        <p:spPr>
          <a:xfrm>
            <a:off x="0" y="2532697"/>
            <a:ext cx="9144000" cy="1342034"/>
          </a:xfrm>
          <a:prstGeom prst="rect">
            <a:avLst/>
          </a:prstGeom>
          <a:solidFill>
            <a:schemeClr val="bg2">
              <a:lumMod val="40000"/>
              <a:lumOff val="60000"/>
            </a:schemeClr>
          </a:solidFill>
        </p:spPr>
        <p:txBody>
          <a:bodyPr wrap="square" rtlCol="0">
            <a:spAutoFit/>
          </a:bodyPr>
          <a:lstStyle/>
          <a:p>
            <a:pPr algn="ctr">
              <a:lnSpc>
                <a:spcPct val="150000"/>
              </a:lnSpc>
            </a:pPr>
            <a:r>
              <a:rPr lang="en-GB" sz="2000" b="1" dirty="0" err="1" smtClean="0">
                <a:solidFill>
                  <a:schemeClr val="tx1">
                    <a:lumMod val="65000"/>
                    <a:lumOff val="35000"/>
                  </a:schemeClr>
                </a:solidFill>
              </a:rPr>
              <a:t>OANation</a:t>
            </a:r>
            <a:r>
              <a:rPr lang="en-GB" sz="2000" b="1" dirty="0" smtClean="0">
                <a:solidFill>
                  <a:schemeClr val="tx1">
                    <a:lumMod val="65000"/>
                    <a:lumOff val="35000"/>
                  </a:schemeClr>
                </a:solidFill>
              </a:rPr>
              <a:t> 2012 Report:   </a:t>
            </a:r>
            <a:r>
              <a:rPr lang="en-GB" dirty="0" smtClean="0">
                <a:solidFill>
                  <a:schemeClr val="tx1">
                    <a:lumMod val="65000"/>
                    <a:lumOff val="35000"/>
                  </a:schemeClr>
                </a:solidFill>
              </a:rPr>
              <a:t>49% of OA patients visiting GP:</a:t>
            </a:r>
          </a:p>
          <a:p>
            <a:pPr algn="ctr">
              <a:lnSpc>
                <a:spcPct val="150000"/>
              </a:lnSpc>
            </a:pPr>
            <a:r>
              <a:rPr lang="en-GB" dirty="0" smtClean="0">
                <a:solidFill>
                  <a:schemeClr val="tx1">
                    <a:lumMod val="65000"/>
                    <a:lumOff val="35000"/>
                  </a:schemeClr>
                </a:solidFill>
              </a:rPr>
              <a:t>‘would like more information about other areas of life that might affect their OA such as diet and exercise.’</a:t>
            </a:r>
          </a:p>
        </p:txBody>
      </p:sp>
    </p:spTree>
    <p:extLst>
      <p:ext uri="{BB962C8B-B14F-4D97-AF65-F5344CB8AC3E}">
        <p14:creationId xmlns:p14="http://schemas.microsoft.com/office/powerpoint/2010/main" val="2847130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95736" y="3059668"/>
            <a:ext cx="869149" cy="369332"/>
          </a:xfrm>
          <a:prstGeom prst="rect">
            <a:avLst/>
          </a:prstGeom>
          <a:noFill/>
        </p:spPr>
        <p:txBody>
          <a:bodyPr wrap="none" rtlCol="0">
            <a:spAutoFit/>
          </a:bodyPr>
          <a:lstStyle/>
          <a:p>
            <a:pPr algn="r"/>
            <a:r>
              <a:rPr lang="en-GB" dirty="0" smtClean="0"/>
              <a:t>GAPDH</a:t>
            </a:r>
            <a:endParaRPr lang="en-GB" dirty="0"/>
          </a:p>
        </p:txBody>
      </p:sp>
      <p:sp>
        <p:nvSpPr>
          <p:cNvPr id="5" name="TextBox 4"/>
          <p:cNvSpPr txBox="1"/>
          <p:nvPr/>
        </p:nvSpPr>
        <p:spPr>
          <a:xfrm>
            <a:off x="2524352" y="2339588"/>
            <a:ext cx="540533" cy="369332"/>
          </a:xfrm>
          <a:prstGeom prst="rect">
            <a:avLst/>
          </a:prstGeom>
          <a:noFill/>
        </p:spPr>
        <p:txBody>
          <a:bodyPr wrap="none" rtlCol="0">
            <a:spAutoFit/>
          </a:bodyPr>
          <a:lstStyle/>
          <a:p>
            <a:pPr algn="r"/>
            <a:r>
              <a:rPr lang="en-GB" dirty="0" smtClean="0"/>
              <a:t>p65</a:t>
            </a:r>
            <a:endParaRPr lang="en-GB" dirty="0"/>
          </a:p>
        </p:txBody>
      </p:sp>
      <p:sp>
        <p:nvSpPr>
          <p:cNvPr id="6" name="TextBox 5"/>
          <p:cNvSpPr txBox="1"/>
          <p:nvPr/>
        </p:nvSpPr>
        <p:spPr>
          <a:xfrm>
            <a:off x="3244893" y="3648376"/>
            <a:ext cx="293670" cy="338554"/>
          </a:xfrm>
          <a:prstGeom prst="rect">
            <a:avLst/>
          </a:prstGeom>
          <a:noFill/>
        </p:spPr>
        <p:txBody>
          <a:bodyPr wrap="none" rtlCol="0">
            <a:spAutoFit/>
          </a:bodyPr>
          <a:lstStyle/>
          <a:p>
            <a:r>
              <a:rPr lang="en-GB" sz="1600" dirty="0" smtClean="0"/>
              <a:t>C</a:t>
            </a:r>
            <a:endParaRPr lang="en-GB" sz="1600" dirty="0"/>
          </a:p>
        </p:txBody>
      </p:sp>
      <p:sp>
        <p:nvSpPr>
          <p:cNvPr id="11" name="TextBox 10"/>
          <p:cNvSpPr txBox="1"/>
          <p:nvPr/>
        </p:nvSpPr>
        <p:spPr>
          <a:xfrm>
            <a:off x="3551838" y="3648376"/>
            <a:ext cx="317716" cy="338554"/>
          </a:xfrm>
          <a:prstGeom prst="rect">
            <a:avLst/>
          </a:prstGeom>
          <a:noFill/>
        </p:spPr>
        <p:txBody>
          <a:bodyPr wrap="none" rtlCol="0">
            <a:spAutoFit/>
          </a:bodyPr>
          <a:lstStyle/>
          <a:p>
            <a:r>
              <a:rPr lang="en-GB" sz="1600" dirty="0" smtClean="0"/>
              <a:t>N</a:t>
            </a:r>
            <a:endParaRPr lang="en-GB" sz="1600" dirty="0"/>
          </a:p>
        </p:txBody>
      </p:sp>
      <p:cxnSp>
        <p:nvCxnSpPr>
          <p:cNvPr id="15" name="Straight Connector 14"/>
          <p:cNvCxnSpPr/>
          <p:nvPr/>
        </p:nvCxnSpPr>
        <p:spPr>
          <a:xfrm>
            <a:off x="3275856" y="3929707"/>
            <a:ext cx="576064" cy="0"/>
          </a:xfrm>
          <a:prstGeom prst="line">
            <a:avLst/>
          </a:prstGeom>
        </p:spPr>
        <p:style>
          <a:lnRef idx="1">
            <a:schemeClr val="dk1"/>
          </a:lnRef>
          <a:fillRef idx="0">
            <a:schemeClr val="dk1"/>
          </a:fillRef>
          <a:effectRef idx="0">
            <a:schemeClr val="dk1"/>
          </a:effectRef>
          <a:fontRef idx="minor">
            <a:schemeClr val="tx1"/>
          </a:fontRef>
        </p:style>
      </p:cxnSp>
      <p:sp>
        <p:nvSpPr>
          <p:cNvPr id="22" name="TextBox 21"/>
          <p:cNvSpPr txBox="1"/>
          <p:nvPr/>
        </p:nvSpPr>
        <p:spPr>
          <a:xfrm rot="18612937">
            <a:off x="3061439" y="4158123"/>
            <a:ext cx="877741" cy="369332"/>
          </a:xfrm>
          <a:prstGeom prst="rect">
            <a:avLst/>
          </a:prstGeom>
          <a:noFill/>
        </p:spPr>
        <p:txBody>
          <a:bodyPr wrap="none" rtlCol="0">
            <a:spAutoFit/>
          </a:bodyPr>
          <a:lstStyle/>
          <a:p>
            <a:r>
              <a:rPr lang="en-GB" dirty="0" smtClean="0"/>
              <a:t>Control</a:t>
            </a:r>
            <a:endParaRPr lang="en-GB" dirty="0"/>
          </a:p>
        </p:txBody>
      </p:sp>
      <p:sp>
        <p:nvSpPr>
          <p:cNvPr id="7" name="TextBox 6"/>
          <p:cNvSpPr txBox="1"/>
          <p:nvPr/>
        </p:nvSpPr>
        <p:spPr>
          <a:xfrm>
            <a:off x="3883766" y="3648376"/>
            <a:ext cx="293670" cy="338554"/>
          </a:xfrm>
          <a:prstGeom prst="rect">
            <a:avLst/>
          </a:prstGeom>
          <a:noFill/>
        </p:spPr>
        <p:txBody>
          <a:bodyPr wrap="none" rtlCol="0">
            <a:spAutoFit/>
          </a:bodyPr>
          <a:lstStyle/>
          <a:p>
            <a:r>
              <a:rPr lang="en-GB" sz="1600" dirty="0" smtClean="0"/>
              <a:t>C</a:t>
            </a:r>
            <a:endParaRPr lang="en-GB" sz="1600" dirty="0"/>
          </a:p>
        </p:txBody>
      </p:sp>
      <p:sp>
        <p:nvSpPr>
          <p:cNvPr id="10" name="TextBox 9"/>
          <p:cNvSpPr txBox="1"/>
          <p:nvPr/>
        </p:nvSpPr>
        <p:spPr>
          <a:xfrm>
            <a:off x="4176792" y="3648376"/>
            <a:ext cx="317716" cy="338554"/>
          </a:xfrm>
          <a:prstGeom prst="rect">
            <a:avLst/>
          </a:prstGeom>
          <a:noFill/>
        </p:spPr>
        <p:txBody>
          <a:bodyPr wrap="none" rtlCol="0">
            <a:spAutoFit/>
          </a:bodyPr>
          <a:lstStyle/>
          <a:p>
            <a:r>
              <a:rPr lang="en-GB" sz="1600" dirty="0" smtClean="0"/>
              <a:t>N</a:t>
            </a:r>
            <a:endParaRPr lang="en-GB" sz="1600" dirty="0"/>
          </a:p>
        </p:txBody>
      </p:sp>
      <p:sp>
        <p:nvSpPr>
          <p:cNvPr id="23" name="TextBox 22"/>
          <p:cNvSpPr txBox="1"/>
          <p:nvPr/>
        </p:nvSpPr>
        <p:spPr>
          <a:xfrm rot="18612937">
            <a:off x="3957464" y="4053366"/>
            <a:ext cx="527709" cy="369332"/>
          </a:xfrm>
          <a:prstGeom prst="rect">
            <a:avLst/>
          </a:prstGeom>
          <a:noFill/>
        </p:spPr>
        <p:txBody>
          <a:bodyPr wrap="none" rtlCol="0">
            <a:spAutoFit/>
          </a:bodyPr>
          <a:lstStyle/>
          <a:p>
            <a:r>
              <a:rPr lang="en-GB" dirty="0" smtClean="0"/>
              <a:t>IL-1</a:t>
            </a:r>
            <a:endParaRPr lang="en-GB" dirty="0"/>
          </a:p>
        </p:txBody>
      </p:sp>
      <p:sp>
        <p:nvSpPr>
          <p:cNvPr id="8" name="TextBox 7"/>
          <p:cNvSpPr txBox="1"/>
          <p:nvPr/>
        </p:nvSpPr>
        <p:spPr>
          <a:xfrm>
            <a:off x="4499992" y="3648376"/>
            <a:ext cx="293670" cy="338554"/>
          </a:xfrm>
          <a:prstGeom prst="rect">
            <a:avLst/>
          </a:prstGeom>
          <a:noFill/>
        </p:spPr>
        <p:txBody>
          <a:bodyPr wrap="none" rtlCol="0">
            <a:spAutoFit/>
          </a:bodyPr>
          <a:lstStyle/>
          <a:p>
            <a:r>
              <a:rPr lang="en-GB" sz="1600" dirty="0" smtClean="0"/>
              <a:t>C</a:t>
            </a:r>
            <a:endParaRPr lang="en-GB" sz="1600" dirty="0"/>
          </a:p>
        </p:txBody>
      </p:sp>
      <p:sp>
        <p:nvSpPr>
          <p:cNvPr id="12" name="TextBox 11"/>
          <p:cNvSpPr txBox="1"/>
          <p:nvPr/>
        </p:nvSpPr>
        <p:spPr>
          <a:xfrm>
            <a:off x="4814318" y="3648376"/>
            <a:ext cx="317716" cy="338554"/>
          </a:xfrm>
          <a:prstGeom prst="rect">
            <a:avLst/>
          </a:prstGeom>
          <a:noFill/>
        </p:spPr>
        <p:txBody>
          <a:bodyPr wrap="none" rtlCol="0">
            <a:spAutoFit/>
          </a:bodyPr>
          <a:lstStyle/>
          <a:p>
            <a:r>
              <a:rPr lang="en-GB" sz="1600" dirty="0" smtClean="0"/>
              <a:t>N</a:t>
            </a:r>
            <a:endParaRPr lang="en-GB" sz="1600" dirty="0"/>
          </a:p>
        </p:txBody>
      </p:sp>
      <p:sp>
        <p:nvSpPr>
          <p:cNvPr id="24" name="TextBox 23"/>
          <p:cNvSpPr txBox="1"/>
          <p:nvPr/>
        </p:nvSpPr>
        <p:spPr>
          <a:xfrm rot="18612937">
            <a:off x="4571591" y="4058262"/>
            <a:ext cx="545342" cy="369332"/>
          </a:xfrm>
          <a:prstGeom prst="rect">
            <a:avLst/>
          </a:prstGeom>
          <a:noFill/>
        </p:spPr>
        <p:txBody>
          <a:bodyPr wrap="none" rtlCol="0">
            <a:spAutoFit/>
          </a:bodyPr>
          <a:lstStyle/>
          <a:p>
            <a:r>
              <a:rPr lang="en-GB" dirty="0" smtClean="0"/>
              <a:t>SFN</a:t>
            </a:r>
            <a:endParaRPr lang="en-GB" dirty="0"/>
          </a:p>
        </p:txBody>
      </p:sp>
      <p:sp>
        <p:nvSpPr>
          <p:cNvPr id="9" name="TextBox 8"/>
          <p:cNvSpPr txBox="1"/>
          <p:nvPr/>
        </p:nvSpPr>
        <p:spPr>
          <a:xfrm>
            <a:off x="5139864" y="3648376"/>
            <a:ext cx="293670" cy="338554"/>
          </a:xfrm>
          <a:prstGeom prst="rect">
            <a:avLst/>
          </a:prstGeom>
          <a:noFill/>
        </p:spPr>
        <p:txBody>
          <a:bodyPr wrap="none" rtlCol="0">
            <a:spAutoFit/>
          </a:bodyPr>
          <a:lstStyle/>
          <a:p>
            <a:r>
              <a:rPr lang="en-GB" sz="1600" dirty="0" smtClean="0"/>
              <a:t>C</a:t>
            </a:r>
            <a:endParaRPr lang="en-GB" sz="1600" dirty="0"/>
          </a:p>
        </p:txBody>
      </p:sp>
      <p:sp>
        <p:nvSpPr>
          <p:cNvPr id="13" name="TextBox 12"/>
          <p:cNvSpPr txBox="1"/>
          <p:nvPr/>
        </p:nvSpPr>
        <p:spPr>
          <a:xfrm>
            <a:off x="5424046" y="3648376"/>
            <a:ext cx="317716" cy="338554"/>
          </a:xfrm>
          <a:prstGeom prst="rect">
            <a:avLst/>
          </a:prstGeom>
          <a:noFill/>
        </p:spPr>
        <p:txBody>
          <a:bodyPr wrap="none" rtlCol="0">
            <a:spAutoFit/>
          </a:bodyPr>
          <a:lstStyle/>
          <a:p>
            <a:r>
              <a:rPr lang="en-GB" sz="1600" dirty="0" smtClean="0"/>
              <a:t>N</a:t>
            </a:r>
            <a:endParaRPr lang="en-GB" sz="1600" dirty="0"/>
          </a:p>
        </p:txBody>
      </p:sp>
      <p:sp>
        <p:nvSpPr>
          <p:cNvPr id="25" name="TextBox 24"/>
          <p:cNvSpPr txBox="1"/>
          <p:nvPr/>
        </p:nvSpPr>
        <p:spPr>
          <a:xfrm rot="18612937">
            <a:off x="5235302" y="4000119"/>
            <a:ext cx="348172" cy="369332"/>
          </a:xfrm>
          <a:prstGeom prst="rect">
            <a:avLst/>
          </a:prstGeom>
          <a:noFill/>
        </p:spPr>
        <p:txBody>
          <a:bodyPr wrap="none" rtlCol="0">
            <a:spAutoFit/>
          </a:bodyPr>
          <a:lstStyle/>
          <a:p>
            <a:r>
              <a:rPr lang="en-GB" dirty="0" smtClean="0"/>
              <a:t>SI</a:t>
            </a:r>
            <a:endParaRPr lang="en-GB" dirty="0"/>
          </a:p>
        </p:txBody>
      </p:sp>
      <p:sp>
        <p:nvSpPr>
          <p:cNvPr id="26" name="TextBox 25"/>
          <p:cNvSpPr txBox="1"/>
          <p:nvPr/>
        </p:nvSpPr>
        <p:spPr>
          <a:xfrm>
            <a:off x="251520" y="404664"/>
            <a:ext cx="8712968" cy="461665"/>
          </a:xfrm>
          <a:prstGeom prst="rect">
            <a:avLst/>
          </a:prstGeom>
          <a:noFill/>
        </p:spPr>
        <p:txBody>
          <a:bodyPr wrap="square" rtlCol="0">
            <a:spAutoFit/>
          </a:bodyPr>
          <a:lstStyle/>
          <a:p>
            <a:pPr algn="ctr"/>
            <a:r>
              <a:rPr lang="en-GB" sz="2400" b="1" dirty="0" smtClean="0">
                <a:solidFill>
                  <a:srgbClr val="003E5A"/>
                </a:solidFill>
                <a:latin typeface="+mj-lt"/>
              </a:rPr>
              <a:t>p65 translocation</a:t>
            </a:r>
            <a:endParaRPr lang="en-GB" sz="2400" b="1" dirty="0">
              <a:solidFill>
                <a:srgbClr val="003E5A"/>
              </a:solidFill>
              <a:latin typeface="+mj-lt"/>
            </a:endParaRPr>
          </a:p>
        </p:txBody>
      </p:sp>
      <p:pic>
        <p:nvPicPr>
          <p:cNvPr id="27" name="Picture 26" descr="p65 translocation GAPDH 040811 1h.jpg"/>
          <p:cNvPicPr>
            <a:picLocks noChangeAspect="1"/>
          </p:cNvPicPr>
          <p:nvPr/>
        </p:nvPicPr>
        <p:blipFill>
          <a:blip r:embed="rId2" cstate="print">
            <a:lum bright="20000" contrast="30000"/>
          </a:blip>
          <a:srcRect l="18453" t="22815" r="59823" b="15259"/>
          <a:stretch>
            <a:fillRect/>
          </a:stretch>
        </p:blipFill>
        <p:spPr>
          <a:xfrm rot="16200000">
            <a:off x="4211959" y="1844826"/>
            <a:ext cx="576064" cy="2736302"/>
          </a:xfrm>
          <a:prstGeom prst="rect">
            <a:avLst/>
          </a:prstGeom>
          <a:ln>
            <a:noFill/>
          </a:ln>
          <a:effectLst>
            <a:outerShdw blurRad="292100" dist="139700" dir="2700000" algn="tl" rotWithShape="0">
              <a:srgbClr val="333333">
                <a:alpha val="65000"/>
              </a:srgbClr>
            </a:outerShdw>
          </a:effectLst>
        </p:spPr>
      </p:pic>
      <p:pic>
        <p:nvPicPr>
          <p:cNvPr id="29" name="Picture 28" descr="p65 translocation 040811 1.5mins.jpg"/>
          <p:cNvPicPr>
            <a:picLocks noChangeAspect="1"/>
          </p:cNvPicPr>
          <p:nvPr/>
        </p:nvPicPr>
        <p:blipFill>
          <a:blip r:embed="rId3" cstate="print">
            <a:lum bright="20000" contrast="30000"/>
          </a:blip>
          <a:srcRect l="39760" t="31303" r="39287"/>
          <a:stretch>
            <a:fillRect/>
          </a:stretch>
        </p:blipFill>
        <p:spPr>
          <a:xfrm rot="16200000">
            <a:off x="4206614" y="1130090"/>
            <a:ext cx="586755" cy="2736304"/>
          </a:xfrm>
          <a:prstGeom prst="rect">
            <a:avLst/>
          </a:prstGeom>
          <a:ln>
            <a:noFill/>
          </a:ln>
          <a:effectLst>
            <a:outerShdw blurRad="292100" dist="139700" dir="2700000" algn="tl" rotWithShape="0">
              <a:srgbClr val="333333">
                <a:alpha val="65000"/>
              </a:srgbClr>
            </a:outerShdw>
          </a:effectLst>
        </p:spPr>
      </p:pic>
      <p:cxnSp>
        <p:nvCxnSpPr>
          <p:cNvPr id="34" name="Straight Connector 33"/>
          <p:cNvCxnSpPr/>
          <p:nvPr/>
        </p:nvCxnSpPr>
        <p:spPr>
          <a:xfrm>
            <a:off x="3905553" y="3929707"/>
            <a:ext cx="576064"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4535250" y="3929707"/>
            <a:ext cx="576064"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5164946" y="3929707"/>
            <a:ext cx="576064" cy="0"/>
          </a:xfrm>
          <a:prstGeom prst="line">
            <a:avLst/>
          </a:prstGeom>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4796287" y="4468483"/>
            <a:ext cx="1069524" cy="430887"/>
          </a:xfrm>
          <a:prstGeom prst="rect">
            <a:avLst/>
          </a:prstGeom>
          <a:noFill/>
        </p:spPr>
        <p:txBody>
          <a:bodyPr wrap="none" rtlCol="0">
            <a:spAutoFit/>
          </a:bodyPr>
          <a:lstStyle/>
          <a:p>
            <a:r>
              <a:rPr lang="en-GB" sz="1100" dirty="0" smtClean="0"/>
              <a:t>C – </a:t>
            </a:r>
            <a:r>
              <a:rPr lang="en-GB" sz="1100" dirty="0" err="1" smtClean="0"/>
              <a:t>cytoplasmic</a:t>
            </a:r>
            <a:endParaRPr lang="en-GB" sz="1100" dirty="0" smtClean="0"/>
          </a:p>
          <a:p>
            <a:r>
              <a:rPr lang="en-GB" sz="1100" dirty="0" smtClean="0"/>
              <a:t>N - nuclear</a:t>
            </a:r>
            <a:endParaRPr lang="en-GB" sz="1100" dirty="0"/>
          </a:p>
        </p:txBody>
      </p:sp>
    </p:spTree>
    <p:extLst>
      <p:ext uri="{BB962C8B-B14F-4D97-AF65-F5344CB8AC3E}">
        <p14:creationId xmlns:p14="http://schemas.microsoft.com/office/powerpoint/2010/main" val="619838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noChangeAspect="1"/>
          </p:cNvGrpSpPr>
          <p:nvPr/>
        </p:nvGrpSpPr>
        <p:grpSpPr>
          <a:xfrm>
            <a:off x="983964" y="1187382"/>
            <a:ext cx="6817112" cy="1300829"/>
            <a:chOff x="1041603" y="404665"/>
            <a:chExt cx="7924652" cy="1512168"/>
          </a:xfrm>
        </p:grpSpPr>
        <p:pic>
          <p:nvPicPr>
            <p:cNvPr id="3074" name="Picture 2" descr="E:\220611 imaging jpegs\220611 cont45 x20\220611 cont45 x20_c2.JPG"/>
            <p:cNvPicPr>
              <a:picLocks noChangeAspect="1" noChangeArrowheads="1"/>
            </p:cNvPicPr>
            <p:nvPr/>
          </p:nvPicPr>
          <p:blipFill>
            <a:blip r:embed="rId2" cstate="print"/>
            <a:srcRect/>
            <a:stretch>
              <a:fillRect/>
            </a:stretch>
          </p:blipFill>
          <p:spPr bwMode="auto">
            <a:xfrm>
              <a:off x="4714249" y="404665"/>
              <a:ext cx="2017991" cy="1512168"/>
            </a:xfrm>
            <a:prstGeom prst="rect">
              <a:avLst/>
            </a:prstGeom>
            <a:noFill/>
          </p:spPr>
        </p:pic>
        <p:pic>
          <p:nvPicPr>
            <p:cNvPr id="3075" name="Picture 3" descr="E:\220611 imaging jpegs\220611 cont45 x20\220611 cont45 x20_(c1+c2).JPG"/>
            <p:cNvPicPr>
              <a:picLocks noChangeAspect="1" noChangeArrowheads="1"/>
            </p:cNvPicPr>
            <p:nvPr/>
          </p:nvPicPr>
          <p:blipFill>
            <a:blip r:embed="rId3" cstate="print"/>
            <a:srcRect/>
            <a:stretch>
              <a:fillRect/>
            </a:stretch>
          </p:blipFill>
          <p:spPr bwMode="auto">
            <a:xfrm>
              <a:off x="6948264" y="404665"/>
              <a:ext cx="2017991" cy="1512168"/>
            </a:xfrm>
            <a:prstGeom prst="rect">
              <a:avLst/>
            </a:prstGeom>
            <a:noFill/>
          </p:spPr>
        </p:pic>
        <p:pic>
          <p:nvPicPr>
            <p:cNvPr id="3076" name="Picture 4" descr="E:\220611 imaging jpegs\220611 cont45 x20\220611 cont45 x20_c1.JPG"/>
            <p:cNvPicPr>
              <a:picLocks noChangeAspect="1" noChangeArrowheads="1"/>
            </p:cNvPicPr>
            <p:nvPr/>
          </p:nvPicPr>
          <p:blipFill>
            <a:blip r:embed="rId4" cstate="print"/>
            <a:srcRect/>
            <a:stretch>
              <a:fillRect/>
            </a:stretch>
          </p:blipFill>
          <p:spPr bwMode="auto">
            <a:xfrm>
              <a:off x="2409993" y="404665"/>
              <a:ext cx="2017991" cy="1512168"/>
            </a:xfrm>
            <a:prstGeom prst="rect">
              <a:avLst/>
            </a:prstGeom>
            <a:noFill/>
          </p:spPr>
        </p:pic>
        <p:sp>
          <p:nvSpPr>
            <p:cNvPr id="6" name="TextBox 5"/>
            <p:cNvSpPr txBox="1"/>
            <p:nvPr/>
          </p:nvSpPr>
          <p:spPr>
            <a:xfrm>
              <a:off x="1041603" y="899428"/>
              <a:ext cx="877741" cy="369332"/>
            </a:xfrm>
            <a:prstGeom prst="rect">
              <a:avLst/>
            </a:prstGeom>
            <a:noFill/>
          </p:spPr>
          <p:txBody>
            <a:bodyPr wrap="none" rtlCol="0">
              <a:spAutoFit/>
            </a:bodyPr>
            <a:lstStyle/>
            <a:p>
              <a:pPr algn="just"/>
              <a:r>
                <a:rPr lang="en-GB" dirty="0" smtClean="0"/>
                <a:t>Control</a:t>
              </a:r>
              <a:endParaRPr lang="en-GB" dirty="0"/>
            </a:p>
          </p:txBody>
        </p:sp>
      </p:grpSp>
      <p:grpSp>
        <p:nvGrpSpPr>
          <p:cNvPr id="3" name="Group 22"/>
          <p:cNvGrpSpPr>
            <a:grpSpLocks noChangeAspect="1"/>
          </p:cNvGrpSpPr>
          <p:nvPr/>
        </p:nvGrpSpPr>
        <p:grpSpPr>
          <a:xfrm>
            <a:off x="704167" y="2627542"/>
            <a:ext cx="7096909" cy="1300829"/>
            <a:chOff x="716352" y="1988840"/>
            <a:chExt cx="8249903" cy="1512168"/>
          </a:xfrm>
        </p:grpSpPr>
        <p:pic>
          <p:nvPicPr>
            <p:cNvPr id="3077" name="Picture 5" descr="E:\220611 imaging jpegs\220611 sfn45 x20\220611 sfn45 x20_c2.JPG"/>
            <p:cNvPicPr>
              <a:picLocks noChangeAspect="1" noChangeArrowheads="1"/>
            </p:cNvPicPr>
            <p:nvPr/>
          </p:nvPicPr>
          <p:blipFill>
            <a:blip r:embed="rId5" cstate="print"/>
            <a:srcRect/>
            <a:stretch>
              <a:fillRect/>
            </a:stretch>
          </p:blipFill>
          <p:spPr bwMode="auto">
            <a:xfrm>
              <a:off x="4714250" y="1988840"/>
              <a:ext cx="2017990" cy="1512168"/>
            </a:xfrm>
            <a:prstGeom prst="rect">
              <a:avLst/>
            </a:prstGeom>
            <a:noFill/>
          </p:spPr>
        </p:pic>
        <p:pic>
          <p:nvPicPr>
            <p:cNvPr id="3078" name="Picture 6" descr="E:\220611 imaging jpegs\220611 sfn45 x20\220611 sfn45 x20_(c1+c2).JPG"/>
            <p:cNvPicPr>
              <a:picLocks noChangeAspect="1" noChangeArrowheads="1"/>
            </p:cNvPicPr>
            <p:nvPr/>
          </p:nvPicPr>
          <p:blipFill>
            <a:blip r:embed="rId6" cstate="print"/>
            <a:srcRect/>
            <a:stretch>
              <a:fillRect/>
            </a:stretch>
          </p:blipFill>
          <p:spPr bwMode="auto">
            <a:xfrm>
              <a:off x="6948265" y="1988840"/>
              <a:ext cx="2017990" cy="1512168"/>
            </a:xfrm>
            <a:prstGeom prst="rect">
              <a:avLst/>
            </a:prstGeom>
            <a:noFill/>
          </p:spPr>
        </p:pic>
        <p:pic>
          <p:nvPicPr>
            <p:cNvPr id="3079" name="Picture 7" descr="E:\220611 imaging jpegs\220611 sfn45 x20\220611 sfn45 x20_c1.JPG"/>
            <p:cNvPicPr>
              <a:picLocks noChangeAspect="1" noChangeArrowheads="1"/>
            </p:cNvPicPr>
            <p:nvPr/>
          </p:nvPicPr>
          <p:blipFill>
            <a:blip r:embed="rId7" cstate="print"/>
            <a:srcRect/>
            <a:stretch>
              <a:fillRect/>
            </a:stretch>
          </p:blipFill>
          <p:spPr bwMode="auto">
            <a:xfrm>
              <a:off x="2409994" y="1988840"/>
              <a:ext cx="2017990" cy="1512168"/>
            </a:xfrm>
            <a:prstGeom prst="rect">
              <a:avLst/>
            </a:prstGeom>
            <a:noFill/>
          </p:spPr>
        </p:pic>
        <p:sp>
          <p:nvSpPr>
            <p:cNvPr id="10" name="TextBox 9"/>
            <p:cNvSpPr txBox="1"/>
            <p:nvPr/>
          </p:nvSpPr>
          <p:spPr>
            <a:xfrm>
              <a:off x="716352" y="2483604"/>
              <a:ext cx="1191352" cy="369332"/>
            </a:xfrm>
            <a:prstGeom prst="rect">
              <a:avLst/>
            </a:prstGeom>
            <a:noFill/>
          </p:spPr>
          <p:txBody>
            <a:bodyPr wrap="none" rtlCol="0">
              <a:spAutoFit/>
            </a:bodyPr>
            <a:lstStyle/>
            <a:p>
              <a:pPr algn="just"/>
              <a:r>
                <a:rPr lang="en-GB" dirty="0" smtClean="0"/>
                <a:t>SFN 30min</a:t>
              </a:r>
              <a:endParaRPr lang="en-GB" dirty="0"/>
            </a:p>
          </p:txBody>
        </p:sp>
      </p:grpSp>
      <p:grpSp>
        <p:nvGrpSpPr>
          <p:cNvPr id="4" name="Group 23"/>
          <p:cNvGrpSpPr>
            <a:grpSpLocks noChangeAspect="1"/>
          </p:cNvGrpSpPr>
          <p:nvPr/>
        </p:nvGrpSpPr>
        <p:grpSpPr>
          <a:xfrm>
            <a:off x="792634" y="4067701"/>
            <a:ext cx="7008442" cy="1300830"/>
            <a:chOff x="816158" y="3645023"/>
            <a:chExt cx="8147066" cy="1512169"/>
          </a:xfrm>
        </p:grpSpPr>
        <p:pic>
          <p:nvPicPr>
            <p:cNvPr id="11" name="Picture 2" descr="E:\220611 imaging jpegs\220611 il145 x20d\220611 il145 x20d_c2.JPG"/>
            <p:cNvPicPr>
              <a:picLocks noChangeAspect="1" noChangeArrowheads="1"/>
            </p:cNvPicPr>
            <p:nvPr/>
          </p:nvPicPr>
          <p:blipFill>
            <a:blip r:embed="rId8" cstate="print"/>
            <a:srcRect/>
            <a:stretch>
              <a:fillRect/>
            </a:stretch>
          </p:blipFill>
          <p:spPr bwMode="auto">
            <a:xfrm>
              <a:off x="4640977" y="3645023"/>
              <a:ext cx="2017991" cy="1512169"/>
            </a:xfrm>
            <a:prstGeom prst="rect">
              <a:avLst/>
            </a:prstGeom>
            <a:noFill/>
          </p:spPr>
        </p:pic>
        <p:pic>
          <p:nvPicPr>
            <p:cNvPr id="12" name="Picture 3" descr="E:\220611 imaging jpegs\220611 il145 x20d\220611 il145 x20d_(c1+c2).JPG"/>
            <p:cNvPicPr>
              <a:picLocks noChangeAspect="1" noChangeArrowheads="1"/>
            </p:cNvPicPr>
            <p:nvPr/>
          </p:nvPicPr>
          <p:blipFill>
            <a:blip r:embed="rId9" cstate="print"/>
            <a:srcRect/>
            <a:stretch>
              <a:fillRect/>
            </a:stretch>
          </p:blipFill>
          <p:spPr bwMode="auto">
            <a:xfrm>
              <a:off x="6945233" y="3645023"/>
              <a:ext cx="2017991" cy="1512169"/>
            </a:xfrm>
            <a:prstGeom prst="rect">
              <a:avLst/>
            </a:prstGeom>
            <a:noFill/>
          </p:spPr>
        </p:pic>
        <p:pic>
          <p:nvPicPr>
            <p:cNvPr id="13" name="Picture 4" descr="E:\220611 imaging jpegs\220611 il145 x20d\220611 il145 x20d_c1.JPG"/>
            <p:cNvPicPr>
              <a:picLocks noChangeAspect="1" noChangeArrowheads="1"/>
            </p:cNvPicPr>
            <p:nvPr/>
          </p:nvPicPr>
          <p:blipFill>
            <a:blip r:embed="rId10" cstate="print"/>
            <a:srcRect/>
            <a:stretch>
              <a:fillRect/>
            </a:stretch>
          </p:blipFill>
          <p:spPr bwMode="auto">
            <a:xfrm>
              <a:off x="2408729" y="3645023"/>
              <a:ext cx="2017991" cy="1512169"/>
            </a:xfrm>
            <a:prstGeom prst="rect">
              <a:avLst/>
            </a:prstGeom>
            <a:noFill/>
          </p:spPr>
        </p:pic>
        <p:sp>
          <p:nvSpPr>
            <p:cNvPr id="17" name="TextBox 16"/>
            <p:cNvSpPr txBox="1"/>
            <p:nvPr/>
          </p:nvSpPr>
          <p:spPr>
            <a:xfrm>
              <a:off x="816158" y="4139788"/>
              <a:ext cx="1103187" cy="369332"/>
            </a:xfrm>
            <a:prstGeom prst="rect">
              <a:avLst/>
            </a:prstGeom>
            <a:noFill/>
          </p:spPr>
          <p:txBody>
            <a:bodyPr wrap="none" rtlCol="0">
              <a:spAutoFit/>
            </a:bodyPr>
            <a:lstStyle/>
            <a:p>
              <a:pPr algn="just"/>
              <a:r>
                <a:rPr lang="en-GB" dirty="0" smtClean="0"/>
                <a:t>IL1 45min</a:t>
              </a:r>
              <a:endParaRPr lang="en-GB" dirty="0"/>
            </a:p>
          </p:txBody>
        </p:sp>
      </p:grpSp>
      <p:grpSp>
        <p:nvGrpSpPr>
          <p:cNvPr id="7" name="Group 24"/>
          <p:cNvGrpSpPr>
            <a:grpSpLocks noChangeAspect="1"/>
          </p:cNvGrpSpPr>
          <p:nvPr/>
        </p:nvGrpSpPr>
        <p:grpSpPr>
          <a:xfrm>
            <a:off x="647843" y="5440538"/>
            <a:ext cx="7153233" cy="1300830"/>
            <a:chOff x="647843" y="5229199"/>
            <a:chExt cx="8315381" cy="1512169"/>
          </a:xfrm>
        </p:grpSpPr>
        <p:pic>
          <p:nvPicPr>
            <p:cNvPr id="14" name="Picture 5" descr="E:\220611 imaging jpegs\220611 il1+sfn45 x20a\220611 il1+sfn45 x20a_c2.JPG"/>
            <p:cNvPicPr>
              <a:picLocks noChangeAspect="1" noChangeArrowheads="1"/>
            </p:cNvPicPr>
            <p:nvPr/>
          </p:nvPicPr>
          <p:blipFill>
            <a:blip r:embed="rId11" cstate="print"/>
            <a:srcRect/>
            <a:stretch>
              <a:fillRect/>
            </a:stretch>
          </p:blipFill>
          <p:spPr bwMode="auto">
            <a:xfrm>
              <a:off x="4642241" y="5229199"/>
              <a:ext cx="2017991" cy="1512169"/>
            </a:xfrm>
            <a:prstGeom prst="rect">
              <a:avLst/>
            </a:prstGeom>
            <a:noFill/>
          </p:spPr>
        </p:pic>
        <p:pic>
          <p:nvPicPr>
            <p:cNvPr id="15" name="Picture 6" descr="E:\220611 imaging jpegs\220611 il1+sfn45 x20a\220611 il1+sfn45 x20a_(c1+c2).JPG"/>
            <p:cNvPicPr>
              <a:picLocks noChangeAspect="1" noChangeArrowheads="1"/>
            </p:cNvPicPr>
            <p:nvPr/>
          </p:nvPicPr>
          <p:blipFill>
            <a:blip r:embed="rId12" cstate="print"/>
            <a:srcRect/>
            <a:stretch>
              <a:fillRect/>
            </a:stretch>
          </p:blipFill>
          <p:spPr bwMode="auto">
            <a:xfrm>
              <a:off x="6945233" y="5229199"/>
              <a:ext cx="2017991" cy="1512169"/>
            </a:xfrm>
            <a:prstGeom prst="rect">
              <a:avLst/>
            </a:prstGeom>
            <a:noFill/>
          </p:spPr>
        </p:pic>
        <p:pic>
          <p:nvPicPr>
            <p:cNvPr id="16" name="Picture 7" descr="E:\220611 imaging jpegs\220611 il1+sfn45 x20a\220611 il1+sfn45 x20a_c1.JPG"/>
            <p:cNvPicPr>
              <a:picLocks noChangeAspect="1" noChangeArrowheads="1"/>
            </p:cNvPicPr>
            <p:nvPr/>
          </p:nvPicPr>
          <p:blipFill>
            <a:blip r:embed="rId13" cstate="print"/>
            <a:srcRect/>
            <a:stretch>
              <a:fillRect/>
            </a:stretch>
          </p:blipFill>
          <p:spPr bwMode="auto">
            <a:xfrm>
              <a:off x="2408729" y="5229199"/>
              <a:ext cx="2017991" cy="1512169"/>
            </a:xfrm>
            <a:prstGeom prst="rect">
              <a:avLst/>
            </a:prstGeom>
            <a:noFill/>
          </p:spPr>
        </p:pic>
        <p:sp>
          <p:nvSpPr>
            <p:cNvPr id="18" name="TextBox 17"/>
            <p:cNvSpPr txBox="1"/>
            <p:nvPr/>
          </p:nvSpPr>
          <p:spPr>
            <a:xfrm>
              <a:off x="647843" y="5590981"/>
              <a:ext cx="1271502" cy="646331"/>
            </a:xfrm>
            <a:prstGeom prst="rect">
              <a:avLst/>
            </a:prstGeom>
            <a:noFill/>
          </p:spPr>
          <p:txBody>
            <a:bodyPr wrap="none" rtlCol="0">
              <a:spAutoFit/>
            </a:bodyPr>
            <a:lstStyle/>
            <a:p>
              <a:pPr algn="just"/>
              <a:r>
                <a:rPr lang="en-GB" dirty="0" smtClean="0"/>
                <a:t>SFN 30min </a:t>
              </a:r>
            </a:p>
            <a:p>
              <a:pPr algn="just"/>
              <a:r>
                <a:rPr lang="en-GB" dirty="0" smtClean="0"/>
                <a:t>+ IL1 45min</a:t>
              </a:r>
              <a:endParaRPr lang="en-GB" dirty="0"/>
            </a:p>
          </p:txBody>
        </p:sp>
      </p:grpSp>
      <p:sp>
        <p:nvSpPr>
          <p:cNvPr id="19" name="TextBox 18"/>
          <p:cNvSpPr txBox="1"/>
          <p:nvPr/>
        </p:nvSpPr>
        <p:spPr>
          <a:xfrm>
            <a:off x="2707947" y="832027"/>
            <a:ext cx="540533" cy="369332"/>
          </a:xfrm>
          <a:prstGeom prst="rect">
            <a:avLst/>
          </a:prstGeom>
          <a:noFill/>
        </p:spPr>
        <p:txBody>
          <a:bodyPr wrap="none" rtlCol="0">
            <a:spAutoFit/>
          </a:bodyPr>
          <a:lstStyle/>
          <a:p>
            <a:r>
              <a:rPr lang="en-GB" u="sng" dirty="0" smtClean="0"/>
              <a:t>p65</a:t>
            </a:r>
            <a:endParaRPr lang="en-GB" u="sng" dirty="0"/>
          </a:p>
        </p:txBody>
      </p:sp>
      <p:sp>
        <p:nvSpPr>
          <p:cNvPr id="20" name="TextBox 19"/>
          <p:cNvSpPr txBox="1"/>
          <p:nvPr/>
        </p:nvSpPr>
        <p:spPr>
          <a:xfrm>
            <a:off x="6588224" y="832027"/>
            <a:ext cx="783933" cy="369332"/>
          </a:xfrm>
          <a:prstGeom prst="rect">
            <a:avLst/>
          </a:prstGeom>
          <a:noFill/>
        </p:spPr>
        <p:txBody>
          <a:bodyPr wrap="none" rtlCol="0">
            <a:spAutoFit/>
          </a:bodyPr>
          <a:lstStyle/>
          <a:p>
            <a:r>
              <a:rPr lang="en-GB" u="sng" dirty="0" smtClean="0"/>
              <a:t>merge</a:t>
            </a:r>
            <a:endParaRPr lang="en-GB" u="sng" dirty="0"/>
          </a:p>
        </p:txBody>
      </p:sp>
      <p:sp>
        <p:nvSpPr>
          <p:cNvPr id="21" name="TextBox 20"/>
          <p:cNvSpPr txBox="1"/>
          <p:nvPr/>
        </p:nvSpPr>
        <p:spPr>
          <a:xfrm>
            <a:off x="4716016" y="832027"/>
            <a:ext cx="633315" cy="369332"/>
          </a:xfrm>
          <a:prstGeom prst="rect">
            <a:avLst/>
          </a:prstGeom>
          <a:noFill/>
        </p:spPr>
        <p:txBody>
          <a:bodyPr wrap="none" rtlCol="0">
            <a:spAutoFit/>
          </a:bodyPr>
          <a:lstStyle/>
          <a:p>
            <a:r>
              <a:rPr lang="en-GB" u="sng" dirty="0" smtClean="0"/>
              <a:t>DAPI</a:t>
            </a:r>
            <a:endParaRPr lang="en-GB" u="sng" dirty="0"/>
          </a:p>
        </p:txBody>
      </p:sp>
      <p:sp>
        <p:nvSpPr>
          <p:cNvPr id="26" name="TextBox 25"/>
          <p:cNvSpPr txBox="1"/>
          <p:nvPr/>
        </p:nvSpPr>
        <p:spPr>
          <a:xfrm>
            <a:off x="251520" y="188640"/>
            <a:ext cx="8712968" cy="461665"/>
          </a:xfrm>
          <a:prstGeom prst="rect">
            <a:avLst/>
          </a:prstGeom>
          <a:noFill/>
        </p:spPr>
        <p:txBody>
          <a:bodyPr wrap="square" rtlCol="0">
            <a:spAutoFit/>
          </a:bodyPr>
          <a:lstStyle/>
          <a:p>
            <a:pPr algn="ctr"/>
            <a:r>
              <a:rPr lang="en-GB" sz="2400" b="1" dirty="0" smtClean="0">
                <a:solidFill>
                  <a:srgbClr val="003E5A"/>
                </a:solidFill>
                <a:latin typeface="+mj-lt"/>
              </a:rPr>
              <a:t>p65 translocation</a:t>
            </a:r>
            <a:endParaRPr lang="en-GB" sz="2400" b="1" dirty="0">
              <a:solidFill>
                <a:srgbClr val="003E5A"/>
              </a:solidFill>
              <a:latin typeface="+mj-lt"/>
            </a:endParaRPr>
          </a:p>
        </p:txBody>
      </p:sp>
      <p:sp>
        <p:nvSpPr>
          <p:cNvPr id="5" name="TextBox 4"/>
          <p:cNvSpPr txBox="1"/>
          <p:nvPr/>
        </p:nvSpPr>
        <p:spPr>
          <a:xfrm>
            <a:off x="7801076" y="0"/>
            <a:ext cx="1372492" cy="369332"/>
          </a:xfrm>
          <a:prstGeom prst="rect">
            <a:avLst/>
          </a:prstGeom>
          <a:noFill/>
        </p:spPr>
        <p:txBody>
          <a:bodyPr wrap="none" rtlCol="0">
            <a:spAutoFit/>
          </a:bodyPr>
          <a:lstStyle/>
          <a:p>
            <a:r>
              <a:rPr lang="en-GB" b="1" dirty="0" smtClean="0">
                <a:solidFill>
                  <a:srgbClr val="92D050"/>
                </a:solidFill>
              </a:rPr>
              <a:t>Dr Orla Jupp</a:t>
            </a:r>
            <a:endParaRPr lang="en-GB" b="1" dirty="0">
              <a:solidFill>
                <a:srgbClr val="92D050"/>
              </a:solidFill>
            </a:endParaRPr>
          </a:p>
        </p:txBody>
      </p:sp>
    </p:spTree>
    <p:extLst>
      <p:ext uri="{BB962C8B-B14F-4D97-AF65-F5344CB8AC3E}">
        <p14:creationId xmlns:p14="http://schemas.microsoft.com/office/powerpoint/2010/main" val="1787213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340768"/>
            <a:ext cx="6050862" cy="3600400"/>
          </a:xfrm>
          <a:prstGeom prst="rect">
            <a:avLst/>
          </a:prstGeom>
        </p:spPr>
      </p:pic>
      <p:sp>
        <p:nvSpPr>
          <p:cNvPr id="15" name="TextBox 14"/>
          <p:cNvSpPr txBox="1"/>
          <p:nvPr/>
        </p:nvSpPr>
        <p:spPr>
          <a:xfrm>
            <a:off x="251520" y="260648"/>
            <a:ext cx="8496943" cy="461665"/>
          </a:xfrm>
          <a:prstGeom prst="rect">
            <a:avLst/>
          </a:prstGeom>
          <a:noFill/>
        </p:spPr>
        <p:txBody>
          <a:bodyPr wrap="square" rtlCol="0">
            <a:spAutoFit/>
          </a:bodyPr>
          <a:lstStyle/>
          <a:p>
            <a:pPr algn="ctr"/>
            <a:r>
              <a:rPr lang="en-GB" sz="2400" b="1" dirty="0" smtClean="0">
                <a:solidFill>
                  <a:srgbClr val="003E5A"/>
                </a:solidFill>
              </a:rPr>
              <a:t>NF-</a:t>
            </a:r>
            <a:r>
              <a:rPr lang="en-GB" sz="2400" b="1" dirty="0" smtClean="0">
                <a:solidFill>
                  <a:srgbClr val="003E5A"/>
                </a:solidFill>
                <a:sym typeface="Symbol"/>
              </a:rPr>
              <a:t>B DNA binding (EMSA)</a:t>
            </a:r>
            <a:endParaRPr lang="en-GB" sz="2400" b="1" dirty="0">
              <a:solidFill>
                <a:srgbClr val="003E5A"/>
              </a:solidFill>
            </a:endParaRPr>
          </a:p>
        </p:txBody>
      </p:sp>
      <p:sp>
        <p:nvSpPr>
          <p:cNvPr id="2" name="Rectangle 1"/>
          <p:cNvSpPr/>
          <p:nvPr/>
        </p:nvSpPr>
        <p:spPr>
          <a:xfrm>
            <a:off x="1547664" y="2060848"/>
            <a:ext cx="792088"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5436096" y="3645024"/>
            <a:ext cx="648072" cy="79208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38667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8667" t="42491" b="8824"/>
          <a:stretch/>
        </p:blipFill>
        <p:spPr>
          <a:xfrm>
            <a:off x="4788024" y="4149080"/>
            <a:ext cx="3384376" cy="2717546"/>
          </a:xfrm>
          <a:prstGeom prst="rect">
            <a:avLst/>
          </a:prstGeom>
        </p:spPr>
      </p:pic>
      <p:grpSp>
        <p:nvGrpSpPr>
          <p:cNvPr id="9" name="Group 8"/>
          <p:cNvGrpSpPr/>
          <p:nvPr/>
        </p:nvGrpSpPr>
        <p:grpSpPr>
          <a:xfrm>
            <a:off x="251520" y="1628149"/>
            <a:ext cx="3236590" cy="3889734"/>
            <a:chOff x="179512" y="1880853"/>
            <a:chExt cx="3236590" cy="3889734"/>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4688" r="66984" b="-2175"/>
            <a:stretch/>
          </p:blipFill>
          <p:spPr>
            <a:xfrm>
              <a:off x="436141" y="1880853"/>
              <a:ext cx="2867347" cy="2131234"/>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0528" r="33863" b="52640"/>
            <a:stretch/>
          </p:blipFill>
          <p:spPr>
            <a:xfrm>
              <a:off x="323528" y="3645024"/>
              <a:ext cx="3092574" cy="2125563"/>
            </a:xfrm>
            <a:prstGeom prst="rect">
              <a:avLst/>
            </a:prstGeom>
          </p:spPr>
        </p:pic>
        <p:sp>
          <p:nvSpPr>
            <p:cNvPr id="8" name="Rectangle 7"/>
            <p:cNvSpPr/>
            <p:nvPr/>
          </p:nvSpPr>
          <p:spPr>
            <a:xfrm>
              <a:off x="179512" y="3573016"/>
              <a:ext cx="360040" cy="43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p:cNvGrpSpPr/>
          <p:nvPr/>
        </p:nvGrpSpPr>
        <p:grpSpPr>
          <a:xfrm>
            <a:off x="4355976" y="1196752"/>
            <a:ext cx="4104456" cy="2952328"/>
            <a:chOff x="4355976" y="1196752"/>
            <a:chExt cx="4104456" cy="2952328"/>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173" t="47054" r="31003"/>
            <a:stretch/>
          </p:blipFill>
          <p:spPr>
            <a:xfrm>
              <a:off x="4355976" y="1256522"/>
              <a:ext cx="4104456" cy="2892558"/>
            </a:xfrm>
            <a:prstGeom prst="rect">
              <a:avLst/>
            </a:prstGeom>
          </p:spPr>
        </p:pic>
        <p:sp>
          <p:nvSpPr>
            <p:cNvPr id="10" name="Rectangle 9"/>
            <p:cNvSpPr/>
            <p:nvPr/>
          </p:nvSpPr>
          <p:spPr>
            <a:xfrm>
              <a:off x="4355976" y="1196752"/>
              <a:ext cx="288032" cy="431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Oval 11"/>
          <p:cNvSpPr/>
          <p:nvPr/>
        </p:nvSpPr>
        <p:spPr>
          <a:xfrm>
            <a:off x="6156176" y="5877272"/>
            <a:ext cx="504056" cy="5760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79512" y="232009"/>
            <a:ext cx="8712967" cy="461665"/>
          </a:xfrm>
          <a:prstGeom prst="rect">
            <a:avLst/>
          </a:prstGeom>
          <a:noFill/>
        </p:spPr>
        <p:txBody>
          <a:bodyPr wrap="square" rtlCol="0">
            <a:spAutoFit/>
          </a:bodyPr>
          <a:lstStyle/>
          <a:p>
            <a:pPr algn="ctr"/>
            <a:r>
              <a:rPr lang="en-GB" sz="2400" b="1" dirty="0" smtClean="0">
                <a:solidFill>
                  <a:srgbClr val="003E5A"/>
                </a:solidFill>
                <a:sym typeface="Symbol"/>
              </a:rPr>
              <a:t>Direct inhibition of </a:t>
            </a:r>
            <a:r>
              <a:rPr lang="en-GB" sz="2400" b="1" dirty="0">
                <a:solidFill>
                  <a:srgbClr val="003E5A"/>
                </a:solidFill>
              </a:rPr>
              <a:t>NF</a:t>
            </a:r>
            <a:r>
              <a:rPr lang="el-GR" sz="2400" b="1" dirty="0">
                <a:solidFill>
                  <a:srgbClr val="003E5A"/>
                </a:solidFill>
              </a:rPr>
              <a:t>κ</a:t>
            </a:r>
            <a:r>
              <a:rPr lang="en-GB" sz="2400" b="1" dirty="0" smtClean="0">
                <a:solidFill>
                  <a:srgbClr val="003E5A"/>
                </a:solidFill>
              </a:rPr>
              <a:t>B binding</a:t>
            </a:r>
          </a:p>
        </p:txBody>
      </p:sp>
      <p:sp>
        <p:nvSpPr>
          <p:cNvPr id="14" name="TextBox 13"/>
          <p:cNvSpPr txBox="1"/>
          <p:nvPr/>
        </p:nvSpPr>
        <p:spPr>
          <a:xfrm>
            <a:off x="611560" y="5536078"/>
            <a:ext cx="1372492" cy="369332"/>
          </a:xfrm>
          <a:prstGeom prst="rect">
            <a:avLst/>
          </a:prstGeom>
          <a:noFill/>
        </p:spPr>
        <p:txBody>
          <a:bodyPr wrap="none" rtlCol="0">
            <a:spAutoFit/>
          </a:bodyPr>
          <a:lstStyle/>
          <a:p>
            <a:r>
              <a:rPr lang="en-GB" b="1" dirty="0" smtClean="0">
                <a:solidFill>
                  <a:srgbClr val="92D050"/>
                </a:solidFill>
              </a:rPr>
              <a:t>Dr Orla Jupp</a:t>
            </a:r>
            <a:endParaRPr lang="en-GB" b="1" dirty="0">
              <a:solidFill>
                <a:srgbClr val="92D050"/>
              </a:solidFill>
            </a:endParaRPr>
          </a:p>
        </p:txBody>
      </p:sp>
    </p:spTree>
    <p:extLst>
      <p:ext uri="{BB962C8B-B14F-4D97-AF65-F5344CB8AC3E}">
        <p14:creationId xmlns:p14="http://schemas.microsoft.com/office/powerpoint/2010/main" val="39844348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539552" y="313492"/>
            <a:ext cx="8208912" cy="523220"/>
          </a:xfrm>
          <a:prstGeom prst="rect">
            <a:avLst/>
          </a:prstGeom>
          <a:noFill/>
        </p:spPr>
        <p:txBody>
          <a:bodyPr wrap="square" rtlCol="0">
            <a:spAutoFit/>
          </a:bodyPr>
          <a:lstStyle/>
          <a:p>
            <a:pPr algn="ctr"/>
            <a:r>
              <a:rPr lang="en-GB" sz="2800" b="1" i="1" dirty="0" smtClean="0">
                <a:solidFill>
                  <a:srgbClr val="003E5A"/>
                </a:solidFill>
              </a:rPr>
              <a:t>In vivo </a:t>
            </a:r>
            <a:r>
              <a:rPr lang="en-GB" sz="2800" b="1" dirty="0" smtClean="0">
                <a:solidFill>
                  <a:srgbClr val="003E5A"/>
                </a:solidFill>
              </a:rPr>
              <a:t>efficacy of </a:t>
            </a:r>
            <a:r>
              <a:rPr lang="en-GB" sz="2800" b="1" dirty="0" err="1" smtClean="0">
                <a:solidFill>
                  <a:srgbClr val="003E5A"/>
                </a:solidFill>
              </a:rPr>
              <a:t>sulforaphane</a:t>
            </a:r>
            <a:endParaRPr lang="en-GB" sz="2800" b="1" dirty="0">
              <a:solidFill>
                <a:srgbClr val="003E5A"/>
              </a:solidFill>
            </a:endParaRPr>
          </a:p>
        </p:txBody>
      </p:sp>
      <p:sp>
        <p:nvSpPr>
          <p:cNvPr id="19" name="TextBox 18"/>
          <p:cNvSpPr txBox="1"/>
          <p:nvPr/>
        </p:nvSpPr>
        <p:spPr>
          <a:xfrm>
            <a:off x="1115616" y="1230556"/>
            <a:ext cx="6768752" cy="1631216"/>
          </a:xfrm>
          <a:prstGeom prst="rect">
            <a:avLst/>
          </a:prstGeom>
          <a:noFill/>
        </p:spPr>
        <p:txBody>
          <a:bodyPr wrap="square" rtlCol="0">
            <a:spAutoFit/>
          </a:bodyPr>
          <a:lstStyle/>
          <a:p>
            <a:pPr>
              <a:buFont typeface="Arial" pitchFamily="34" charset="0"/>
              <a:buChar char="•"/>
            </a:pPr>
            <a:r>
              <a:rPr lang="en-GB" sz="2000" b="1" dirty="0" smtClean="0">
                <a:solidFill>
                  <a:srgbClr val="6B6B6B"/>
                </a:solidFill>
              </a:rPr>
              <a:t> DMM (destabilisation of the medial meniscus) model of </a:t>
            </a:r>
            <a:r>
              <a:rPr lang="en-GB" sz="2000" b="1" dirty="0" err="1" smtClean="0">
                <a:solidFill>
                  <a:srgbClr val="6B6B6B"/>
                </a:solidFill>
              </a:rPr>
              <a:t>murine</a:t>
            </a:r>
            <a:r>
              <a:rPr lang="en-GB" sz="2000" b="1" dirty="0" smtClean="0">
                <a:solidFill>
                  <a:srgbClr val="6B6B6B"/>
                </a:solidFill>
              </a:rPr>
              <a:t> osteoarthritis</a:t>
            </a:r>
          </a:p>
          <a:p>
            <a:endParaRPr lang="en-GB" sz="2000" b="1" dirty="0" smtClean="0">
              <a:solidFill>
                <a:srgbClr val="6B6B6B"/>
              </a:solidFill>
            </a:endParaRPr>
          </a:p>
          <a:p>
            <a:pPr>
              <a:buFont typeface="Arial" pitchFamily="34" charset="0"/>
              <a:buChar char="•"/>
            </a:pPr>
            <a:r>
              <a:rPr lang="en-GB" sz="2000" b="1" dirty="0" smtClean="0">
                <a:solidFill>
                  <a:srgbClr val="003E5A"/>
                </a:solidFill>
              </a:rPr>
              <a:t> collaboration with Tonia Vincent, Kennedy Institute for Rheumatology</a:t>
            </a:r>
            <a:endParaRPr lang="en-GB" sz="2000" b="1" dirty="0">
              <a:solidFill>
                <a:srgbClr val="003E5A"/>
              </a:solidFill>
            </a:endParaRPr>
          </a:p>
        </p:txBody>
      </p:sp>
      <p:sp>
        <p:nvSpPr>
          <p:cNvPr id="2" name="TextBox 1"/>
          <p:cNvSpPr txBox="1"/>
          <p:nvPr/>
        </p:nvSpPr>
        <p:spPr>
          <a:xfrm>
            <a:off x="179512" y="6349970"/>
            <a:ext cx="5184576" cy="369332"/>
          </a:xfrm>
          <a:prstGeom prst="rect">
            <a:avLst/>
          </a:prstGeom>
          <a:noFill/>
        </p:spPr>
        <p:txBody>
          <a:bodyPr wrap="square" rtlCol="0">
            <a:spAutoFit/>
          </a:bodyPr>
          <a:lstStyle/>
          <a:p>
            <a:r>
              <a:rPr lang="en-GB" b="1" dirty="0" smtClean="0">
                <a:solidFill>
                  <a:srgbClr val="6B6B6B"/>
                </a:solidFill>
              </a:rPr>
              <a:t>Arthritis Research UK Project:  </a:t>
            </a:r>
            <a:r>
              <a:rPr lang="en-GB" b="1" dirty="0" smtClean="0">
                <a:solidFill>
                  <a:srgbClr val="92D050"/>
                </a:solidFill>
              </a:rPr>
              <a:t>Dr Orla Jupp</a:t>
            </a:r>
            <a:endParaRPr lang="en-GB" b="1" dirty="0">
              <a:solidFill>
                <a:srgbClr val="92D050"/>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277" y="3114423"/>
            <a:ext cx="321945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01087" y="5686144"/>
            <a:ext cx="3859619" cy="369332"/>
          </a:xfrm>
          <a:prstGeom prst="rect">
            <a:avLst/>
          </a:prstGeom>
        </p:spPr>
        <p:txBody>
          <a:bodyPr wrap="square">
            <a:spAutoFit/>
          </a:bodyPr>
          <a:lstStyle/>
          <a:p>
            <a:r>
              <a:rPr lang="en-GB" sz="1050" dirty="0" smtClean="0"/>
              <a:t>Glasson SS et al  Osteoarthritis Cartilage. 2007 15(9</a:t>
            </a:r>
            <a:r>
              <a:rPr lang="en-GB" sz="1050" dirty="0"/>
              <a:t>):1061-9</a:t>
            </a:r>
            <a:r>
              <a:rPr lang="en-GB" dirty="0"/>
              <a:t>. </a:t>
            </a:r>
          </a:p>
        </p:txBody>
      </p:sp>
    </p:spTree>
    <p:extLst>
      <p:ext uri="{BB962C8B-B14F-4D97-AF65-F5344CB8AC3E}">
        <p14:creationId xmlns:p14="http://schemas.microsoft.com/office/powerpoint/2010/main" val="766259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386361" y="3065160"/>
            <a:ext cx="1697901" cy="369332"/>
          </a:xfrm>
          <a:prstGeom prst="rect">
            <a:avLst/>
          </a:prstGeom>
          <a:noFill/>
        </p:spPr>
        <p:txBody>
          <a:bodyPr wrap="none" rtlCol="0">
            <a:spAutoFit/>
          </a:bodyPr>
          <a:lstStyle/>
          <a:p>
            <a:r>
              <a:rPr lang="en-GB" b="1" dirty="0" smtClean="0">
                <a:solidFill>
                  <a:srgbClr val="003E5A"/>
                </a:solidFill>
              </a:rPr>
              <a:t>Control Chow</a:t>
            </a:r>
            <a:endParaRPr lang="en-GB" b="1" dirty="0">
              <a:solidFill>
                <a:srgbClr val="003E5A"/>
              </a:solidFill>
            </a:endParaRPr>
          </a:p>
        </p:txBody>
      </p:sp>
      <p:sp>
        <p:nvSpPr>
          <p:cNvPr id="18" name="TextBox 17"/>
          <p:cNvSpPr txBox="1"/>
          <p:nvPr/>
        </p:nvSpPr>
        <p:spPr>
          <a:xfrm>
            <a:off x="5025389" y="2782669"/>
            <a:ext cx="1826141" cy="923330"/>
          </a:xfrm>
          <a:prstGeom prst="rect">
            <a:avLst/>
          </a:prstGeom>
          <a:noFill/>
        </p:spPr>
        <p:txBody>
          <a:bodyPr wrap="none" rtlCol="0">
            <a:spAutoFit/>
          </a:bodyPr>
          <a:lstStyle/>
          <a:p>
            <a:r>
              <a:rPr lang="en-GB" b="1" dirty="0" smtClean="0">
                <a:solidFill>
                  <a:srgbClr val="003E5A"/>
                </a:solidFill>
              </a:rPr>
              <a:t>Low SFN chow</a:t>
            </a:r>
          </a:p>
          <a:p>
            <a:r>
              <a:rPr lang="en-GB" b="1" dirty="0" smtClean="0">
                <a:solidFill>
                  <a:srgbClr val="003E5A"/>
                </a:solidFill>
              </a:rPr>
              <a:t>0.18mg/g chow</a:t>
            </a:r>
          </a:p>
          <a:p>
            <a:r>
              <a:rPr lang="en-GB" b="1" dirty="0" smtClean="0">
                <a:solidFill>
                  <a:srgbClr val="003E5A"/>
                </a:solidFill>
              </a:rPr>
              <a:t>(1µmol/g)</a:t>
            </a:r>
            <a:endParaRPr lang="en-GB" b="1" dirty="0">
              <a:solidFill>
                <a:srgbClr val="003E5A"/>
              </a:solidFill>
            </a:endParaRPr>
          </a:p>
        </p:txBody>
      </p:sp>
      <p:cxnSp>
        <p:nvCxnSpPr>
          <p:cNvPr id="26" name="Straight Arrow Connector 25"/>
          <p:cNvCxnSpPr/>
          <p:nvPr/>
        </p:nvCxnSpPr>
        <p:spPr>
          <a:xfrm flipH="1">
            <a:off x="3491880" y="4495285"/>
            <a:ext cx="864096" cy="11521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a:off x="4572000" y="4495285"/>
            <a:ext cx="864096" cy="11521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2915816" y="4783317"/>
            <a:ext cx="1056700" cy="369332"/>
          </a:xfrm>
          <a:prstGeom prst="rect">
            <a:avLst/>
          </a:prstGeom>
          <a:noFill/>
        </p:spPr>
        <p:txBody>
          <a:bodyPr wrap="none" rtlCol="0">
            <a:spAutoFit/>
          </a:bodyPr>
          <a:lstStyle/>
          <a:p>
            <a:r>
              <a:rPr lang="en-GB" b="1" dirty="0" smtClean="0">
                <a:solidFill>
                  <a:srgbClr val="003E5A"/>
                </a:solidFill>
              </a:rPr>
              <a:t>x8 DMM</a:t>
            </a:r>
            <a:endParaRPr lang="en-GB" b="1" dirty="0">
              <a:solidFill>
                <a:srgbClr val="003E5A"/>
              </a:solidFill>
            </a:endParaRPr>
          </a:p>
        </p:txBody>
      </p:sp>
      <p:sp>
        <p:nvSpPr>
          <p:cNvPr id="31" name="TextBox 30"/>
          <p:cNvSpPr txBox="1"/>
          <p:nvPr/>
        </p:nvSpPr>
        <p:spPr>
          <a:xfrm>
            <a:off x="5004048" y="4774025"/>
            <a:ext cx="1197764" cy="369332"/>
          </a:xfrm>
          <a:prstGeom prst="rect">
            <a:avLst/>
          </a:prstGeom>
          <a:noFill/>
        </p:spPr>
        <p:txBody>
          <a:bodyPr wrap="none" rtlCol="0">
            <a:spAutoFit/>
          </a:bodyPr>
          <a:lstStyle/>
          <a:p>
            <a:r>
              <a:rPr lang="en-GB" b="1" dirty="0" smtClean="0">
                <a:solidFill>
                  <a:srgbClr val="003E5A"/>
                </a:solidFill>
              </a:rPr>
              <a:t>x4 Sham </a:t>
            </a:r>
            <a:endParaRPr lang="en-GB" b="1" dirty="0">
              <a:solidFill>
                <a:srgbClr val="003E5A"/>
              </a:solidFill>
            </a:endParaRPr>
          </a:p>
        </p:txBody>
      </p:sp>
      <p:sp>
        <p:nvSpPr>
          <p:cNvPr id="33" name="TextBox 32"/>
          <p:cNvSpPr txBox="1"/>
          <p:nvPr/>
        </p:nvSpPr>
        <p:spPr>
          <a:xfrm>
            <a:off x="1259632" y="5662989"/>
            <a:ext cx="6622326" cy="646331"/>
          </a:xfrm>
          <a:prstGeom prst="rect">
            <a:avLst/>
          </a:prstGeom>
          <a:noFill/>
        </p:spPr>
        <p:txBody>
          <a:bodyPr wrap="none" rtlCol="0">
            <a:spAutoFit/>
          </a:bodyPr>
          <a:lstStyle/>
          <a:p>
            <a:pPr marL="342900" indent="-342900">
              <a:buAutoNum type="arabicPeriod"/>
            </a:pPr>
            <a:r>
              <a:rPr lang="en-GB" b="1" dirty="0" smtClean="0">
                <a:solidFill>
                  <a:srgbClr val="6B6B6B"/>
                </a:solidFill>
              </a:rPr>
              <a:t>Histology to score osteoarthritis in right hind knee joint</a:t>
            </a:r>
          </a:p>
          <a:p>
            <a:r>
              <a:rPr lang="en-GB" b="1" dirty="0" smtClean="0">
                <a:solidFill>
                  <a:srgbClr val="6B6B6B"/>
                </a:solidFill>
              </a:rPr>
              <a:t>2.  Collection of tissue (knee &amp; serum) for LC-MS/MS</a:t>
            </a:r>
          </a:p>
        </p:txBody>
      </p:sp>
      <p:pic>
        <p:nvPicPr>
          <p:cNvPr id="15" name="Picture 14" descr="mouse broccoli.png"/>
          <p:cNvPicPr>
            <a:picLocks noChangeAspect="1"/>
          </p:cNvPicPr>
          <p:nvPr/>
        </p:nvPicPr>
        <p:blipFill>
          <a:blip r:embed="rId2" cstate="print"/>
          <a:srcRect l="21475" t="20322" r="19064" b="7588"/>
          <a:stretch>
            <a:fillRect/>
          </a:stretch>
        </p:blipFill>
        <p:spPr>
          <a:xfrm>
            <a:off x="5394790" y="1430918"/>
            <a:ext cx="955343" cy="1296537"/>
          </a:xfrm>
          <a:prstGeom prst="rect">
            <a:avLst/>
          </a:prstGeom>
        </p:spPr>
      </p:pic>
      <p:pic>
        <p:nvPicPr>
          <p:cNvPr id="38914" name="Picture 2" descr="C:\Users\orla\AppData\Local\Microsoft\Windows\Temporary Internet Files\Content.IE5\FEFNDPKW\MP900314407[1].jpg"/>
          <p:cNvPicPr>
            <a:picLocks noChangeAspect="1" noChangeArrowheads="1"/>
          </p:cNvPicPr>
          <p:nvPr/>
        </p:nvPicPr>
        <p:blipFill>
          <a:blip r:embed="rId3" cstate="print"/>
          <a:srcRect l="14229" b="12315"/>
          <a:stretch>
            <a:fillRect/>
          </a:stretch>
        </p:blipFill>
        <p:spPr bwMode="auto">
          <a:xfrm>
            <a:off x="2299204" y="1829129"/>
            <a:ext cx="2056772" cy="1303647"/>
          </a:xfrm>
          <a:prstGeom prst="rect">
            <a:avLst/>
          </a:prstGeom>
          <a:noFill/>
        </p:spPr>
      </p:pic>
      <p:sp>
        <p:nvSpPr>
          <p:cNvPr id="23" name="TextBox 22"/>
          <p:cNvSpPr txBox="1"/>
          <p:nvPr/>
        </p:nvSpPr>
        <p:spPr>
          <a:xfrm>
            <a:off x="3330054" y="3982207"/>
            <a:ext cx="2608406" cy="369332"/>
          </a:xfrm>
          <a:prstGeom prst="rect">
            <a:avLst/>
          </a:prstGeom>
          <a:noFill/>
        </p:spPr>
        <p:txBody>
          <a:bodyPr wrap="none" rtlCol="0">
            <a:spAutoFit/>
          </a:bodyPr>
          <a:lstStyle/>
          <a:p>
            <a:r>
              <a:rPr lang="en-GB" b="1" dirty="0" smtClean="0">
                <a:solidFill>
                  <a:srgbClr val="003E5A"/>
                </a:solidFill>
              </a:rPr>
              <a:t>12 mice in each group</a:t>
            </a:r>
            <a:endParaRPr lang="en-GB" b="1" dirty="0">
              <a:solidFill>
                <a:srgbClr val="003E5A"/>
              </a:solidFill>
            </a:endParaRPr>
          </a:p>
        </p:txBody>
      </p:sp>
      <p:sp>
        <p:nvSpPr>
          <p:cNvPr id="20" name="TextBox 19"/>
          <p:cNvSpPr txBox="1"/>
          <p:nvPr/>
        </p:nvSpPr>
        <p:spPr>
          <a:xfrm>
            <a:off x="-36512" y="6516052"/>
            <a:ext cx="6120680" cy="369332"/>
          </a:xfrm>
          <a:prstGeom prst="rect">
            <a:avLst/>
          </a:prstGeom>
          <a:noFill/>
        </p:spPr>
        <p:txBody>
          <a:bodyPr wrap="square" rtlCol="0">
            <a:spAutoFit/>
          </a:bodyPr>
          <a:lstStyle/>
          <a:p>
            <a:r>
              <a:rPr lang="en-GB" b="1" dirty="0" smtClean="0">
                <a:solidFill>
                  <a:srgbClr val="003E5A"/>
                </a:solidFill>
              </a:rPr>
              <a:t>Tonia Vincent, Kennedy Institute for Rheumatology</a:t>
            </a:r>
            <a:endParaRPr lang="en-GB" b="1" dirty="0">
              <a:solidFill>
                <a:srgbClr val="003E5A"/>
              </a:solidFill>
            </a:endParaRPr>
          </a:p>
        </p:txBody>
      </p:sp>
      <p:sp>
        <p:nvSpPr>
          <p:cNvPr id="24" name="TextBox 23"/>
          <p:cNvSpPr txBox="1"/>
          <p:nvPr/>
        </p:nvSpPr>
        <p:spPr>
          <a:xfrm>
            <a:off x="539552" y="116632"/>
            <a:ext cx="8208912" cy="523220"/>
          </a:xfrm>
          <a:prstGeom prst="rect">
            <a:avLst/>
          </a:prstGeom>
          <a:noFill/>
        </p:spPr>
        <p:txBody>
          <a:bodyPr wrap="square" rtlCol="0">
            <a:spAutoFit/>
          </a:bodyPr>
          <a:lstStyle/>
          <a:p>
            <a:pPr algn="ctr"/>
            <a:r>
              <a:rPr lang="en-GB" sz="2800" b="1" i="1" dirty="0" smtClean="0">
                <a:solidFill>
                  <a:srgbClr val="003E5A"/>
                </a:solidFill>
              </a:rPr>
              <a:t>In vivo </a:t>
            </a:r>
            <a:r>
              <a:rPr lang="en-GB" sz="2800" b="1" dirty="0" smtClean="0">
                <a:solidFill>
                  <a:srgbClr val="003E5A"/>
                </a:solidFill>
              </a:rPr>
              <a:t>efficacy of </a:t>
            </a:r>
            <a:r>
              <a:rPr lang="en-GB" sz="2800" b="1" dirty="0" err="1" smtClean="0">
                <a:solidFill>
                  <a:srgbClr val="003E5A"/>
                </a:solidFill>
              </a:rPr>
              <a:t>sulforaphane</a:t>
            </a:r>
            <a:endParaRPr lang="en-GB" sz="2800" b="1" dirty="0">
              <a:solidFill>
                <a:srgbClr val="003E5A"/>
              </a:solidFill>
            </a:endParaRPr>
          </a:p>
        </p:txBody>
      </p:sp>
    </p:spTree>
    <p:extLst>
      <p:ext uri="{BB962C8B-B14F-4D97-AF65-F5344CB8AC3E}">
        <p14:creationId xmlns:p14="http://schemas.microsoft.com/office/powerpoint/2010/main" val="4276276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385500"/>
            <a:ext cx="8208912" cy="523220"/>
          </a:xfrm>
          <a:prstGeom prst="rect">
            <a:avLst/>
          </a:prstGeom>
          <a:noFill/>
        </p:spPr>
        <p:txBody>
          <a:bodyPr wrap="square" rtlCol="0">
            <a:spAutoFit/>
          </a:bodyPr>
          <a:lstStyle/>
          <a:p>
            <a:pPr algn="ctr"/>
            <a:r>
              <a:rPr lang="en-GB" sz="2800" b="1" i="1" dirty="0" smtClean="0">
                <a:solidFill>
                  <a:srgbClr val="003E5A"/>
                </a:solidFill>
              </a:rPr>
              <a:t>In vivo </a:t>
            </a:r>
            <a:r>
              <a:rPr lang="en-GB" sz="2800" b="1" dirty="0" smtClean="0">
                <a:solidFill>
                  <a:srgbClr val="003E5A"/>
                </a:solidFill>
              </a:rPr>
              <a:t>efficacy of </a:t>
            </a:r>
            <a:r>
              <a:rPr lang="en-GB" sz="2800" b="1" dirty="0" err="1" smtClean="0">
                <a:solidFill>
                  <a:srgbClr val="003E5A"/>
                </a:solidFill>
              </a:rPr>
              <a:t>sulforaphane</a:t>
            </a:r>
            <a:endParaRPr lang="en-GB" sz="2800" b="1" dirty="0">
              <a:solidFill>
                <a:srgbClr val="003E5A"/>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4229" t="59707" r="4518" b="2511"/>
          <a:stretch/>
        </p:blipFill>
        <p:spPr>
          <a:xfrm>
            <a:off x="2244845" y="3978959"/>
            <a:ext cx="4500297" cy="203689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973" y="1457119"/>
            <a:ext cx="4178808" cy="2593848"/>
          </a:xfrm>
          <a:prstGeom prst="rect">
            <a:avLst/>
          </a:prstGeom>
        </p:spPr>
      </p:pic>
    </p:spTree>
    <p:extLst>
      <p:ext uri="{BB962C8B-B14F-4D97-AF65-F5344CB8AC3E}">
        <p14:creationId xmlns:p14="http://schemas.microsoft.com/office/powerpoint/2010/main" val="36315520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92080" y="1628800"/>
            <a:ext cx="21602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9552" y="385500"/>
            <a:ext cx="8208912" cy="892552"/>
          </a:xfrm>
          <a:prstGeom prst="rect">
            <a:avLst/>
          </a:prstGeom>
          <a:noFill/>
        </p:spPr>
        <p:txBody>
          <a:bodyPr wrap="square" rtlCol="0">
            <a:spAutoFit/>
          </a:bodyPr>
          <a:lstStyle/>
          <a:p>
            <a:pPr algn="ctr"/>
            <a:r>
              <a:rPr lang="en-GB" sz="2800" b="1" i="1" dirty="0" smtClean="0">
                <a:solidFill>
                  <a:srgbClr val="003E5A"/>
                </a:solidFill>
              </a:rPr>
              <a:t>In vivo </a:t>
            </a:r>
            <a:r>
              <a:rPr lang="en-GB" sz="2800" b="1" dirty="0" smtClean="0">
                <a:solidFill>
                  <a:srgbClr val="003E5A"/>
                </a:solidFill>
              </a:rPr>
              <a:t>efficacy of </a:t>
            </a:r>
            <a:r>
              <a:rPr lang="en-GB" sz="2800" b="1" dirty="0" err="1" smtClean="0">
                <a:solidFill>
                  <a:srgbClr val="003E5A"/>
                </a:solidFill>
              </a:rPr>
              <a:t>sulforaphane</a:t>
            </a:r>
            <a:endParaRPr lang="en-GB" sz="2800" b="1" dirty="0" smtClean="0">
              <a:solidFill>
                <a:srgbClr val="003E5A"/>
              </a:solidFill>
            </a:endParaRPr>
          </a:p>
          <a:p>
            <a:pPr algn="ctr"/>
            <a:r>
              <a:rPr lang="en-GB" sz="2400" b="1" dirty="0" smtClean="0">
                <a:solidFill>
                  <a:srgbClr val="6B6B6B"/>
                </a:solidFill>
              </a:rPr>
              <a:t>Gene expression</a:t>
            </a:r>
            <a:endParaRPr lang="en-GB" sz="2400" b="1" dirty="0">
              <a:solidFill>
                <a:srgbClr val="6B6B6B"/>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5" t="2832" r="3449" b="2339"/>
          <a:stretch/>
        </p:blipFill>
        <p:spPr>
          <a:xfrm>
            <a:off x="483491" y="1772816"/>
            <a:ext cx="8177019" cy="43924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00" y="1532575"/>
            <a:ext cx="3600400" cy="4920761"/>
          </a:xfrm>
          <a:prstGeom prst="rect">
            <a:avLst/>
          </a:prstGeom>
        </p:spPr>
      </p:pic>
      <p:sp>
        <p:nvSpPr>
          <p:cNvPr id="12" name="Right Arrow 11"/>
          <p:cNvSpPr/>
          <p:nvPr/>
        </p:nvSpPr>
        <p:spPr>
          <a:xfrm rot="10800000" flipH="1" flipV="1">
            <a:off x="3142546" y="6337006"/>
            <a:ext cx="2620300" cy="520994"/>
          </a:xfrm>
          <a:prstGeom prst="rightArrow">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SFN inhibited genes</a:t>
            </a:r>
            <a:endParaRPr lang="en-GB" sz="1600" dirty="0"/>
          </a:p>
        </p:txBody>
      </p:sp>
      <p:sp>
        <p:nvSpPr>
          <p:cNvPr id="11" name="Right Arrow 10"/>
          <p:cNvSpPr/>
          <p:nvPr/>
        </p:nvSpPr>
        <p:spPr>
          <a:xfrm rot="16200000">
            <a:off x="-913610" y="3605230"/>
            <a:ext cx="2380116" cy="552891"/>
          </a:xfrm>
          <a:prstGeom prst="rightArrow">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dirty="0" smtClean="0"/>
              <a:t>Injury induced genes</a:t>
            </a:r>
            <a:endParaRPr lang="en-GB" sz="1600" dirty="0"/>
          </a:p>
        </p:txBody>
      </p:sp>
    </p:spTree>
    <p:extLst>
      <p:ext uri="{BB962C8B-B14F-4D97-AF65-F5344CB8AC3E}">
        <p14:creationId xmlns:p14="http://schemas.microsoft.com/office/powerpoint/2010/main" val="406903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sz="3600" b="1" dirty="0" smtClean="0">
                <a:solidFill>
                  <a:srgbClr val="003E5A"/>
                </a:solidFill>
              </a:rPr>
              <a:t>Summary</a:t>
            </a:r>
            <a:endParaRPr lang="en-GB" sz="3600" b="1" dirty="0">
              <a:solidFill>
                <a:srgbClr val="003E5A"/>
              </a:solidFill>
            </a:endParaRPr>
          </a:p>
        </p:txBody>
      </p:sp>
      <p:sp>
        <p:nvSpPr>
          <p:cNvPr id="3" name="Content Placeholder 2"/>
          <p:cNvSpPr>
            <a:spLocks noGrp="1"/>
          </p:cNvSpPr>
          <p:nvPr>
            <p:ph idx="1"/>
          </p:nvPr>
        </p:nvSpPr>
        <p:spPr>
          <a:xfrm>
            <a:off x="323528" y="1628800"/>
            <a:ext cx="8568952" cy="3240360"/>
          </a:xfrm>
        </p:spPr>
        <p:txBody>
          <a:bodyPr/>
          <a:lstStyle/>
          <a:p>
            <a:pPr marL="457200" indent="-457200">
              <a:spcBef>
                <a:spcPts val="0"/>
              </a:spcBef>
              <a:spcAft>
                <a:spcPts val="1800"/>
              </a:spcAft>
            </a:pPr>
            <a:r>
              <a:rPr lang="en-GB" sz="2200" b="1" dirty="0" smtClean="0">
                <a:solidFill>
                  <a:srgbClr val="003E5A"/>
                </a:solidFill>
              </a:rPr>
              <a:t>SFN (and DADS) is reported as an HDAC inhibitor</a:t>
            </a:r>
          </a:p>
          <a:p>
            <a:pPr marL="457200" indent="-457200">
              <a:spcBef>
                <a:spcPts val="0"/>
              </a:spcBef>
              <a:spcAft>
                <a:spcPts val="1800"/>
              </a:spcAft>
            </a:pPr>
            <a:r>
              <a:rPr lang="en-GB" sz="2200" b="1" dirty="0" smtClean="0">
                <a:solidFill>
                  <a:srgbClr val="6B6B6B"/>
                </a:solidFill>
              </a:rPr>
              <a:t>In chondrocytes, SFN can attenuate the expression of metalloproteinase genes in a dose-dependent manner</a:t>
            </a:r>
          </a:p>
          <a:p>
            <a:pPr marL="457200" indent="-457200">
              <a:spcBef>
                <a:spcPts val="0"/>
              </a:spcBef>
              <a:spcAft>
                <a:spcPts val="1800"/>
              </a:spcAft>
            </a:pPr>
            <a:r>
              <a:rPr lang="en-GB" sz="2200" b="1" dirty="0" smtClean="0">
                <a:solidFill>
                  <a:srgbClr val="003E5A"/>
                </a:solidFill>
              </a:rPr>
              <a:t>This is </a:t>
            </a:r>
            <a:r>
              <a:rPr lang="en-GB" sz="2200" b="1" i="1" dirty="0" smtClean="0">
                <a:solidFill>
                  <a:srgbClr val="003E5A"/>
                </a:solidFill>
              </a:rPr>
              <a:t>not</a:t>
            </a:r>
            <a:r>
              <a:rPr lang="en-GB" sz="2200" b="1" dirty="0" smtClean="0">
                <a:solidFill>
                  <a:srgbClr val="003E5A"/>
                </a:solidFill>
              </a:rPr>
              <a:t>  through the inhibition of </a:t>
            </a:r>
            <a:r>
              <a:rPr lang="en-GB" sz="2200" b="1" dirty="0" err="1" smtClean="0">
                <a:solidFill>
                  <a:srgbClr val="003E5A"/>
                </a:solidFill>
              </a:rPr>
              <a:t>histone</a:t>
            </a:r>
            <a:r>
              <a:rPr lang="en-GB" sz="2200" b="1" dirty="0" smtClean="0">
                <a:solidFill>
                  <a:srgbClr val="003E5A"/>
                </a:solidFill>
              </a:rPr>
              <a:t> </a:t>
            </a:r>
            <a:r>
              <a:rPr lang="en-GB" sz="2200" b="1" dirty="0" err="1" smtClean="0">
                <a:solidFill>
                  <a:srgbClr val="003E5A"/>
                </a:solidFill>
              </a:rPr>
              <a:t>deacetylases</a:t>
            </a:r>
            <a:r>
              <a:rPr lang="en-GB" sz="2200" b="1" dirty="0" smtClean="0">
                <a:solidFill>
                  <a:srgbClr val="003E5A"/>
                </a:solidFill>
              </a:rPr>
              <a:t> and </a:t>
            </a:r>
            <a:r>
              <a:rPr lang="en-GB" sz="2200" b="1" i="1" dirty="0" smtClean="0">
                <a:solidFill>
                  <a:srgbClr val="003E5A"/>
                </a:solidFill>
              </a:rPr>
              <a:t>not</a:t>
            </a:r>
            <a:r>
              <a:rPr lang="en-GB" sz="2200" b="1" dirty="0" smtClean="0">
                <a:solidFill>
                  <a:srgbClr val="003E5A"/>
                </a:solidFill>
              </a:rPr>
              <a:t>  via Nrf2 but most likely via inhibition of NF</a:t>
            </a:r>
            <a:r>
              <a:rPr lang="el-GR" sz="2200" b="1" dirty="0" smtClean="0">
                <a:solidFill>
                  <a:srgbClr val="003E5A"/>
                </a:solidFill>
              </a:rPr>
              <a:t>κ</a:t>
            </a:r>
            <a:r>
              <a:rPr lang="en-GB" sz="2200" b="1" dirty="0" smtClean="0">
                <a:solidFill>
                  <a:srgbClr val="003E5A"/>
                </a:solidFill>
              </a:rPr>
              <a:t>B</a:t>
            </a:r>
          </a:p>
          <a:p>
            <a:pPr marL="457200" indent="-457200">
              <a:spcBef>
                <a:spcPts val="0"/>
              </a:spcBef>
              <a:spcAft>
                <a:spcPts val="1800"/>
              </a:spcAft>
            </a:pPr>
            <a:r>
              <a:rPr lang="en-GB" sz="2200" b="1" dirty="0" smtClean="0">
                <a:solidFill>
                  <a:srgbClr val="6B6B6B"/>
                </a:solidFill>
              </a:rPr>
              <a:t>SFN blocks cartilage destruction in vitro and in vivo</a:t>
            </a:r>
          </a:p>
        </p:txBody>
      </p:sp>
    </p:spTree>
    <p:extLst>
      <p:ext uri="{BB962C8B-B14F-4D97-AF65-F5344CB8AC3E}">
        <p14:creationId xmlns:p14="http://schemas.microsoft.com/office/powerpoint/2010/main" val="2456083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64904"/>
            <a:ext cx="8229600" cy="1143000"/>
          </a:xfrm>
        </p:spPr>
        <p:txBody>
          <a:bodyPr/>
          <a:lstStyle/>
          <a:p>
            <a:r>
              <a:rPr lang="en-GB" sz="3600" b="1" dirty="0" smtClean="0">
                <a:solidFill>
                  <a:srgbClr val="003E5A"/>
                </a:solidFill>
              </a:rPr>
              <a:t>Where next?</a:t>
            </a:r>
            <a:endParaRPr lang="en-GB" sz="3600" b="1" dirty="0">
              <a:solidFill>
                <a:srgbClr val="003E5A"/>
              </a:solidFill>
            </a:endParaRPr>
          </a:p>
        </p:txBody>
      </p:sp>
    </p:spTree>
    <p:extLst>
      <p:ext uri="{BB962C8B-B14F-4D97-AF65-F5344CB8AC3E}">
        <p14:creationId xmlns:p14="http://schemas.microsoft.com/office/powerpoint/2010/main" val="4004068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85720" y="44624"/>
            <a:ext cx="8728075" cy="1714504"/>
          </a:xfrm>
          <a:prstGeom prst="rect">
            <a:avLst/>
          </a:prstGeom>
          <a:noFill/>
          <a:ln w="9525">
            <a:noFill/>
            <a:miter lim="800000"/>
            <a:headEnd/>
            <a:tailEnd/>
          </a:ln>
        </p:spPr>
        <p:txBody>
          <a:bodyPr lIns="92075" tIns="46038" rIns="92075" bIns="46038" anchor="ctr"/>
          <a:lstStyle/>
          <a:p>
            <a:pPr algn="ctr"/>
            <a:r>
              <a:rPr lang="en-GB" sz="3200" b="1" dirty="0">
                <a:solidFill>
                  <a:srgbClr val="6B6B6B"/>
                </a:solidFill>
              </a:rPr>
              <a:t>H</a:t>
            </a:r>
            <a:r>
              <a:rPr lang="en-GB" sz="3200" b="1" dirty="0" smtClean="0">
                <a:solidFill>
                  <a:srgbClr val="6B6B6B"/>
                </a:solidFill>
              </a:rPr>
              <a:t>ow can we stop cartilage degradation?</a:t>
            </a:r>
            <a:endParaRPr lang="en-GB" sz="3200" b="1" dirty="0" smtClean="0">
              <a:solidFill>
                <a:srgbClr val="003E5A"/>
              </a:solidFill>
            </a:endParaRPr>
          </a:p>
          <a:p>
            <a:pPr algn="ctr"/>
            <a:r>
              <a:rPr lang="en-GB" sz="3200" b="1" dirty="0" smtClean="0">
                <a:solidFill>
                  <a:srgbClr val="003E5A"/>
                </a:solidFill>
              </a:rPr>
              <a:t>Dietary factors</a:t>
            </a:r>
            <a:endParaRPr lang="en-GB" sz="3200" b="1" dirty="0">
              <a:solidFill>
                <a:srgbClr val="003E5A"/>
              </a:solidFill>
            </a:endParaRPr>
          </a:p>
        </p:txBody>
      </p:sp>
      <p:pic>
        <p:nvPicPr>
          <p:cNvPr id="5122" name="Picture 2" descr="http://adai.wordpress.com/files/2006/12/borgman042797_600x3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77" y="1525758"/>
            <a:ext cx="8141359" cy="522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836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1530260" y="1271201"/>
            <a:ext cx="5706036" cy="4916948"/>
            <a:chOff x="5286380" y="214290"/>
            <a:chExt cx="3714744" cy="3429024"/>
          </a:xfrm>
        </p:grpSpPr>
        <p:pic>
          <p:nvPicPr>
            <p:cNvPr id="76802" name="Picture 2" descr="broccoli cartoons, broccoli cartoon, broccoli picture, broccoli pictures, broccoli image, broccoli images, broccoli illustration, broccoli illustrations"/>
            <p:cNvPicPr>
              <a:picLocks noChangeAspect="1" noChangeArrowheads="1"/>
            </p:cNvPicPr>
            <p:nvPr/>
          </p:nvPicPr>
          <p:blipFill>
            <a:blip r:embed="rId2" cstate="print"/>
            <a:srcRect r="5443" b="9999"/>
            <a:stretch>
              <a:fillRect/>
            </a:stretch>
          </p:blipFill>
          <p:spPr bwMode="auto">
            <a:xfrm>
              <a:off x="5429256" y="214290"/>
              <a:ext cx="3143272" cy="3429024"/>
            </a:xfrm>
            <a:prstGeom prst="rect">
              <a:avLst/>
            </a:prstGeom>
            <a:noFill/>
          </p:spPr>
        </p:pic>
        <p:sp>
          <p:nvSpPr>
            <p:cNvPr id="9" name="TextBox 8"/>
            <p:cNvSpPr txBox="1"/>
            <p:nvPr/>
          </p:nvSpPr>
          <p:spPr>
            <a:xfrm>
              <a:off x="5286380" y="3357562"/>
              <a:ext cx="3714744" cy="225372"/>
            </a:xfrm>
            <a:prstGeom prst="rect">
              <a:avLst/>
            </a:prstGeom>
            <a:noFill/>
          </p:spPr>
          <p:txBody>
            <a:bodyPr wrap="square" rtlCol="0">
              <a:spAutoFit/>
            </a:bodyPr>
            <a:lstStyle/>
            <a:p>
              <a:r>
                <a:rPr lang="en-GB" sz="1500" dirty="0" smtClean="0">
                  <a:latin typeface="Verdana" pitchFamily="34" charset="0"/>
                </a:rPr>
                <a:t>“Having to eat broccoli twice a week is not child abuse”</a:t>
              </a:r>
              <a:endParaRPr lang="en-GB" sz="1500" dirty="0">
                <a:latin typeface="Verdana" pitchFamily="34" charset="0"/>
              </a:endParaRPr>
            </a:p>
          </p:txBody>
        </p:sp>
      </p:grpSp>
      <p:sp>
        <p:nvSpPr>
          <p:cNvPr id="6" name="Rectangle 5"/>
          <p:cNvSpPr/>
          <p:nvPr/>
        </p:nvSpPr>
        <p:spPr>
          <a:xfrm>
            <a:off x="1331639" y="167950"/>
            <a:ext cx="6294511" cy="584776"/>
          </a:xfrm>
          <a:prstGeom prst="rect">
            <a:avLst/>
          </a:prstGeom>
        </p:spPr>
        <p:txBody>
          <a:bodyPr wrap="none">
            <a:spAutoFit/>
          </a:bodyPr>
          <a:lstStyle/>
          <a:p>
            <a:r>
              <a:rPr lang="en-GB" sz="3200" b="1" kern="0" dirty="0">
                <a:solidFill>
                  <a:srgbClr val="003E5A"/>
                </a:solidFill>
                <a:latin typeface="Arial"/>
                <a:ea typeface="+mj-ea"/>
                <a:cs typeface="+mj-cs"/>
              </a:rPr>
              <a:t>Proof-of-principle human study</a:t>
            </a:r>
            <a:endParaRPr lang="en-US" dirty="0">
              <a:solidFill>
                <a:srgbClr val="003E5A"/>
              </a:solidFill>
            </a:endParaRPr>
          </a:p>
        </p:txBody>
      </p:sp>
    </p:spTree>
    <p:extLst>
      <p:ext uri="{BB962C8B-B14F-4D97-AF65-F5344CB8AC3E}">
        <p14:creationId xmlns:p14="http://schemas.microsoft.com/office/powerpoint/2010/main" val="4074458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9775416"/>
              </p:ext>
            </p:extLst>
          </p:nvPr>
        </p:nvGraphicFramePr>
        <p:xfrm>
          <a:off x="1718201" y="1100117"/>
          <a:ext cx="6310183" cy="1968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709668" y="1820197"/>
            <a:ext cx="1744580" cy="369332"/>
          </a:xfrm>
          <a:prstGeom prst="rect">
            <a:avLst/>
          </a:prstGeom>
          <a:noFill/>
        </p:spPr>
        <p:txBody>
          <a:bodyPr wrap="none" rtlCol="0">
            <a:spAutoFit/>
          </a:bodyPr>
          <a:lstStyle/>
          <a:p>
            <a:r>
              <a:rPr lang="en-GB" dirty="0" smtClean="0">
                <a:solidFill>
                  <a:schemeClr val="tx1">
                    <a:lumMod val="65000"/>
                    <a:lumOff val="35000"/>
                  </a:schemeClr>
                </a:solidFill>
              </a:rPr>
              <a:t>1 Week washout</a:t>
            </a:r>
            <a:endParaRPr lang="en-GB" dirty="0">
              <a:solidFill>
                <a:schemeClr val="tx1">
                  <a:lumMod val="65000"/>
                  <a:lumOff val="35000"/>
                </a:schemeClr>
              </a:solidFill>
            </a:endParaRPr>
          </a:p>
        </p:txBody>
      </p:sp>
      <p:sp>
        <p:nvSpPr>
          <p:cNvPr id="7" name="TextBox 6"/>
          <p:cNvSpPr txBox="1"/>
          <p:nvPr/>
        </p:nvSpPr>
        <p:spPr>
          <a:xfrm>
            <a:off x="709668" y="2697397"/>
            <a:ext cx="1305101" cy="369332"/>
          </a:xfrm>
          <a:prstGeom prst="rect">
            <a:avLst/>
          </a:prstGeom>
          <a:noFill/>
        </p:spPr>
        <p:txBody>
          <a:bodyPr wrap="none" rtlCol="0">
            <a:spAutoFit/>
          </a:bodyPr>
          <a:lstStyle/>
          <a:p>
            <a:r>
              <a:rPr lang="en-GB" dirty="0">
                <a:solidFill>
                  <a:schemeClr val="tx1">
                    <a:lumMod val="65000"/>
                    <a:lumOff val="35000"/>
                  </a:schemeClr>
                </a:solidFill>
              </a:rPr>
              <a:t>2</a:t>
            </a:r>
            <a:r>
              <a:rPr lang="en-GB" dirty="0" smtClean="0">
                <a:solidFill>
                  <a:schemeClr val="tx1">
                    <a:lumMod val="65000"/>
                    <a:lumOff val="35000"/>
                  </a:schemeClr>
                </a:solidFill>
              </a:rPr>
              <a:t> Week diet</a:t>
            </a:r>
            <a:endParaRPr lang="en-GB" dirty="0">
              <a:solidFill>
                <a:schemeClr val="tx1">
                  <a:lumMod val="65000"/>
                  <a:lumOff val="35000"/>
                </a:schemeClr>
              </a:solidFill>
            </a:endParaRPr>
          </a:p>
        </p:txBody>
      </p:sp>
      <p:cxnSp>
        <p:nvCxnSpPr>
          <p:cNvPr id="9" name="Straight Arrow Connector 8"/>
          <p:cNvCxnSpPr/>
          <p:nvPr/>
        </p:nvCxnSpPr>
        <p:spPr>
          <a:xfrm>
            <a:off x="2609706" y="2013826"/>
            <a:ext cx="1021278" cy="0"/>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2014769" y="2894286"/>
            <a:ext cx="1021278" cy="0"/>
          </a:xfrm>
          <a:prstGeom prst="straightConnector1">
            <a:avLst/>
          </a:prstGeom>
          <a:ln>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grpSp>
        <p:nvGrpSpPr>
          <p:cNvPr id="13" name="Group 12"/>
          <p:cNvGrpSpPr/>
          <p:nvPr/>
        </p:nvGrpSpPr>
        <p:grpSpPr>
          <a:xfrm>
            <a:off x="3889406" y="3573016"/>
            <a:ext cx="2554802" cy="2862322"/>
            <a:chOff x="736927" y="4146756"/>
            <a:chExt cx="2554802" cy="2862322"/>
          </a:xfrm>
        </p:grpSpPr>
        <p:sp>
          <p:nvSpPr>
            <p:cNvPr id="11" name="TextBox 10"/>
            <p:cNvSpPr txBox="1"/>
            <p:nvPr/>
          </p:nvSpPr>
          <p:spPr>
            <a:xfrm>
              <a:off x="736927" y="4146756"/>
              <a:ext cx="2554802" cy="2862322"/>
            </a:xfrm>
            <a:prstGeom prst="rect">
              <a:avLst/>
            </a:prstGeom>
            <a:noFill/>
          </p:spPr>
          <p:txBody>
            <a:bodyPr wrap="none" rtlCol="0">
              <a:spAutoFit/>
            </a:bodyPr>
            <a:lstStyle/>
            <a:p>
              <a:r>
                <a:rPr lang="en-GB" dirty="0" smtClean="0">
                  <a:solidFill>
                    <a:schemeClr val="tx1">
                      <a:lumMod val="65000"/>
                      <a:lumOff val="35000"/>
                    </a:schemeClr>
                  </a:solidFill>
                </a:rPr>
                <a:t>Collect blood</a:t>
              </a:r>
            </a:p>
            <a:p>
              <a:r>
                <a:rPr lang="en-GB" dirty="0" smtClean="0">
                  <a:solidFill>
                    <a:schemeClr val="tx1">
                      <a:lumMod val="65000"/>
                      <a:lumOff val="35000"/>
                    </a:schemeClr>
                  </a:solidFill>
                </a:rPr>
                <a:t>Collect knee joint tissues</a:t>
              </a:r>
            </a:p>
            <a:p>
              <a:endParaRPr lang="en-GB" dirty="0" smtClean="0">
                <a:solidFill>
                  <a:schemeClr val="tx1">
                    <a:lumMod val="65000"/>
                    <a:lumOff val="35000"/>
                  </a:schemeClr>
                </a:solidFill>
              </a:endParaRPr>
            </a:p>
            <a:p>
              <a:endParaRPr lang="en-GB" dirty="0">
                <a:solidFill>
                  <a:schemeClr val="tx1">
                    <a:lumMod val="65000"/>
                    <a:lumOff val="35000"/>
                  </a:schemeClr>
                </a:solidFill>
              </a:endParaRPr>
            </a:p>
            <a:p>
              <a:endParaRPr lang="en-GB" dirty="0">
                <a:solidFill>
                  <a:schemeClr val="tx1">
                    <a:lumMod val="65000"/>
                    <a:lumOff val="35000"/>
                  </a:schemeClr>
                </a:solidFill>
              </a:endParaRPr>
            </a:p>
            <a:p>
              <a:r>
                <a:rPr lang="en-GB" u="sng" dirty="0" smtClean="0">
                  <a:solidFill>
                    <a:schemeClr val="tx1">
                      <a:lumMod val="65000"/>
                      <a:lumOff val="35000"/>
                    </a:schemeClr>
                  </a:solidFill>
                </a:rPr>
                <a:t>Analyse:</a:t>
              </a:r>
            </a:p>
            <a:p>
              <a:r>
                <a:rPr lang="en-GB" dirty="0">
                  <a:solidFill>
                    <a:schemeClr val="tx1">
                      <a:lumMod val="65000"/>
                      <a:lumOff val="35000"/>
                    </a:schemeClr>
                  </a:solidFill>
                </a:rPr>
                <a:t>G</a:t>
              </a:r>
              <a:r>
                <a:rPr lang="en-GB" dirty="0" smtClean="0">
                  <a:solidFill>
                    <a:schemeClr val="tx1">
                      <a:lumMod val="65000"/>
                      <a:lumOff val="35000"/>
                    </a:schemeClr>
                  </a:solidFill>
                </a:rPr>
                <a:t>ene expression</a:t>
              </a:r>
            </a:p>
            <a:p>
              <a:r>
                <a:rPr lang="en-GB" dirty="0" smtClean="0">
                  <a:solidFill>
                    <a:schemeClr val="tx1">
                      <a:lumMod val="65000"/>
                      <a:lumOff val="35000"/>
                    </a:schemeClr>
                  </a:solidFill>
                </a:rPr>
                <a:t>ITC tissue levels</a:t>
              </a:r>
            </a:p>
            <a:p>
              <a:r>
                <a:rPr lang="en-GB" dirty="0" smtClean="0">
                  <a:solidFill>
                    <a:schemeClr val="tx1">
                      <a:lumMod val="65000"/>
                      <a:lumOff val="35000"/>
                    </a:schemeClr>
                  </a:solidFill>
                </a:rPr>
                <a:t>In vitro degradation rates</a:t>
              </a:r>
            </a:p>
            <a:p>
              <a:r>
                <a:rPr lang="en-GB" dirty="0" smtClean="0">
                  <a:solidFill>
                    <a:schemeClr val="tx1">
                      <a:lumMod val="65000"/>
                      <a:lumOff val="35000"/>
                    </a:schemeClr>
                  </a:solidFill>
                </a:rPr>
                <a:t>Metabolomics.</a:t>
              </a:r>
              <a:endParaRPr lang="en-GB" dirty="0">
                <a:solidFill>
                  <a:schemeClr val="tx1">
                    <a:lumMod val="65000"/>
                    <a:lumOff val="35000"/>
                  </a:schemeClr>
                </a:solidFill>
              </a:endParaRPr>
            </a:p>
          </p:txBody>
        </p:sp>
        <p:sp>
          <p:nvSpPr>
            <p:cNvPr id="12" name="Down Arrow 11"/>
            <p:cNvSpPr/>
            <p:nvPr/>
          </p:nvSpPr>
          <p:spPr>
            <a:xfrm>
              <a:off x="1185005" y="4813448"/>
              <a:ext cx="439479" cy="600165"/>
            </a:xfrm>
            <a:prstGeom prst="downArrow">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p:cNvSpPr/>
          <p:nvPr/>
        </p:nvSpPr>
        <p:spPr>
          <a:xfrm>
            <a:off x="1331639" y="167950"/>
            <a:ext cx="6294511" cy="584776"/>
          </a:xfrm>
          <a:prstGeom prst="rect">
            <a:avLst/>
          </a:prstGeom>
        </p:spPr>
        <p:txBody>
          <a:bodyPr wrap="none">
            <a:spAutoFit/>
          </a:bodyPr>
          <a:lstStyle/>
          <a:p>
            <a:r>
              <a:rPr lang="en-GB" sz="3200" b="1" kern="0" dirty="0">
                <a:solidFill>
                  <a:srgbClr val="003E5A"/>
                </a:solidFill>
                <a:latin typeface="Arial"/>
                <a:ea typeface="+mj-ea"/>
                <a:cs typeface="+mj-cs"/>
              </a:rPr>
              <a:t>Proof-of-principle human study</a:t>
            </a:r>
            <a:endParaRPr lang="en-US" dirty="0">
              <a:solidFill>
                <a:srgbClr val="003E5A"/>
              </a:solidFill>
            </a:endParaRPr>
          </a:p>
        </p:txBody>
      </p:sp>
    </p:spTree>
    <p:extLst>
      <p:ext uri="{BB962C8B-B14F-4D97-AF65-F5344CB8AC3E}">
        <p14:creationId xmlns:p14="http://schemas.microsoft.com/office/powerpoint/2010/main" val="195326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smtClean="0">
                <a:solidFill>
                  <a:srgbClr val="003E5A"/>
                </a:solidFill>
              </a:rPr>
              <a:t>ITC content of broccoli intervention</a:t>
            </a:r>
            <a:endParaRPr lang="en-GB" sz="3600" b="1" dirty="0">
              <a:solidFill>
                <a:srgbClr val="003E5A"/>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7191"/>
          <a:stretch/>
        </p:blipFill>
        <p:spPr>
          <a:xfrm>
            <a:off x="848152" y="1412776"/>
            <a:ext cx="4567375" cy="356740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6143" r="34000"/>
          <a:stretch/>
        </p:blipFill>
        <p:spPr>
          <a:xfrm>
            <a:off x="2051720" y="1700808"/>
            <a:ext cx="4602345" cy="39501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0048"/>
          <a:stretch/>
        </p:blipFill>
        <p:spPr>
          <a:xfrm>
            <a:off x="3491880" y="2126427"/>
            <a:ext cx="5187118" cy="4437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317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1760" y="2564904"/>
            <a:ext cx="4366132" cy="2232021"/>
          </a:xfrm>
          <a:prstGeom prst="rect">
            <a:avLst/>
          </a:prstGeom>
          <a:noFill/>
        </p:spPr>
        <p:txBody>
          <a:bodyPr wrap="none" rtlCol="0">
            <a:spAutoFit/>
          </a:bodyPr>
          <a:lstStyle/>
          <a:p>
            <a:pPr>
              <a:lnSpc>
                <a:spcPct val="150000"/>
              </a:lnSpc>
            </a:pPr>
            <a:r>
              <a:rPr lang="en-GB" sz="3200" dirty="0" smtClean="0">
                <a:solidFill>
                  <a:schemeClr val="tx1">
                    <a:lumMod val="65000"/>
                    <a:lumOff val="35000"/>
                  </a:schemeClr>
                </a:solidFill>
              </a:rPr>
              <a:t>Patients consented 35</a:t>
            </a:r>
          </a:p>
          <a:p>
            <a:pPr>
              <a:lnSpc>
                <a:spcPct val="150000"/>
              </a:lnSpc>
            </a:pPr>
            <a:r>
              <a:rPr lang="en-GB" sz="3200" dirty="0" smtClean="0">
                <a:solidFill>
                  <a:schemeClr val="tx1">
                    <a:lumMod val="65000"/>
                    <a:lumOff val="35000"/>
                  </a:schemeClr>
                </a:solidFill>
              </a:rPr>
              <a:t>Patients completed 26</a:t>
            </a:r>
          </a:p>
          <a:p>
            <a:pPr>
              <a:lnSpc>
                <a:spcPct val="150000"/>
              </a:lnSpc>
            </a:pPr>
            <a:r>
              <a:rPr lang="en-GB" sz="3200" dirty="0" smtClean="0">
                <a:solidFill>
                  <a:schemeClr val="tx1">
                    <a:lumMod val="65000"/>
                    <a:lumOff val="35000"/>
                  </a:schemeClr>
                </a:solidFill>
              </a:rPr>
              <a:t>Patients not completed 2</a:t>
            </a:r>
          </a:p>
        </p:txBody>
      </p:sp>
      <p:sp>
        <p:nvSpPr>
          <p:cNvPr id="4" name="Title 3"/>
          <p:cNvSpPr>
            <a:spLocks noGrp="1"/>
          </p:cNvSpPr>
          <p:nvPr>
            <p:ph type="title"/>
          </p:nvPr>
        </p:nvSpPr>
        <p:spPr>
          <a:prstGeom prst="rect">
            <a:avLst/>
          </a:prstGeom>
        </p:spPr>
        <p:txBody>
          <a:bodyPr wrap="none">
            <a:spAutoFit/>
          </a:bodyPr>
          <a:lstStyle/>
          <a:p>
            <a:r>
              <a:rPr lang="en-GB" sz="3200" b="1" kern="0" dirty="0">
                <a:solidFill>
                  <a:srgbClr val="003E5A"/>
                </a:solidFill>
                <a:latin typeface="Arial"/>
                <a:ea typeface="+mj-ea"/>
                <a:cs typeface="+mj-cs"/>
              </a:rPr>
              <a:t>Proof-of-principle human study</a:t>
            </a:r>
            <a:endParaRPr lang="en-US" dirty="0">
              <a:solidFill>
                <a:srgbClr val="003E5A"/>
              </a:solidFill>
            </a:endParaRPr>
          </a:p>
        </p:txBody>
      </p:sp>
    </p:spTree>
    <p:extLst>
      <p:ext uri="{BB962C8B-B14F-4D97-AF65-F5344CB8AC3E}">
        <p14:creationId xmlns:p14="http://schemas.microsoft.com/office/powerpoint/2010/main" val="341791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636912"/>
            <a:ext cx="7920880" cy="646331"/>
          </a:xfrm>
          <a:prstGeom prst="rect">
            <a:avLst/>
          </a:prstGeom>
          <a:noFill/>
        </p:spPr>
        <p:txBody>
          <a:bodyPr wrap="square" rtlCol="0">
            <a:spAutoFit/>
          </a:bodyPr>
          <a:lstStyle/>
          <a:p>
            <a:pPr algn="ctr"/>
            <a:r>
              <a:rPr lang="en-GB" sz="3600" b="1" dirty="0" smtClean="0">
                <a:solidFill>
                  <a:srgbClr val="003E5A"/>
                </a:solidFill>
              </a:rPr>
              <a:t>Other dietary-derived isothiocyanates</a:t>
            </a:r>
            <a:endParaRPr lang="en-GB" sz="3600" b="1" dirty="0">
              <a:solidFill>
                <a:srgbClr val="003E5A"/>
              </a:solidFill>
            </a:endParaRPr>
          </a:p>
        </p:txBody>
      </p:sp>
    </p:spTree>
    <p:extLst>
      <p:ext uri="{BB962C8B-B14F-4D97-AF65-F5344CB8AC3E}">
        <p14:creationId xmlns:p14="http://schemas.microsoft.com/office/powerpoint/2010/main" val="15526968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vegetables1.bmp"/>
          <p:cNvPicPr>
            <a:picLocks noChangeAspect="1"/>
          </p:cNvPicPr>
          <p:nvPr/>
        </p:nvPicPr>
        <p:blipFill>
          <a:blip r:embed="rId2" cstate="print"/>
          <a:stretch>
            <a:fillRect/>
          </a:stretch>
        </p:blipFill>
        <p:spPr>
          <a:xfrm>
            <a:off x="168962" y="0"/>
            <a:ext cx="3430067" cy="2707303"/>
          </a:xfrm>
          <a:prstGeom prst="rect">
            <a:avLst/>
          </a:prstGeom>
        </p:spPr>
      </p:pic>
      <p:graphicFrame>
        <p:nvGraphicFramePr>
          <p:cNvPr id="4" name="Table 3"/>
          <p:cNvGraphicFramePr>
            <a:graphicFrameLocks noGrp="1"/>
          </p:cNvGraphicFramePr>
          <p:nvPr/>
        </p:nvGraphicFramePr>
        <p:xfrm>
          <a:off x="3916908" y="232012"/>
          <a:ext cx="5227092" cy="5943600"/>
        </p:xfrm>
        <a:graphic>
          <a:graphicData uri="http://schemas.openxmlformats.org/drawingml/2006/table">
            <a:tbl>
              <a:tblPr firstRow="1" bandRow="1">
                <a:tableStyleId>{5C22544A-7EE6-4342-B048-85BDC9FD1C3A}</a:tableStyleId>
              </a:tblPr>
              <a:tblGrid>
                <a:gridCol w="1742364"/>
                <a:gridCol w="1742364"/>
                <a:gridCol w="1742364"/>
              </a:tblGrid>
              <a:tr h="528803">
                <a:tc>
                  <a:txBody>
                    <a:bodyPr/>
                    <a:lstStyle/>
                    <a:p>
                      <a:r>
                        <a:rPr lang="en-GB" dirty="0" err="1" smtClean="0"/>
                        <a:t>Isothiocyanate</a:t>
                      </a:r>
                      <a:endParaRPr lang="en-GB" dirty="0"/>
                    </a:p>
                  </a:txBody>
                  <a:tcPr/>
                </a:tc>
                <a:tc>
                  <a:txBody>
                    <a:bodyPr/>
                    <a:lstStyle/>
                    <a:p>
                      <a:r>
                        <a:rPr lang="en-GB" dirty="0" err="1" smtClean="0"/>
                        <a:t>Glucosinolate</a:t>
                      </a:r>
                      <a:endParaRPr lang="en-GB" dirty="0" smtClean="0"/>
                    </a:p>
                    <a:p>
                      <a:r>
                        <a:rPr lang="en-GB" dirty="0" smtClean="0"/>
                        <a:t>(precursor)</a:t>
                      </a:r>
                      <a:endParaRPr lang="en-GB" dirty="0"/>
                    </a:p>
                  </a:txBody>
                  <a:tcPr/>
                </a:tc>
                <a:tc>
                  <a:txBody>
                    <a:bodyPr/>
                    <a:lstStyle/>
                    <a:p>
                      <a:r>
                        <a:rPr lang="en-GB" dirty="0" smtClean="0"/>
                        <a:t>Food Sources</a:t>
                      </a:r>
                      <a:endParaRPr lang="en-GB" dirty="0"/>
                    </a:p>
                  </a:txBody>
                  <a:tcPr/>
                </a:tc>
              </a:tr>
              <a:tr h="982062">
                <a:tc>
                  <a:txBody>
                    <a:bodyPr/>
                    <a:lstStyle/>
                    <a:p>
                      <a:r>
                        <a:rPr lang="en-GB" dirty="0" err="1" smtClean="0"/>
                        <a:t>Allyl</a:t>
                      </a:r>
                      <a:r>
                        <a:rPr lang="en-GB" dirty="0" smtClean="0"/>
                        <a:t> </a:t>
                      </a:r>
                      <a:r>
                        <a:rPr lang="en-GB" dirty="0" err="1" smtClean="0"/>
                        <a:t>isothiocyanate</a:t>
                      </a:r>
                      <a:endParaRPr lang="en-GB" dirty="0" smtClean="0"/>
                    </a:p>
                    <a:p>
                      <a:r>
                        <a:rPr lang="en-GB" dirty="0" smtClean="0"/>
                        <a:t>(AITC)</a:t>
                      </a:r>
                      <a:endParaRPr lang="en-GB" dirty="0"/>
                    </a:p>
                  </a:txBody>
                  <a:tcPr/>
                </a:tc>
                <a:tc>
                  <a:txBody>
                    <a:bodyPr/>
                    <a:lstStyle/>
                    <a:p>
                      <a:r>
                        <a:rPr lang="en-GB" dirty="0" err="1" smtClean="0"/>
                        <a:t>Sinigrin</a:t>
                      </a:r>
                      <a:endParaRPr lang="en-GB" dirty="0"/>
                    </a:p>
                  </a:txBody>
                  <a:tcPr/>
                </a:tc>
                <a:tc>
                  <a:txBody>
                    <a:bodyPr/>
                    <a:lstStyle/>
                    <a:p>
                      <a:r>
                        <a:rPr lang="en-GB" dirty="0" smtClean="0"/>
                        <a:t>Broccoli, </a:t>
                      </a:r>
                      <a:r>
                        <a:rPr lang="en-GB" dirty="0" err="1" smtClean="0"/>
                        <a:t>Brussel</a:t>
                      </a:r>
                      <a:r>
                        <a:rPr lang="en-GB" dirty="0" smtClean="0"/>
                        <a:t> sprouts, Cabbage, Horseradish, Mustard</a:t>
                      </a:r>
                      <a:endParaRPr lang="en-GB" dirty="0"/>
                    </a:p>
                  </a:txBody>
                  <a:tcPr/>
                </a:tc>
              </a:tr>
              <a:tr h="755432">
                <a:tc>
                  <a:txBody>
                    <a:bodyPr/>
                    <a:lstStyle/>
                    <a:p>
                      <a:r>
                        <a:rPr lang="en-GB" dirty="0" smtClean="0"/>
                        <a:t>Benzyl </a:t>
                      </a:r>
                      <a:r>
                        <a:rPr lang="en-GB" dirty="0" err="1" smtClean="0"/>
                        <a:t>isothiocyanate</a:t>
                      </a:r>
                      <a:endParaRPr lang="en-GB" dirty="0" smtClean="0"/>
                    </a:p>
                    <a:p>
                      <a:r>
                        <a:rPr lang="en-GB" dirty="0" smtClean="0"/>
                        <a:t>(BITC)</a:t>
                      </a:r>
                      <a:endParaRPr lang="en-GB" dirty="0"/>
                    </a:p>
                  </a:txBody>
                  <a:tcPr/>
                </a:tc>
                <a:tc>
                  <a:txBody>
                    <a:bodyPr/>
                    <a:lstStyle/>
                    <a:p>
                      <a:r>
                        <a:rPr lang="en-GB" dirty="0" err="1" smtClean="0"/>
                        <a:t>Glucotropaeolin</a:t>
                      </a:r>
                      <a:endParaRPr lang="en-GB" dirty="0"/>
                    </a:p>
                  </a:txBody>
                  <a:tcPr/>
                </a:tc>
                <a:tc>
                  <a:txBody>
                    <a:bodyPr/>
                    <a:lstStyle/>
                    <a:p>
                      <a:r>
                        <a:rPr lang="en-GB" dirty="0" smtClean="0"/>
                        <a:t>Cabbage, Garden cress</a:t>
                      </a:r>
                      <a:endParaRPr lang="en-GB" dirty="0"/>
                    </a:p>
                  </a:txBody>
                  <a:tcPr/>
                </a:tc>
              </a:tr>
              <a:tr h="755432">
                <a:tc>
                  <a:txBody>
                    <a:bodyPr/>
                    <a:lstStyle/>
                    <a:p>
                      <a:r>
                        <a:rPr lang="en-GB" dirty="0" err="1" smtClean="0"/>
                        <a:t>Phenethyl</a:t>
                      </a:r>
                      <a:r>
                        <a:rPr lang="en-GB" dirty="0" smtClean="0"/>
                        <a:t> </a:t>
                      </a:r>
                      <a:r>
                        <a:rPr lang="en-GB" dirty="0" err="1" smtClean="0"/>
                        <a:t>isothiocyanate</a:t>
                      </a:r>
                      <a:endParaRPr lang="en-GB" dirty="0" smtClean="0"/>
                    </a:p>
                    <a:p>
                      <a:r>
                        <a:rPr lang="en-GB" dirty="0" smtClean="0"/>
                        <a:t>(PEITC)</a:t>
                      </a:r>
                      <a:endParaRPr lang="en-GB" dirty="0"/>
                    </a:p>
                  </a:txBody>
                  <a:tcPr/>
                </a:tc>
                <a:tc>
                  <a:txBody>
                    <a:bodyPr/>
                    <a:lstStyle/>
                    <a:p>
                      <a:r>
                        <a:rPr lang="en-GB" dirty="0" err="1" smtClean="0"/>
                        <a:t>Gluconasturtiin</a:t>
                      </a:r>
                      <a:endParaRPr lang="en-GB" dirty="0"/>
                    </a:p>
                  </a:txBody>
                  <a:tcPr/>
                </a:tc>
                <a:tc>
                  <a:txBody>
                    <a:bodyPr/>
                    <a:lstStyle/>
                    <a:p>
                      <a:r>
                        <a:rPr lang="en-GB" dirty="0" smtClean="0"/>
                        <a:t>Watercress</a:t>
                      </a:r>
                      <a:endParaRPr lang="en-GB" dirty="0"/>
                    </a:p>
                  </a:txBody>
                  <a:tcPr/>
                </a:tc>
              </a:tr>
              <a:tr h="528803">
                <a:tc>
                  <a:txBody>
                    <a:bodyPr/>
                    <a:lstStyle/>
                    <a:p>
                      <a:r>
                        <a:rPr lang="en-GB" dirty="0" err="1" smtClean="0"/>
                        <a:t>Sulforaphane</a:t>
                      </a:r>
                      <a:endParaRPr lang="en-GB" dirty="0"/>
                    </a:p>
                  </a:txBody>
                  <a:tcPr/>
                </a:tc>
                <a:tc>
                  <a:txBody>
                    <a:bodyPr/>
                    <a:lstStyle/>
                    <a:p>
                      <a:r>
                        <a:rPr lang="en-GB" dirty="0" err="1" smtClean="0"/>
                        <a:t>Glucoraphanin</a:t>
                      </a:r>
                      <a:endParaRPr lang="en-GB" dirty="0"/>
                    </a:p>
                  </a:txBody>
                  <a:tcPr/>
                </a:tc>
                <a:tc>
                  <a:txBody>
                    <a:bodyPr/>
                    <a:lstStyle/>
                    <a:p>
                      <a:r>
                        <a:rPr lang="en-GB" dirty="0" smtClean="0"/>
                        <a:t>Broccoli, </a:t>
                      </a:r>
                      <a:r>
                        <a:rPr lang="en-GB" dirty="0" err="1" smtClean="0"/>
                        <a:t>Brussel</a:t>
                      </a:r>
                      <a:r>
                        <a:rPr lang="en-GB" dirty="0" smtClean="0"/>
                        <a:t> Sprouts, Cabbage</a:t>
                      </a:r>
                      <a:endParaRPr lang="en-GB" dirty="0"/>
                    </a:p>
                  </a:txBody>
                  <a:tcPr/>
                </a:tc>
              </a:tr>
              <a:tr h="306370">
                <a:tc>
                  <a:txBody>
                    <a:bodyPr/>
                    <a:lstStyle/>
                    <a:p>
                      <a:r>
                        <a:rPr lang="en-GB" dirty="0" err="1" smtClean="0"/>
                        <a:t>Iberin</a:t>
                      </a:r>
                      <a:endParaRPr lang="en-GB" dirty="0"/>
                    </a:p>
                  </a:txBody>
                  <a:tcPr/>
                </a:tc>
                <a:tc>
                  <a:txBody>
                    <a:bodyPr/>
                    <a:lstStyle/>
                    <a:p>
                      <a:r>
                        <a:rPr lang="en-GB" dirty="0" err="1" smtClean="0"/>
                        <a:t>Glucoiberin</a:t>
                      </a:r>
                      <a:endParaRPr lang="en-GB" dirty="0"/>
                    </a:p>
                  </a:txBody>
                  <a:tcPr/>
                </a:tc>
                <a:tc>
                  <a:txBody>
                    <a:bodyPr/>
                    <a:lstStyle/>
                    <a:p>
                      <a:r>
                        <a:rPr lang="en-GB" dirty="0" smtClean="0"/>
                        <a:t>Broccoli</a:t>
                      </a:r>
                      <a:endParaRPr lang="en-GB" dirty="0"/>
                    </a:p>
                  </a:txBody>
                  <a:tcPr/>
                </a:tc>
              </a:tr>
              <a:tr h="306370">
                <a:tc>
                  <a:txBody>
                    <a:bodyPr/>
                    <a:lstStyle/>
                    <a:p>
                      <a:r>
                        <a:rPr lang="en-GB" dirty="0" err="1" smtClean="0"/>
                        <a:t>Erucin</a:t>
                      </a:r>
                      <a:endParaRPr lang="en-GB" dirty="0"/>
                    </a:p>
                  </a:txBody>
                  <a:tcPr/>
                </a:tc>
                <a:tc>
                  <a:txBody>
                    <a:bodyPr/>
                    <a:lstStyle/>
                    <a:p>
                      <a:r>
                        <a:rPr lang="en-GB" dirty="0" err="1" smtClean="0"/>
                        <a:t>Glucoerucin</a:t>
                      </a:r>
                      <a:endParaRPr lang="en-GB" dirty="0"/>
                    </a:p>
                  </a:txBody>
                  <a:tcPr/>
                </a:tc>
                <a:tc>
                  <a:txBody>
                    <a:bodyPr/>
                    <a:lstStyle/>
                    <a:p>
                      <a:r>
                        <a:rPr lang="en-GB" dirty="0" smtClean="0"/>
                        <a:t>Rocket</a:t>
                      </a:r>
                      <a:endParaRPr lang="en-GB" dirty="0"/>
                    </a:p>
                  </a:txBody>
                  <a:tcPr/>
                </a:tc>
              </a:tr>
              <a:tr h="306370">
                <a:tc>
                  <a:txBody>
                    <a:bodyPr/>
                    <a:lstStyle/>
                    <a:p>
                      <a:r>
                        <a:rPr lang="en-GB" dirty="0" err="1" smtClean="0"/>
                        <a:t>Erysolin</a:t>
                      </a:r>
                      <a:endParaRPr lang="en-GB" dirty="0"/>
                    </a:p>
                  </a:txBody>
                  <a:tcPr/>
                </a:tc>
                <a:tc>
                  <a:txBody>
                    <a:bodyPr/>
                    <a:lstStyle/>
                    <a:p>
                      <a:r>
                        <a:rPr lang="en-GB" dirty="0" err="1" smtClean="0"/>
                        <a:t>Glucoerysolin</a:t>
                      </a:r>
                      <a:endParaRPr lang="en-GB" dirty="0"/>
                    </a:p>
                  </a:txBody>
                  <a:tcPr/>
                </a:tc>
                <a:tc>
                  <a:txBody>
                    <a:bodyPr/>
                    <a:lstStyle/>
                    <a:p>
                      <a:r>
                        <a:rPr lang="en-GB" dirty="0" smtClean="0"/>
                        <a:t>Broccoli, Rocket</a:t>
                      </a:r>
                      <a:endParaRPr lang="en-GB" dirty="0"/>
                    </a:p>
                  </a:txBody>
                  <a:tcPr/>
                </a:tc>
              </a:tr>
            </a:tbl>
          </a:graphicData>
        </a:graphic>
      </p:graphicFrame>
      <p:sp>
        <p:nvSpPr>
          <p:cNvPr id="5" name="TextBox 4"/>
          <p:cNvSpPr txBox="1"/>
          <p:nvPr/>
        </p:nvSpPr>
        <p:spPr>
          <a:xfrm>
            <a:off x="0" y="2920621"/>
            <a:ext cx="3875964" cy="1200329"/>
          </a:xfrm>
          <a:prstGeom prst="rect">
            <a:avLst/>
          </a:prstGeom>
          <a:noFill/>
        </p:spPr>
        <p:txBody>
          <a:bodyPr wrap="square" rtlCol="0">
            <a:spAutoFit/>
          </a:bodyPr>
          <a:lstStyle/>
          <a:p>
            <a:pPr fontAlgn="auto">
              <a:spcBef>
                <a:spcPts val="0"/>
              </a:spcBef>
              <a:spcAft>
                <a:spcPts val="0"/>
              </a:spcAft>
            </a:pPr>
            <a:r>
              <a:rPr lang="en-GB" b="1" dirty="0" smtClean="0">
                <a:solidFill>
                  <a:srgbClr val="003E5A"/>
                </a:solidFill>
                <a:latin typeface="Calibri"/>
              </a:rPr>
              <a:t>Cruciferous vegetables contain a variety of </a:t>
            </a:r>
            <a:r>
              <a:rPr lang="en-GB" b="1" dirty="0" err="1" smtClean="0">
                <a:solidFill>
                  <a:srgbClr val="003E5A"/>
                </a:solidFill>
                <a:latin typeface="Calibri"/>
              </a:rPr>
              <a:t>glucosinolates</a:t>
            </a:r>
            <a:r>
              <a:rPr lang="en-GB" b="1" dirty="0" smtClean="0">
                <a:solidFill>
                  <a:srgbClr val="003E5A"/>
                </a:solidFill>
                <a:latin typeface="Calibri"/>
              </a:rPr>
              <a:t>, each of which forms a different </a:t>
            </a:r>
            <a:r>
              <a:rPr lang="en-GB" b="1" dirty="0" err="1" smtClean="0">
                <a:solidFill>
                  <a:srgbClr val="003E5A"/>
                </a:solidFill>
                <a:latin typeface="Calibri"/>
              </a:rPr>
              <a:t>isothiocyante</a:t>
            </a:r>
            <a:r>
              <a:rPr lang="en-GB" b="1" dirty="0" smtClean="0">
                <a:solidFill>
                  <a:srgbClr val="003E5A"/>
                </a:solidFill>
                <a:latin typeface="Calibri"/>
              </a:rPr>
              <a:t> when hydrolysed.</a:t>
            </a:r>
            <a:endParaRPr lang="en-GB" b="1" dirty="0">
              <a:solidFill>
                <a:srgbClr val="003E5A"/>
              </a:solidFill>
              <a:latin typeface="Calibri"/>
            </a:endParaRPr>
          </a:p>
        </p:txBody>
      </p:sp>
      <p:sp>
        <p:nvSpPr>
          <p:cNvPr id="6" name="TextBox 5"/>
          <p:cNvSpPr txBox="1"/>
          <p:nvPr/>
        </p:nvSpPr>
        <p:spPr>
          <a:xfrm>
            <a:off x="157923" y="6381328"/>
            <a:ext cx="1372492" cy="369332"/>
          </a:xfrm>
          <a:prstGeom prst="rect">
            <a:avLst/>
          </a:prstGeom>
          <a:noFill/>
        </p:spPr>
        <p:txBody>
          <a:bodyPr wrap="none" rtlCol="0">
            <a:spAutoFit/>
          </a:bodyPr>
          <a:lstStyle/>
          <a:p>
            <a:r>
              <a:rPr lang="en-GB" b="1" dirty="0" smtClean="0">
                <a:solidFill>
                  <a:srgbClr val="92D050"/>
                </a:solidFill>
              </a:rPr>
              <a:t>Dr Orla Jupp</a:t>
            </a:r>
            <a:endParaRPr lang="en-GB" b="1" dirty="0">
              <a:solidFill>
                <a:srgbClr val="92D050"/>
              </a:solidFill>
            </a:endParaRPr>
          </a:p>
        </p:txBody>
      </p:sp>
    </p:spTree>
    <p:extLst>
      <p:ext uri="{BB962C8B-B14F-4D97-AF65-F5344CB8AC3E}">
        <p14:creationId xmlns:p14="http://schemas.microsoft.com/office/powerpoint/2010/main" val="20415805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TC screen potency order.tif"/>
          <p:cNvPicPr>
            <a:picLocks noChangeAspect="1"/>
          </p:cNvPicPr>
          <p:nvPr/>
        </p:nvPicPr>
        <p:blipFill>
          <a:blip r:embed="rId2" cstate="print"/>
          <a:stretch>
            <a:fillRect/>
          </a:stretch>
        </p:blipFill>
        <p:spPr>
          <a:xfrm>
            <a:off x="553721" y="908720"/>
            <a:ext cx="7566378" cy="2781854"/>
          </a:xfrm>
          <a:prstGeom prst="rect">
            <a:avLst/>
          </a:prstGeom>
        </p:spPr>
      </p:pic>
      <p:grpSp>
        <p:nvGrpSpPr>
          <p:cNvPr id="4" name="Group 3"/>
          <p:cNvGrpSpPr/>
          <p:nvPr/>
        </p:nvGrpSpPr>
        <p:grpSpPr>
          <a:xfrm>
            <a:off x="5163685" y="1052736"/>
            <a:ext cx="2463111" cy="518984"/>
            <a:chOff x="4761473" y="1326294"/>
            <a:chExt cx="2463111" cy="518984"/>
          </a:xfrm>
        </p:grpSpPr>
        <p:sp>
          <p:nvSpPr>
            <p:cNvPr id="5" name="Right Arrow 4"/>
            <p:cNvSpPr/>
            <p:nvPr/>
          </p:nvSpPr>
          <p:spPr>
            <a:xfrm>
              <a:off x="4769708" y="1326294"/>
              <a:ext cx="2454876" cy="518984"/>
            </a:xfrm>
            <a:prstGeom prst="rightArrow">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 name="TextBox 5"/>
            <p:cNvSpPr txBox="1"/>
            <p:nvPr/>
          </p:nvSpPr>
          <p:spPr>
            <a:xfrm>
              <a:off x="4761473" y="1441623"/>
              <a:ext cx="2273641" cy="276999"/>
            </a:xfrm>
            <a:prstGeom prst="rect">
              <a:avLst/>
            </a:prstGeom>
            <a:noFill/>
          </p:spPr>
          <p:txBody>
            <a:bodyPr wrap="square" rtlCol="0">
              <a:spAutoFit/>
            </a:bodyPr>
            <a:lstStyle/>
            <a:p>
              <a:r>
                <a:rPr lang="en-GB" sz="1200" dirty="0" smtClean="0"/>
                <a:t>0    1.25    2.5    5    10µM</a:t>
              </a:r>
              <a:endParaRPr lang="en-GB" sz="1200" dirty="0"/>
            </a:p>
          </p:txBody>
        </p:sp>
      </p:grpSp>
      <p:sp>
        <p:nvSpPr>
          <p:cNvPr id="7" name="TextBox 6"/>
          <p:cNvSpPr txBox="1"/>
          <p:nvPr/>
        </p:nvSpPr>
        <p:spPr>
          <a:xfrm>
            <a:off x="539552" y="385500"/>
            <a:ext cx="8208912" cy="523220"/>
          </a:xfrm>
          <a:prstGeom prst="rect">
            <a:avLst/>
          </a:prstGeom>
          <a:noFill/>
        </p:spPr>
        <p:txBody>
          <a:bodyPr wrap="square" rtlCol="0">
            <a:spAutoFit/>
          </a:bodyPr>
          <a:lstStyle/>
          <a:p>
            <a:pPr algn="ctr"/>
            <a:r>
              <a:rPr lang="en-GB" sz="2800" b="1" dirty="0" smtClean="0">
                <a:solidFill>
                  <a:srgbClr val="003E5A"/>
                </a:solidFill>
              </a:rPr>
              <a:t>Other </a:t>
            </a:r>
            <a:r>
              <a:rPr lang="en-GB" sz="2800" b="1" dirty="0" err="1" smtClean="0">
                <a:solidFill>
                  <a:srgbClr val="003E5A"/>
                </a:solidFill>
              </a:rPr>
              <a:t>isothiocyanates</a:t>
            </a:r>
            <a:endParaRPr lang="en-GB" sz="2800" b="1" dirty="0">
              <a:solidFill>
                <a:srgbClr val="003E5A"/>
              </a:solidFill>
            </a:endParaRPr>
          </a:p>
        </p:txBody>
      </p:sp>
      <p:sp>
        <p:nvSpPr>
          <p:cNvPr id="8" name="TextBox 7"/>
          <p:cNvSpPr txBox="1"/>
          <p:nvPr/>
        </p:nvSpPr>
        <p:spPr>
          <a:xfrm>
            <a:off x="179512" y="6516052"/>
            <a:ext cx="1728192" cy="369332"/>
          </a:xfrm>
          <a:prstGeom prst="rect">
            <a:avLst/>
          </a:prstGeom>
          <a:noFill/>
        </p:spPr>
        <p:txBody>
          <a:bodyPr wrap="square" rtlCol="0">
            <a:spAutoFit/>
          </a:bodyPr>
          <a:lstStyle/>
          <a:p>
            <a:r>
              <a:rPr lang="en-GB" b="1" dirty="0" smtClean="0">
                <a:solidFill>
                  <a:srgbClr val="92D050"/>
                </a:solidFill>
              </a:rPr>
              <a:t>Dr Orla Jupp</a:t>
            </a:r>
            <a:endParaRPr lang="en-GB" b="1" dirty="0">
              <a:solidFill>
                <a:srgbClr val="92D05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080" y="5648300"/>
            <a:ext cx="1466088" cy="69494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5442560"/>
            <a:ext cx="2145792" cy="110642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5782412"/>
            <a:ext cx="2011680" cy="42672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3239" y="3717032"/>
            <a:ext cx="2011680" cy="60350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7283" y="4667616"/>
            <a:ext cx="1795272" cy="39624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7096" y="5409628"/>
            <a:ext cx="2819400" cy="1106424"/>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9888" y="4509120"/>
            <a:ext cx="2011680" cy="554736"/>
          </a:xfrm>
          <a:prstGeom prst="rect">
            <a:avLst/>
          </a:prstGeom>
        </p:spPr>
      </p:pic>
      <p:sp>
        <p:nvSpPr>
          <p:cNvPr id="15" name="TextBox 14"/>
          <p:cNvSpPr txBox="1"/>
          <p:nvPr/>
        </p:nvSpPr>
        <p:spPr>
          <a:xfrm>
            <a:off x="5734998" y="3806440"/>
            <a:ext cx="919482" cy="369332"/>
          </a:xfrm>
          <a:prstGeom prst="rect">
            <a:avLst/>
          </a:prstGeom>
          <a:noFill/>
        </p:spPr>
        <p:txBody>
          <a:bodyPr wrap="none" rtlCol="0">
            <a:spAutoFit/>
          </a:bodyPr>
          <a:lstStyle/>
          <a:p>
            <a:r>
              <a:rPr lang="en-GB" dirty="0" err="1" smtClean="0"/>
              <a:t>Erysolin</a:t>
            </a:r>
            <a:endParaRPr lang="en-GB" dirty="0"/>
          </a:p>
        </p:txBody>
      </p:sp>
      <p:sp>
        <p:nvSpPr>
          <p:cNvPr id="16" name="TextBox 15"/>
          <p:cNvSpPr txBox="1"/>
          <p:nvPr/>
        </p:nvSpPr>
        <p:spPr>
          <a:xfrm>
            <a:off x="939403" y="4694524"/>
            <a:ext cx="545342" cy="369332"/>
          </a:xfrm>
          <a:prstGeom prst="rect">
            <a:avLst/>
          </a:prstGeom>
          <a:noFill/>
        </p:spPr>
        <p:txBody>
          <a:bodyPr wrap="none" rtlCol="0">
            <a:spAutoFit/>
          </a:bodyPr>
          <a:lstStyle/>
          <a:p>
            <a:r>
              <a:rPr lang="en-GB" dirty="0" smtClean="0"/>
              <a:t>SFN</a:t>
            </a:r>
            <a:endParaRPr lang="en-GB" dirty="0"/>
          </a:p>
        </p:txBody>
      </p:sp>
      <p:sp>
        <p:nvSpPr>
          <p:cNvPr id="17" name="TextBox 16"/>
          <p:cNvSpPr txBox="1"/>
          <p:nvPr/>
        </p:nvSpPr>
        <p:spPr>
          <a:xfrm>
            <a:off x="6602418" y="4694524"/>
            <a:ext cx="734496" cy="369332"/>
          </a:xfrm>
          <a:prstGeom prst="rect">
            <a:avLst/>
          </a:prstGeom>
          <a:noFill/>
        </p:spPr>
        <p:txBody>
          <a:bodyPr wrap="none" rtlCol="0">
            <a:spAutoFit/>
          </a:bodyPr>
          <a:lstStyle/>
          <a:p>
            <a:r>
              <a:rPr lang="en-GB" dirty="0" smtClean="0"/>
              <a:t>Iberin</a:t>
            </a:r>
            <a:endParaRPr lang="en-GB" dirty="0"/>
          </a:p>
        </p:txBody>
      </p:sp>
      <p:sp>
        <p:nvSpPr>
          <p:cNvPr id="18" name="TextBox 17"/>
          <p:cNvSpPr txBox="1"/>
          <p:nvPr/>
        </p:nvSpPr>
        <p:spPr>
          <a:xfrm>
            <a:off x="553721" y="5491063"/>
            <a:ext cx="771365" cy="369332"/>
          </a:xfrm>
          <a:prstGeom prst="rect">
            <a:avLst/>
          </a:prstGeom>
          <a:noFill/>
        </p:spPr>
        <p:txBody>
          <a:bodyPr wrap="none" rtlCol="0">
            <a:spAutoFit/>
          </a:bodyPr>
          <a:lstStyle/>
          <a:p>
            <a:r>
              <a:rPr lang="en-GB" dirty="0" err="1" smtClean="0"/>
              <a:t>Erucin</a:t>
            </a:r>
            <a:endParaRPr lang="en-GB" dirty="0"/>
          </a:p>
        </p:txBody>
      </p:sp>
      <p:sp>
        <p:nvSpPr>
          <p:cNvPr id="19" name="TextBox 18"/>
          <p:cNvSpPr txBox="1"/>
          <p:nvPr/>
        </p:nvSpPr>
        <p:spPr>
          <a:xfrm>
            <a:off x="3185503" y="6343244"/>
            <a:ext cx="598305" cy="369332"/>
          </a:xfrm>
          <a:prstGeom prst="rect">
            <a:avLst/>
          </a:prstGeom>
          <a:noFill/>
        </p:spPr>
        <p:txBody>
          <a:bodyPr wrap="none" rtlCol="0">
            <a:spAutoFit/>
          </a:bodyPr>
          <a:lstStyle/>
          <a:p>
            <a:r>
              <a:rPr lang="en-GB" dirty="0" smtClean="0"/>
              <a:t>BITC</a:t>
            </a:r>
            <a:endParaRPr lang="en-GB" dirty="0"/>
          </a:p>
        </p:txBody>
      </p:sp>
      <p:sp>
        <p:nvSpPr>
          <p:cNvPr id="20" name="TextBox 19"/>
          <p:cNvSpPr txBox="1"/>
          <p:nvPr/>
        </p:nvSpPr>
        <p:spPr>
          <a:xfrm>
            <a:off x="5163685" y="6343244"/>
            <a:ext cx="606320" cy="369332"/>
          </a:xfrm>
          <a:prstGeom prst="rect">
            <a:avLst/>
          </a:prstGeom>
          <a:noFill/>
        </p:spPr>
        <p:txBody>
          <a:bodyPr wrap="none" rtlCol="0">
            <a:spAutoFit/>
          </a:bodyPr>
          <a:lstStyle/>
          <a:p>
            <a:r>
              <a:rPr lang="en-GB" dirty="0" smtClean="0"/>
              <a:t>AITC</a:t>
            </a:r>
            <a:endParaRPr lang="en-GB" dirty="0"/>
          </a:p>
        </p:txBody>
      </p:sp>
      <p:sp>
        <p:nvSpPr>
          <p:cNvPr id="21" name="TextBox 20"/>
          <p:cNvSpPr txBox="1"/>
          <p:nvPr/>
        </p:nvSpPr>
        <p:spPr>
          <a:xfrm>
            <a:off x="7437326" y="6343244"/>
            <a:ext cx="704104" cy="369332"/>
          </a:xfrm>
          <a:prstGeom prst="rect">
            <a:avLst/>
          </a:prstGeom>
          <a:noFill/>
        </p:spPr>
        <p:txBody>
          <a:bodyPr wrap="none" rtlCol="0">
            <a:spAutoFit/>
          </a:bodyPr>
          <a:lstStyle/>
          <a:p>
            <a:r>
              <a:rPr lang="en-GB" dirty="0" smtClean="0"/>
              <a:t>PEITC</a:t>
            </a:r>
            <a:endParaRPr lang="en-GB" dirty="0"/>
          </a:p>
        </p:txBody>
      </p:sp>
    </p:spTree>
    <p:extLst>
      <p:ext uri="{BB962C8B-B14F-4D97-AF65-F5344CB8AC3E}">
        <p14:creationId xmlns:p14="http://schemas.microsoft.com/office/powerpoint/2010/main" val="39052235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3200" dirty="0" smtClean="0"/>
              <a:t>The three most efficacious ITC’s do not display synergistic activity</a:t>
            </a:r>
            <a:endParaRPr lang="en-GB" sz="3200" dirty="0"/>
          </a:p>
        </p:txBody>
      </p:sp>
      <p:graphicFrame>
        <p:nvGraphicFramePr>
          <p:cNvPr id="3" name="Diagram 2"/>
          <p:cNvGraphicFramePr/>
          <p:nvPr>
            <p:extLst>
              <p:ext uri="{D42A27DB-BD31-4B8C-83A1-F6EECF244321}">
                <p14:modId xmlns:p14="http://schemas.microsoft.com/office/powerpoint/2010/main" val="2092664814"/>
              </p:ext>
            </p:extLst>
          </p:nvPr>
        </p:nvGraphicFramePr>
        <p:xfrm>
          <a:off x="1977052" y="2139822"/>
          <a:ext cx="5002668" cy="3878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824" y="1998966"/>
            <a:ext cx="3029928" cy="76541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8064" y="5167750"/>
            <a:ext cx="2960540" cy="781530"/>
          </a:xfrm>
          <a:prstGeom prst="rect">
            <a:avLst/>
          </a:prstGeom>
        </p:spPr>
      </p:pic>
      <p:grpSp>
        <p:nvGrpSpPr>
          <p:cNvPr id="6" name="Group 5"/>
          <p:cNvGrpSpPr/>
          <p:nvPr/>
        </p:nvGrpSpPr>
        <p:grpSpPr>
          <a:xfrm>
            <a:off x="989959" y="5058449"/>
            <a:ext cx="3294009" cy="1034847"/>
            <a:chOff x="97683" y="3322092"/>
            <a:chExt cx="3743325" cy="109121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3" y="3322092"/>
              <a:ext cx="3743325" cy="904875"/>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8058" r="83838" b="50000"/>
            <a:stretch/>
          </p:blipFill>
          <p:spPr>
            <a:xfrm flipV="1">
              <a:off x="399308" y="3960864"/>
              <a:ext cx="303369" cy="452438"/>
            </a:xfrm>
            <a:prstGeom prst="rect">
              <a:avLst/>
            </a:prstGeom>
          </p:spPr>
        </p:pic>
      </p:grpSp>
    </p:spTree>
    <p:extLst>
      <p:ext uri="{BB962C8B-B14F-4D97-AF65-F5344CB8AC3E}">
        <p14:creationId xmlns:p14="http://schemas.microsoft.com/office/powerpoint/2010/main" val="378095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768"/>
            <a:ext cx="8229600" cy="1143000"/>
          </a:xfrm>
        </p:spPr>
        <p:txBody>
          <a:bodyPr>
            <a:normAutofit fontScale="90000"/>
          </a:bodyPr>
          <a:lstStyle/>
          <a:p>
            <a:r>
              <a:rPr lang="en-GB" dirty="0" smtClean="0"/>
              <a:t>Synergism with other compound classes…</a:t>
            </a:r>
            <a:endParaRPr lang="en-GB" dirty="0"/>
          </a:p>
        </p:txBody>
      </p:sp>
      <p:pic>
        <p:nvPicPr>
          <p:cNvPr id="3" name="Picture 2"/>
          <p:cNvPicPr/>
          <p:nvPr/>
        </p:nvPicPr>
        <p:blipFill>
          <a:blip r:embed="rId2"/>
          <a:srcRect/>
          <a:stretch>
            <a:fillRect/>
          </a:stretch>
        </p:blipFill>
        <p:spPr bwMode="auto">
          <a:xfrm>
            <a:off x="395536" y="1448296"/>
            <a:ext cx="8187382" cy="5293072"/>
          </a:xfrm>
          <a:prstGeom prst="rect">
            <a:avLst/>
          </a:prstGeom>
          <a:noFill/>
          <a:ln w="9525">
            <a:noFill/>
            <a:miter lim="800000"/>
            <a:headEnd/>
            <a:tailEnd/>
          </a:ln>
        </p:spPr>
      </p:pic>
      <p:sp>
        <p:nvSpPr>
          <p:cNvPr id="4" name="TextBox 3"/>
          <p:cNvSpPr txBox="1"/>
          <p:nvPr/>
        </p:nvSpPr>
        <p:spPr>
          <a:xfrm>
            <a:off x="14290" y="6488668"/>
            <a:ext cx="2031454" cy="369332"/>
          </a:xfrm>
          <a:prstGeom prst="rect">
            <a:avLst/>
          </a:prstGeom>
          <a:noFill/>
        </p:spPr>
        <p:txBody>
          <a:bodyPr wrap="none" rtlCol="0">
            <a:spAutoFit/>
          </a:bodyPr>
          <a:lstStyle/>
          <a:p>
            <a:r>
              <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Mr Jonathan Green</a:t>
            </a:r>
            <a:endParaRPr lang="en-GB"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8128420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sz="3600" b="1" dirty="0" smtClean="0">
                <a:solidFill>
                  <a:srgbClr val="003E5A"/>
                </a:solidFill>
              </a:rPr>
              <a:t>Summary</a:t>
            </a:r>
            <a:endParaRPr lang="en-GB" sz="3600" b="1" dirty="0">
              <a:solidFill>
                <a:srgbClr val="003E5A"/>
              </a:solidFill>
            </a:endParaRPr>
          </a:p>
        </p:txBody>
      </p:sp>
      <p:sp>
        <p:nvSpPr>
          <p:cNvPr id="3" name="Content Placeholder 2"/>
          <p:cNvSpPr>
            <a:spLocks noGrp="1"/>
          </p:cNvSpPr>
          <p:nvPr>
            <p:ph idx="1"/>
          </p:nvPr>
        </p:nvSpPr>
        <p:spPr>
          <a:xfrm>
            <a:off x="323528" y="1052736"/>
            <a:ext cx="8568952" cy="4104456"/>
          </a:xfrm>
        </p:spPr>
        <p:txBody>
          <a:bodyPr/>
          <a:lstStyle/>
          <a:p>
            <a:pPr marL="457200" indent="-457200">
              <a:spcBef>
                <a:spcPts val="0"/>
              </a:spcBef>
              <a:spcAft>
                <a:spcPts val="1800"/>
              </a:spcAft>
            </a:pPr>
            <a:r>
              <a:rPr lang="en-GB" sz="2200" b="1" dirty="0" smtClean="0">
                <a:solidFill>
                  <a:srgbClr val="6B6B6B"/>
                </a:solidFill>
              </a:rPr>
              <a:t>Other </a:t>
            </a:r>
            <a:r>
              <a:rPr lang="en-GB" sz="2200" b="1" dirty="0" err="1" smtClean="0">
                <a:solidFill>
                  <a:srgbClr val="6B6B6B"/>
                </a:solidFill>
              </a:rPr>
              <a:t>isothiocyanates</a:t>
            </a:r>
            <a:r>
              <a:rPr lang="en-GB" sz="2200" b="1" dirty="0" smtClean="0">
                <a:solidFill>
                  <a:srgbClr val="6B6B6B"/>
                </a:solidFill>
              </a:rPr>
              <a:t> can inhibit IL-1-induced MMP or ADAMTS expression with varying efficacy</a:t>
            </a:r>
          </a:p>
          <a:p>
            <a:pPr marL="457200" indent="-457200">
              <a:spcBef>
                <a:spcPts val="0"/>
              </a:spcBef>
              <a:spcAft>
                <a:spcPts val="1800"/>
              </a:spcAft>
            </a:pPr>
            <a:r>
              <a:rPr lang="en-GB" sz="2200" b="1" dirty="0" smtClean="0">
                <a:solidFill>
                  <a:srgbClr val="003E5A"/>
                </a:solidFill>
              </a:rPr>
              <a:t>A screen of dietary-derived compounds in both SW1353 </a:t>
            </a:r>
            <a:r>
              <a:rPr lang="en-GB" sz="2200" b="1" dirty="0" err="1" smtClean="0">
                <a:solidFill>
                  <a:srgbClr val="003E5A"/>
                </a:solidFill>
              </a:rPr>
              <a:t>chondrosarcoma</a:t>
            </a:r>
            <a:r>
              <a:rPr lang="en-GB" sz="2200" b="1" dirty="0" smtClean="0">
                <a:solidFill>
                  <a:srgbClr val="003E5A"/>
                </a:solidFill>
              </a:rPr>
              <a:t> cells and C28I/2 transformed chondrocytes uncovers compounds which alter MMP expression</a:t>
            </a:r>
          </a:p>
          <a:p>
            <a:pPr marL="457200" indent="-457200">
              <a:spcBef>
                <a:spcPts val="0"/>
              </a:spcBef>
              <a:spcAft>
                <a:spcPts val="1800"/>
              </a:spcAft>
            </a:pPr>
            <a:r>
              <a:rPr lang="en-GB" sz="2200" b="1" dirty="0" smtClean="0">
                <a:solidFill>
                  <a:srgbClr val="6B6B6B"/>
                </a:solidFill>
              </a:rPr>
              <a:t>A number of compounds have been analysed in primary human articular chondrocytes</a:t>
            </a:r>
          </a:p>
          <a:p>
            <a:pPr marL="457200" indent="-457200">
              <a:spcBef>
                <a:spcPts val="0"/>
              </a:spcBef>
              <a:spcAft>
                <a:spcPts val="1800"/>
              </a:spcAft>
            </a:pPr>
            <a:r>
              <a:rPr lang="en-GB" sz="2200" b="1" dirty="0" smtClean="0">
                <a:solidFill>
                  <a:srgbClr val="003E5A"/>
                </a:solidFill>
              </a:rPr>
              <a:t>Mechanism of selected compounds will be dissected in detail</a:t>
            </a:r>
          </a:p>
        </p:txBody>
      </p:sp>
    </p:spTree>
    <p:extLst>
      <p:ext uri="{BB962C8B-B14F-4D97-AF65-F5344CB8AC3E}">
        <p14:creationId xmlns:p14="http://schemas.microsoft.com/office/powerpoint/2010/main" val="3297831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2405931" y="1626551"/>
            <a:ext cx="3678237" cy="4394737"/>
          </a:xfrm>
          <a:prstGeom prst="rightArrow">
            <a:avLst>
              <a:gd name="adj1" fmla="val 50000"/>
              <a:gd name="adj2" fmla="val 166503"/>
            </a:avLst>
          </a:prstGeom>
          <a:solidFill>
            <a:schemeClr val="bg1">
              <a:lumMod val="85000"/>
            </a:schemeClr>
          </a:solidFill>
          <a:ln w="12700">
            <a:noFill/>
            <a:miter lim="800000"/>
            <a:headEnd type="none" w="sm" len="sm"/>
            <a:tailEnd type="none" w="sm" len="sm"/>
          </a:ln>
        </p:spPr>
        <p:txBody>
          <a:bodyPr wrap="none" anchor="ctr"/>
          <a:lstStyle/>
          <a:p>
            <a:endParaRPr lang="en-GB"/>
          </a:p>
        </p:txBody>
      </p:sp>
      <p:sp>
        <p:nvSpPr>
          <p:cNvPr id="3" name="Rectangle 3"/>
          <p:cNvSpPr>
            <a:spLocks noChangeArrowheads="1"/>
          </p:cNvSpPr>
          <p:nvPr/>
        </p:nvSpPr>
        <p:spPr bwMode="auto">
          <a:xfrm>
            <a:off x="2397125" y="2184825"/>
            <a:ext cx="4349750" cy="3278187"/>
          </a:xfrm>
          <a:prstGeom prst="rect">
            <a:avLst/>
          </a:prstGeom>
          <a:noFill/>
          <a:ln w="9525">
            <a:noFill/>
            <a:miter lim="800000"/>
            <a:headEnd/>
            <a:tailEnd/>
          </a:ln>
        </p:spPr>
        <p:txBody>
          <a:bodyPr lIns="92075" tIns="46038" rIns="92075" bIns="46038"/>
          <a:lstStyle/>
          <a:p>
            <a:pPr marL="342900" indent="-342900">
              <a:spcBef>
                <a:spcPct val="20000"/>
              </a:spcBef>
              <a:buFontTx/>
              <a:buChar char="•"/>
            </a:pPr>
            <a:r>
              <a:rPr lang="en-GB" sz="2000" b="1" dirty="0">
                <a:solidFill>
                  <a:srgbClr val="003E5A"/>
                </a:solidFill>
              </a:rPr>
              <a:t>Biochemical changes</a:t>
            </a:r>
          </a:p>
          <a:p>
            <a:pPr marL="742950" lvl="1" indent="-285750">
              <a:spcBef>
                <a:spcPct val="20000"/>
              </a:spcBef>
              <a:buFontTx/>
              <a:buChar char="–"/>
            </a:pPr>
            <a:r>
              <a:rPr lang="en-GB" sz="2000" b="1" dirty="0">
                <a:solidFill>
                  <a:srgbClr val="6B6B6B"/>
                </a:solidFill>
              </a:rPr>
              <a:t>decrease in </a:t>
            </a:r>
            <a:r>
              <a:rPr lang="en-GB" sz="2000" b="1" dirty="0" err="1">
                <a:solidFill>
                  <a:srgbClr val="6B6B6B"/>
                </a:solidFill>
              </a:rPr>
              <a:t>aggrecan</a:t>
            </a:r>
            <a:endParaRPr lang="en-GB" sz="2000" b="1" dirty="0">
              <a:solidFill>
                <a:srgbClr val="6B6B6B"/>
              </a:solidFill>
            </a:endParaRPr>
          </a:p>
          <a:p>
            <a:pPr marL="742950" lvl="1" indent="-285750">
              <a:spcBef>
                <a:spcPct val="20000"/>
              </a:spcBef>
              <a:buFontTx/>
              <a:buChar char="–"/>
            </a:pPr>
            <a:r>
              <a:rPr lang="en-GB" sz="2000" b="1" dirty="0">
                <a:solidFill>
                  <a:srgbClr val="6B6B6B"/>
                </a:solidFill>
              </a:rPr>
              <a:t>damage to the type II collagen network</a:t>
            </a:r>
          </a:p>
          <a:p>
            <a:pPr marL="342900" indent="-342900">
              <a:spcBef>
                <a:spcPct val="20000"/>
              </a:spcBef>
              <a:buFontTx/>
              <a:buChar char="•"/>
            </a:pPr>
            <a:r>
              <a:rPr lang="en-GB" sz="2000" b="1" dirty="0">
                <a:solidFill>
                  <a:srgbClr val="003E5A"/>
                </a:solidFill>
              </a:rPr>
              <a:t>Morphological changes</a:t>
            </a:r>
          </a:p>
          <a:p>
            <a:pPr marL="742950" lvl="1" indent="-285750">
              <a:spcBef>
                <a:spcPct val="20000"/>
              </a:spcBef>
              <a:buFontTx/>
              <a:buChar char="–"/>
            </a:pPr>
            <a:r>
              <a:rPr lang="en-GB" sz="2000" b="1" dirty="0">
                <a:solidFill>
                  <a:srgbClr val="6B6B6B"/>
                </a:solidFill>
              </a:rPr>
              <a:t>fibrillations/pitting</a:t>
            </a:r>
          </a:p>
          <a:p>
            <a:pPr marL="742950" lvl="1" indent="-285750">
              <a:spcBef>
                <a:spcPct val="20000"/>
              </a:spcBef>
              <a:buFontTx/>
              <a:buChar char="–"/>
            </a:pPr>
            <a:r>
              <a:rPr lang="en-GB" sz="2000" b="1" dirty="0">
                <a:solidFill>
                  <a:srgbClr val="6B6B6B"/>
                </a:solidFill>
              </a:rPr>
              <a:t>softening and loss of cartilage thickness</a:t>
            </a:r>
          </a:p>
          <a:p>
            <a:pPr marL="342900" indent="-342900">
              <a:spcBef>
                <a:spcPct val="20000"/>
              </a:spcBef>
              <a:buFontTx/>
              <a:buChar char="•"/>
            </a:pPr>
            <a:r>
              <a:rPr lang="en-GB" sz="2000" b="1" dirty="0" smtClean="0">
                <a:solidFill>
                  <a:srgbClr val="003E5A"/>
                </a:solidFill>
              </a:rPr>
              <a:t>Changes in gene expression</a:t>
            </a:r>
            <a:endParaRPr lang="en-GB" sz="2000" b="1" dirty="0">
              <a:solidFill>
                <a:srgbClr val="003E5A"/>
              </a:solidFill>
            </a:endParaRPr>
          </a:p>
          <a:p>
            <a:pPr marL="742950" lvl="1" indent="-285750">
              <a:spcBef>
                <a:spcPct val="20000"/>
              </a:spcBef>
              <a:buFontTx/>
              <a:buChar char="–"/>
            </a:pPr>
            <a:endParaRPr lang="en-GB" sz="2000" b="1" dirty="0">
              <a:solidFill>
                <a:srgbClr val="003E5A"/>
              </a:solidFill>
            </a:endParaRPr>
          </a:p>
        </p:txBody>
      </p:sp>
      <p:sp>
        <p:nvSpPr>
          <p:cNvPr id="6" name="Text Box 8"/>
          <p:cNvSpPr txBox="1">
            <a:spLocks noChangeArrowheads="1"/>
          </p:cNvSpPr>
          <p:nvPr/>
        </p:nvSpPr>
        <p:spPr bwMode="auto">
          <a:xfrm>
            <a:off x="5891213" y="3576191"/>
            <a:ext cx="2976562" cy="457200"/>
          </a:xfrm>
          <a:prstGeom prst="rect">
            <a:avLst/>
          </a:prstGeom>
          <a:noFill/>
          <a:ln w="12700">
            <a:noFill/>
            <a:miter lim="800000"/>
            <a:headEnd type="none" w="sm" len="sm"/>
            <a:tailEnd type="none" w="sm" len="sm"/>
          </a:ln>
        </p:spPr>
        <p:txBody>
          <a:bodyPr wrap="none">
            <a:spAutoFit/>
          </a:bodyPr>
          <a:lstStyle/>
          <a:p>
            <a:pPr algn="ctr"/>
            <a:r>
              <a:rPr lang="en-GB" sz="2400" b="1">
                <a:solidFill>
                  <a:srgbClr val="003E5A"/>
                </a:solidFill>
              </a:rPr>
              <a:t> OSTEOARTHRITIC</a:t>
            </a:r>
            <a:endParaRPr lang="en-US" sz="2400" b="1">
              <a:solidFill>
                <a:srgbClr val="003E5A"/>
              </a:solidFill>
            </a:endParaRPr>
          </a:p>
        </p:txBody>
      </p:sp>
      <p:sp>
        <p:nvSpPr>
          <p:cNvPr id="7" name="Text Box 7"/>
          <p:cNvSpPr txBox="1">
            <a:spLocks noChangeArrowheads="1"/>
          </p:cNvSpPr>
          <p:nvPr/>
        </p:nvSpPr>
        <p:spPr bwMode="auto">
          <a:xfrm>
            <a:off x="701675" y="3576191"/>
            <a:ext cx="1522413" cy="457200"/>
          </a:xfrm>
          <a:prstGeom prst="rect">
            <a:avLst/>
          </a:prstGeom>
          <a:noFill/>
          <a:ln w="12700">
            <a:noFill/>
            <a:miter lim="800000"/>
            <a:headEnd type="none" w="sm" len="sm"/>
            <a:tailEnd type="none" w="sm" len="sm"/>
          </a:ln>
        </p:spPr>
        <p:txBody>
          <a:bodyPr wrap="none">
            <a:spAutoFit/>
          </a:bodyPr>
          <a:lstStyle/>
          <a:p>
            <a:pPr algn="ctr"/>
            <a:r>
              <a:rPr lang="en-GB" sz="2400" b="1" dirty="0">
                <a:solidFill>
                  <a:srgbClr val="003E5A"/>
                </a:solidFill>
              </a:rPr>
              <a:t>NORMAL</a:t>
            </a:r>
            <a:endParaRPr lang="en-US" sz="2400" b="1" dirty="0">
              <a:solidFill>
                <a:srgbClr val="003E5A"/>
              </a:soli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4689140"/>
            <a:ext cx="2736304" cy="20522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9" name="Rectangle 2"/>
          <p:cNvSpPr>
            <a:spLocks noGrp="1" noChangeArrowheads="1"/>
          </p:cNvSpPr>
          <p:nvPr>
            <p:ph type="title"/>
          </p:nvPr>
        </p:nvSpPr>
        <p:spPr bwMode="auto">
          <a:prstGeom prst="rect">
            <a:avLst/>
          </a:prstGeom>
          <a:noFill/>
          <a:ln w="9525">
            <a:noFill/>
            <a:miter lim="800000"/>
            <a:headEnd/>
            <a:tailEnd/>
          </a:ln>
        </p:spPr>
        <p:txBody>
          <a:bodyPr lIns="92075" tIns="46038" rIns="92075" bIns="46038" anchor="ctr"/>
          <a:lstStyle/>
          <a:p>
            <a:pPr algn="ctr"/>
            <a:r>
              <a:rPr lang="en-GB" sz="3200" b="1" dirty="0">
                <a:solidFill>
                  <a:srgbClr val="003E5A"/>
                </a:solidFill>
              </a:rPr>
              <a:t>Changes in cartilage during OA</a:t>
            </a:r>
          </a:p>
        </p:txBody>
      </p:sp>
    </p:spTree>
    <p:extLst>
      <p:ext uri="{BB962C8B-B14F-4D97-AF65-F5344CB8AC3E}">
        <p14:creationId xmlns:p14="http://schemas.microsoft.com/office/powerpoint/2010/main" val="38462718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sz="3600" b="1" dirty="0" smtClean="0">
                <a:solidFill>
                  <a:srgbClr val="003E5A"/>
                </a:solidFill>
              </a:rPr>
              <a:t>Conclusion</a:t>
            </a:r>
            <a:endParaRPr lang="en-GB" sz="3600" b="1" dirty="0">
              <a:solidFill>
                <a:srgbClr val="003E5A"/>
              </a:solidFill>
            </a:endParaRPr>
          </a:p>
        </p:txBody>
      </p:sp>
      <p:sp>
        <p:nvSpPr>
          <p:cNvPr id="3" name="Content Placeholder 2"/>
          <p:cNvSpPr>
            <a:spLocks noGrp="1"/>
          </p:cNvSpPr>
          <p:nvPr>
            <p:ph idx="1"/>
          </p:nvPr>
        </p:nvSpPr>
        <p:spPr>
          <a:xfrm>
            <a:off x="323528" y="1052736"/>
            <a:ext cx="8568952" cy="5760640"/>
          </a:xfrm>
        </p:spPr>
        <p:txBody>
          <a:bodyPr>
            <a:normAutofit lnSpcReduction="10000"/>
          </a:bodyPr>
          <a:lstStyle/>
          <a:p>
            <a:pPr marL="457200" indent="-457200">
              <a:spcBef>
                <a:spcPts val="0"/>
              </a:spcBef>
              <a:spcAft>
                <a:spcPts val="1800"/>
              </a:spcAft>
            </a:pPr>
            <a:r>
              <a:rPr lang="en-GB" sz="2200" b="1" dirty="0" smtClean="0">
                <a:solidFill>
                  <a:srgbClr val="6B6B6B"/>
                </a:solidFill>
              </a:rPr>
              <a:t>Epidemiology shows a protective association between food groups and osteoarthritis</a:t>
            </a:r>
          </a:p>
          <a:p>
            <a:pPr marL="457200" indent="-457200">
              <a:spcBef>
                <a:spcPts val="0"/>
              </a:spcBef>
              <a:spcAft>
                <a:spcPts val="1800"/>
              </a:spcAft>
            </a:pPr>
            <a:r>
              <a:rPr lang="en-GB" sz="2200" b="1" dirty="0" smtClean="0">
                <a:solidFill>
                  <a:srgbClr val="003E5A"/>
                </a:solidFill>
              </a:rPr>
              <a:t>DADS and SFN are reported as HDAC inhibitors</a:t>
            </a:r>
          </a:p>
          <a:p>
            <a:pPr marL="457200" indent="-457200">
              <a:spcBef>
                <a:spcPts val="0"/>
              </a:spcBef>
              <a:spcAft>
                <a:spcPts val="1800"/>
              </a:spcAft>
            </a:pPr>
            <a:r>
              <a:rPr lang="en-GB" sz="2200" b="1" dirty="0" smtClean="0">
                <a:solidFill>
                  <a:srgbClr val="6B6B6B"/>
                </a:solidFill>
              </a:rPr>
              <a:t>In chondrocytes, SFN can attenuate the expression of metalloproteinase genes </a:t>
            </a:r>
          </a:p>
          <a:p>
            <a:pPr marL="457200" indent="-457200">
              <a:spcBef>
                <a:spcPts val="0"/>
              </a:spcBef>
              <a:spcAft>
                <a:spcPts val="1800"/>
              </a:spcAft>
            </a:pPr>
            <a:r>
              <a:rPr lang="en-GB" sz="2200" b="1" dirty="0" smtClean="0">
                <a:solidFill>
                  <a:srgbClr val="003E5A"/>
                </a:solidFill>
              </a:rPr>
              <a:t>This is </a:t>
            </a:r>
            <a:r>
              <a:rPr lang="en-GB" sz="2200" b="1" i="1" dirty="0" smtClean="0">
                <a:solidFill>
                  <a:srgbClr val="003E5A"/>
                </a:solidFill>
              </a:rPr>
              <a:t>not</a:t>
            </a:r>
            <a:r>
              <a:rPr lang="en-GB" sz="2200" b="1" dirty="0" smtClean="0">
                <a:solidFill>
                  <a:srgbClr val="003E5A"/>
                </a:solidFill>
              </a:rPr>
              <a:t>  through the inhibition of histone deacetylases and </a:t>
            </a:r>
            <a:r>
              <a:rPr lang="en-GB" sz="2200" b="1" i="1" dirty="0" smtClean="0">
                <a:solidFill>
                  <a:srgbClr val="003E5A"/>
                </a:solidFill>
              </a:rPr>
              <a:t>not</a:t>
            </a:r>
            <a:r>
              <a:rPr lang="en-GB" sz="2200" b="1" dirty="0" smtClean="0">
                <a:solidFill>
                  <a:srgbClr val="003E5A"/>
                </a:solidFill>
              </a:rPr>
              <a:t>  via Nrf2 but most likely via inhibition of NF</a:t>
            </a:r>
            <a:r>
              <a:rPr lang="el-GR" sz="2200" b="1" dirty="0" smtClean="0">
                <a:solidFill>
                  <a:srgbClr val="003E5A"/>
                </a:solidFill>
              </a:rPr>
              <a:t>κ</a:t>
            </a:r>
            <a:r>
              <a:rPr lang="en-GB" sz="2200" b="1" dirty="0" smtClean="0">
                <a:solidFill>
                  <a:srgbClr val="003E5A"/>
                </a:solidFill>
              </a:rPr>
              <a:t>B</a:t>
            </a:r>
          </a:p>
          <a:p>
            <a:pPr marL="457200" indent="-457200">
              <a:spcBef>
                <a:spcPts val="0"/>
              </a:spcBef>
              <a:spcAft>
                <a:spcPts val="1800"/>
              </a:spcAft>
            </a:pPr>
            <a:r>
              <a:rPr lang="en-GB" sz="2200" b="1" dirty="0" smtClean="0">
                <a:solidFill>
                  <a:srgbClr val="6B6B6B"/>
                </a:solidFill>
              </a:rPr>
              <a:t>SFN blocks cartilage destruction in vitro and in vivo</a:t>
            </a:r>
          </a:p>
          <a:p>
            <a:pPr marL="457200" indent="-457200">
              <a:spcBef>
                <a:spcPts val="0"/>
              </a:spcBef>
              <a:spcAft>
                <a:spcPts val="1800"/>
              </a:spcAft>
            </a:pPr>
            <a:r>
              <a:rPr lang="en-GB" sz="2200" b="1" dirty="0" smtClean="0">
                <a:solidFill>
                  <a:srgbClr val="003E5A"/>
                </a:solidFill>
              </a:rPr>
              <a:t>Other ITCs show efficacy</a:t>
            </a:r>
          </a:p>
          <a:p>
            <a:pPr marL="457200" indent="-457200">
              <a:spcBef>
                <a:spcPts val="0"/>
              </a:spcBef>
              <a:spcAft>
                <a:spcPts val="1800"/>
              </a:spcAft>
            </a:pPr>
            <a:r>
              <a:rPr lang="en-GB" sz="2200" b="1" dirty="0" smtClean="0">
                <a:solidFill>
                  <a:srgbClr val="6B6B6B"/>
                </a:solidFill>
              </a:rPr>
              <a:t>Proof-of-concept human trial underway</a:t>
            </a:r>
          </a:p>
          <a:p>
            <a:pPr marL="457200" indent="-457200">
              <a:spcBef>
                <a:spcPts val="0"/>
              </a:spcBef>
              <a:spcAft>
                <a:spcPts val="1800"/>
              </a:spcAft>
            </a:pPr>
            <a:r>
              <a:rPr lang="en-GB" sz="2200" b="1" dirty="0" smtClean="0">
                <a:solidFill>
                  <a:srgbClr val="003E5A"/>
                </a:solidFill>
              </a:rPr>
              <a:t>Potential new diet-derived </a:t>
            </a:r>
            <a:r>
              <a:rPr lang="en-GB" sz="2200" b="1" dirty="0" err="1" smtClean="0">
                <a:solidFill>
                  <a:srgbClr val="003E5A"/>
                </a:solidFill>
              </a:rPr>
              <a:t>bioactives</a:t>
            </a:r>
            <a:r>
              <a:rPr lang="en-GB" sz="2200" b="1" dirty="0" smtClean="0">
                <a:solidFill>
                  <a:srgbClr val="003E5A"/>
                </a:solidFill>
              </a:rPr>
              <a:t> have been </a:t>
            </a:r>
            <a:r>
              <a:rPr lang="en-GB" sz="2200" b="1" dirty="0" err="1" smtClean="0">
                <a:solidFill>
                  <a:srgbClr val="003E5A"/>
                </a:solidFill>
              </a:rPr>
              <a:t>identifed</a:t>
            </a:r>
            <a:r>
              <a:rPr lang="en-GB" sz="2200" b="1" dirty="0" smtClean="0">
                <a:solidFill>
                  <a:srgbClr val="003E5A"/>
                </a:solidFill>
              </a:rPr>
              <a:t> and are being characterised</a:t>
            </a:r>
          </a:p>
          <a:p>
            <a:pPr marL="457200" indent="-457200">
              <a:spcBef>
                <a:spcPts val="0"/>
              </a:spcBef>
              <a:spcAft>
                <a:spcPts val="1800"/>
              </a:spcAft>
            </a:pPr>
            <a:endParaRPr lang="en-GB" sz="2200" b="1" dirty="0" smtClean="0">
              <a:solidFill>
                <a:srgbClr val="6B6B6B"/>
              </a:solidFill>
            </a:endParaRPr>
          </a:p>
        </p:txBody>
      </p:sp>
    </p:spTree>
    <p:extLst>
      <p:ext uri="{BB962C8B-B14F-4D97-AF65-F5344CB8AC3E}">
        <p14:creationId xmlns:p14="http://schemas.microsoft.com/office/powerpoint/2010/main" val="2467832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295275"/>
            <a:ext cx="9144000" cy="685800"/>
          </a:xfrm>
          <a:prstGeom prst="rect">
            <a:avLst/>
          </a:prstGeom>
          <a:solidFill>
            <a:srgbClr val="FFFFFF"/>
          </a:solidFill>
          <a:ln w="9525">
            <a:noFill/>
            <a:miter lim="800000"/>
            <a:headEnd/>
            <a:tailEnd/>
          </a:ln>
        </p:spPr>
        <p:txBody>
          <a:bodyPr anchor="ctr"/>
          <a:lstStyle/>
          <a:p>
            <a:pPr algn="ctr"/>
            <a:r>
              <a:rPr lang="en-US" sz="3200" b="1" dirty="0" err="1">
                <a:solidFill>
                  <a:srgbClr val="003E5A"/>
                </a:solidFill>
              </a:rPr>
              <a:t>Metalloproteinases</a:t>
            </a:r>
            <a:r>
              <a:rPr lang="en-US" sz="3200" b="1" dirty="0">
                <a:solidFill>
                  <a:srgbClr val="003E5A"/>
                </a:solidFill>
              </a:rPr>
              <a:t> and their inhibitors</a:t>
            </a:r>
          </a:p>
        </p:txBody>
      </p:sp>
      <p:sp>
        <p:nvSpPr>
          <p:cNvPr id="7171" name="Text Box 3"/>
          <p:cNvSpPr txBox="1">
            <a:spLocks noChangeArrowheads="1"/>
          </p:cNvSpPr>
          <p:nvPr/>
        </p:nvSpPr>
        <p:spPr bwMode="auto">
          <a:xfrm>
            <a:off x="0" y="1454150"/>
            <a:ext cx="9144000" cy="1311275"/>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6B6B6B"/>
                </a:solidFill>
              </a:rPr>
              <a:t> Matrix </a:t>
            </a:r>
            <a:r>
              <a:rPr lang="en-US" sz="2800" b="1" dirty="0" err="1">
                <a:solidFill>
                  <a:srgbClr val="6B6B6B"/>
                </a:solidFill>
              </a:rPr>
              <a:t>metalloproteinases</a:t>
            </a:r>
            <a:endParaRPr lang="en-US" sz="2800" b="1" dirty="0">
              <a:solidFill>
                <a:srgbClr val="6B6B6B"/>
              </a:solidFill>
            </a:endParaRPr>
          </a:p>
          <a:p>
            <a:pPr algn="ctr" eaLnBrk="0" hangingPunct="0"/>
            <a:r>
              <a:rPr lang="en-US" sz="2800" dirty="0">
                <a:solidFill>
                  <a:srgbClr val="003E5A"/>
                </a:solidFill>
              </a:rPr>
              <a:t>23 human enzymes</a:t>
            </a:r>
          </a:p>
          <a:p>
            <a:pPr algn="ctr" eaLnBrk="0" hangingPunct="0"/>
            <a:r>
              <a:rPr lang="en-GB" sz="2400" b="1" dirty="0">
                <a:solidFill>
                  <a:srgbClr val="003E5A"/>
                </a:solidFill>
              </a:rPr>
              <a:t>(</a:t>
            </a:r>
            <a:r>
              <a:rPr lang="en-GB" sz="2400" b="1" dirty="0" err="1">
                <a:solidFill>
                  <a:srgbClr val="003E5A"/>
                </a:solidFill>
              </a:rPr>
              <a:t>Collagenases</a:t>
            </a:r>
            <a:r>
              <a:rPr lang="en-GB" sz="2400" b="1" dirty="0">
                <a:solidFill>
                  <a:srgbClr val="003E5A"/>
                </a:solidFill>
              </a:rPr>
              <a:t> MMP-1, -8, -</a:t>
            </a:r>
            <a:r>
              <a:rPr lang="en-GB" sz="2400" b="1" u="sng" dirty="0">
                <a:solidFill>
                  <a:srgbClr val="003E5A"/>
                </a:solidFill>
              </a:rPr>
              <a:t>13</a:t>
            </a:r>
            <a:r>
              <a:rPr lang="en-GB" sz="2400" b="1" dirty="0">
                <a:solidFill>
                  <a:srgbClr val="003E5A"/>
                </a:solidFill>
              </a:rPr>
              <a:t>, -2, -14?)</a:t>
            </a:r>
            <a:endParaRPr lang="en-US" sz="2800" dirty="0">
              <a:solidFill>
                <a:srgbClr val="003E5A"/>
              </a:solidFill>
            </a:endParaRPr>
          </a:p>
        </p:txBody>
      </p:sp>
      <p:sp>
        <p:nvSpPr>
          <p:cNvPr id="7172" name="Text Box 4"/>
          <p:cNvSpPr txBox="1">
            <a:spLocks noChangeArrowheads="1"/>
          </p:cNvSpPr>
          <p:nvPr/>
        </p:nvSpPr>
        <p:spPr bwMode="auto">
          <a:xfrm>
            <a:off x="0" y="3217863"/>
            <a:ext cx="9144000" cy="1311275"/>
          </a:xfrm>
          <a:prstGeom prst="rect">
            <a:avLst/>
          </a:prstGeom>
          <a:noFill/>
          <a:ln w="12700">
            <a:noFill/>
            <a:miter lim="800000"/>
            <a:headEnd type="none" w="sm" len="sm"/>
            <a:tailEnd type="none" w="sm" len="sm"/>
          </a:ln>
        </p:spPr>
        <p:txBody>
          <a:bodyPr>
            <a:spAutoFit/>
          </a:bodyPr>
          <a:lstStyle/>
          <a:p>
            <a:pPr algn="ctr" eaLnBrk="0" hangingPunct="0"/>
            <a:r>
              <a:rPr lang="en-GB" sz="2800" b="1" dirty="0">
                <a:solidFill>
                  <a:srgbClr val="6B6B6B"/>
                </a:solidFill>
              </a:rPr>
              <a:t>ADAMTSs</a:t>
            </a:r>
          </a:p>
          <a:p>
            <a:pPr algn="ctr" eaLnBrk="0" hangingPunct="0"/>
            <a:r>
              <a:rPr lang="en-GB" sz="2800" dirty="0">
                <a:solidFill>
                  <a:srgbClr val="003E5A"/>
                </a:solidFill>
              </a:rPr>
              <a:t>19 human enzymes</a:t>
            </a:r>
          </a:p>
          <a:p>
            <a:pPr algn="ctr" eaLnBrk="0" hangingPunct="0"/>
            <a:r>
              <a:rPr lang="en-GB" sz="2400" b="1" dirty="0">
                <a:solidFill>
                  <a:srgbClr val="003E5A"/>
                </a:solidFill>
              </a:rPr>
              <a:t>(</a:t>
            </a:r>
            <a:r>
              <a:rPr lang="en-GB" sz="2400" b="1" dirty="0" err="1">
                <a:solidFill>
                  <a:srgbClr val="003E5A"/>
                </a:solidFill>
              </a:rPr>
              <a:t>Aggrecanases</a:t>
            </a:r>
            <a:r>
              <a:rPr lang="en-GB" sz="2400" b="1" dirty="0">
                <a:solidFill>
                  <a:srgbClr val="003E5A"/>
                </a:solidFill>
              </a:rPr>
              <a:t> ADAMTS-1, -4, </a:t>
            </a:r>
            <a:r>
              <a:rPr lang="en-GB" sz="2400" b="1" u="sng" dirty="0">
                <a:solidFill>
                  <a:srgbClr val="003E5A"/>
                </a:solidFill>
              </a:rPr>
              <a:t>-5</a:t>
            </a:r>
            <a:r>
              <a:rPr lang="en-GB" sz="2400" b="1" dirty="0">
                <a:solidFill>
                  <a:srgbClr val="003E5A"/>
                </a:solidFill>
              </a:rPr>
              <a:t>, -8, -9, -15?)</a:t>
            </a:r>
          </a:p>
        </p:txBody>
      </p:sp>
      <p:sp>
        <p:nvSpPr>
          <p:cNvPr id="7173" name="Text Box 5"/>
          <p:cNvSpPr txBox="1">
            <a:spLocks noChangeArrowheads="1"/>
          </p:cNvSpPr>
          <p:nvPr/>
        </p:nvSpPr>
        <p:spPr bwMode="auto">
          <a:xfrm>
            <a:off x="0" y="4981575"/>
            <a:ext cx="9144000" cy="946150"/>
          </a:xfrm>
          <a:prstGeom prst="rect">
            <a:avLst/>
          </a:prstGeom>
          <a:noFill/>
          <a:ln w="12700">
            <a:noFill/>
            <a:miter lim="800000"/>
            <a:headEnd type="none" w="sm" len="sm"/>
            <a:tailEnd type="none" w="sm" len="sm"/>
          </a:ln>
        </p:spPr>
        <p:txBody>
          <a:bodyPr>
            <a:spAutoFit/>
          </a:bodyPr>
          <a:lstStyle/>
          <a:p>
            <a:pPr algn="ctr" eaLnBrk="0" hangingPunct="0"/>
            <a:r>
              <a:rPr lang="en-GB" sz="2800" b="1">
                <a:solidFill>
                  <a:srgbClr val="6B6B6B"/>
                </a:solidFill>
              </a:rPr>
              <a:t>TIMPs</a:t>
            </a:r>
          </a:p>
          <a:p>
            <a:pPr algn="ctr" eaLnBrk="0" hangingPunct="0"/>
            <a:r>
              <a:rPr lang="en-GB" sz="2800">
                <a:solidFill>
                  <a:srgbClr val="003E5A"/>
                </a:solidFill>
              </a:rPr>
              <a:t>4 human inhibitors</a:t>
            </a:r>
            <a:endParaRPr lang="en-US" sz="2000">
              <a:solidFill>
                <a:srgbClr val="003E5A"/>
              </a:solidFill>
            </a:endParaRPr>
          </a:p>
        </p:txBody>
      </p:sp>
    </p:spTree>
    <p:extLst>
      <p:ext uri="{BB962C8B-B14F-4D97-AF65-F5344CB8AC3E}">
        <p14:creationId xmlns:p14="http://schemas.microsoft.com/office/powerpoint/2010/main" val="1789256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85720" y="44624"/>
            <a:ext cx="8728075" cy="1714504"/>
          </a:xfrm>
          <a:prstGeom prst="rect">
            <a:avLst/>
          </a:prstGeom>
          <a:noFill/>
          <a:ln w="9525">
            <a:noFill/>
            <a:miter lim="800000"/>
            <a:headEnd/>
            <a:tailEnd/>
          </a:ln>
        </p:spPr>
        <p:txBody>
          <a:bodyPr lIns="92075" tIns="46038" rIns="92075" bIns="46038" anchor="ctr"/>
          <a:lstStyle/>
          <a:p>
            <a:pPr algn="ctr"/>
            <a:r>
              <a:rPr lang="en-GB" sz="3200" b="1" dirty="0">
                <a:solidFill>
                  <a:srgbClr val="6B6B6B"/>
                </a:solidFill>
              </a:rPr>
              <a:t>H</a:t>
            </a:r>
            <a:r>
              <a:rPr lang="en-GB" sz="3200" b="1" dirty="0" smtClean="0">
                <a:solidFill>
                  <a:srgbClr val="6B6B6B"/>
                </a:solidFill>
              </a:rPr>
              <a:t>ow can we stop cartilage degradation?</a:t>
            </a:r>
            <a:endParaRPr lang="en-GB" sz="3200" b="1" dirty="0" smtClean="0">
              <a:solidFill>
                <a:srgbClr val="003E5A"/>
              </a:solidFill>
            </a:endParaRPr>
          </a:p>
          <a:p>
            <a:pPr algn="ctr"/>
            <a:r>
              <a:rPr lang="en-GB" sz="3200" b="1" dirty="0" smtClean="0">
                <a:solidFill>
                  <a:srgbClr val="003E5A"/>
                </a:solidFill>
              </a:rPr>
              <a:t>Dietary factors</a:t>
            </a:r>
            <a:endParaRPr lang="en-GB" sz="3200" b="1" dirty="0">
              <a:solidFill>
                <a:srgbClr val="003E5A"/>
              </a:solidFill>
            </a:endParaRPr>
          </a:p>
        </p:txBody>
      </p:sp>
      <p:grpSp>
        <p:nvGrpSpPr>
          <p:cNvPr id="2" name="Group 1"/>
          <p:cNvGrpSpPr/>
          <p:nvPr/>
        </p:nvGrpSpPr>
        <p:grpSpPr>
          <a:xfrm>
            <a:off x="2211571" y="1967024"/>
            <a:ext cx="4199861" cy="4476306"/>
            <a:chOff x="2211571" y="1967024"/>
            <a:chExt cx="4199861" cy="4476306"/>
          </a:xfrm>
        </p:grpSpPr>
        <p:pic>
          <p:nvPicPr>
            <p:cNvPr id="6" name="Picture 9" descr="http://www.proactivehealthstore.com/products/images-curamin/cartoon.gif"/>
            <p:cNvPicPr>
              <a:picLocks noChangeAspect="1" noChangeArrowheads="1"/>
            </p:cNvPicPr>
            <p:nvPr/>
          </p:nvPicPr>
          <p:blipFill>
            <a:blip r:embed="rId3" cstate="print"/>
            <a:srcRect/>
            <a:stretch>
              <a:fillRect/>
            </a:stretch>
          </p:blipFill>
          <p:spPr bwMode="auto">
            <a:xfrm>
              <a:off x="2211571" y="1967024"/>
              <a:ext cx="4199861" cy="4476306"/>
            </a:xfrm>
            <a:prstGeom prst="rect">
              <a:avLst/>
            </a:prstGeom>
            <a:noFill/>
          </p:spPr>
        </p:pic>
        <p:sp>
          <p:nvSpPr>
            <p:cNvPr id="7" name="TextBox 6"/>
            <p:cNvSpPr txBox="1"/>
            <p:nvPr/>
          </p:nvSpPr>
          <p:spPr>
            <a:xfrm>
              <a:off x="3469241" y="2308726"/>
              <a:ext cx="1511950" cy="1007812"/>
            </a:xfrm>
            <a:prstGeom prst="rect">
              <a:avLst/>
            </a:prstGeom>
            <a:solidFill>
              <a:schemeClr val="bg1"/>
            </a:solidFill>
          </p:spPr>
          <p:txBody>
            <a:bodyPr wrap="square" rtlCol="0">
              <a:spAutoFit/>
            </a:bodyPr>
            <a:lstStyle/>
            <a:p>
              <a:r>
                <a:rPr lang="en-GB" sz="1200" b="1" dirty="0" smtClean="0"/>
                <a:t>Wow! </a:t>
              </a:r>
            </a:p>
            <a:p>
              <a:r>
                <a:rPr lang="en-GB" sz="1200" b="1" dirty="0" smtClean="0"/>
                <a:t>What a drug… and no side effects so far…</a:t>
              </a:r>
              <a:endParaRPr lang="en-GB" sz="1200" b="1" dirty="0"/>
            </a:p>
          </p:txBody>
        </p:sp>
      </p:grpSp>
    </p:spTree>
    <p:extLst>
      <p:ext uri="{BB962C8B-B14F-4D97-AF65-F5344CB8AC3E}">
        <p14:creationId xmlns:p14="http://schemas.microsoft.com/office/powerpoint/2010/main" val="468804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8928992" cy="4215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7272"/>
            <a:ext cx="4818310" cy="93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a:spLocks noChangeArrowheads="1"/>
          </p:cNvSpPr>
          <p:nvPr/>
        </p:nvSpPr>
        <p:spPr bwMode="auto">
          <a:xfrm>
            <a:off x="0" y="295275"/>
            <a:ext cx="9144000" cy="685800"/>
          </a:xfrm>
          <a:prstGeom prst="rect">
            <a:avLst/>
          </a:prstGeom>
          <a:solidFill>
            <a:srgbClr val="FFFFFF"/>
          </a:solidFill>
          <a:ln w="9525">
            <a:noFill/>
            <a:miter lim="800000"/>
            <a:headEnd/>
            <a:tailEnd/>
          </a:ln>
        </p:spPr>
        <p:txBody>
          <a:bodyPr anchor="ctr"/>
          <a:lstStyle/>
          <a:p>
            <a:pPr algn="ctr"/>
            <a:r>
              <a:rPr lang="en-US" sz="3200" b="1" dirty="0" smtClean="0">
                <a:solidFill>
                  <a:srgbClr val="003E5A"/>
                </a:solidFill>
              </a:rPr>
              <a:t>Dietary-derived factors and osteoarthritis</a:t>
            </a:r>
            <a:endParaRPr lang="en-US" sz="3200" b="1" dirty="0">
              <a:solidFill>
                <a:srgbClr val="003E5A"/>
              </a:solidFill>
            </a:endParaRPr>
          </a:p>
        </p:txBody>
      </p:sp>
      <p:sp>
        <p:nvSpPr>
          <p:cNvPr id="2" name="TextBox 1"/>
          <p:cNvSpPr txBox="1"/>
          <p:nvPr/>
        </p:nvSpPr>
        <p:spPr>
          <a:xfrm>
            <a:off x="336802" y="2708920"/>
            <a:ext cx="8403711" cy="1015663"/>
          </a:xfrm>
          <a:prstGeom prst="rect">
            <a:avLst/>
          </a:prstGeom>
          <a:noFill/>
        </p:spPr>
        <p:txBody>
          <a:bodyPr wrap="none" rtlCol="0">
            <a:spAutoFit/>
          </a:bodyPr>
          <a:lstStyle/>
          <a:p>
            <a:r>
              <a:rPr lang="en-GB" sz="2000" dirty="0" smtClean="0">
                <a:solidFill>
                  <a:schemeClr val="tx1">
                    <a:lumMod val="65000"/>
                    <a:lumOff val="35000"/>
                  </a:schemeClr>
                </a:solidFill>
              </a:rPr>
              <a:t>Best studied: </a:t>
            </a:r>
            <a:r>
              <a:rPr lang="en-GB" sz="2000" dirty="0" err="1" smtClean="0">
                <a:solidFill>
                  <a:schemeClr val="tx1">
                    <a:lumMod val="65000"/>
                    <a:lumOff val="35000"/>
                  </a:schemeClr>
                </a:solidFill>
              </a:rPr>
              <a:t>chondroitins</a:t>
            </a:r>
            <a:r>
              <a:rPr lang="en-GB" sz="2000" dirty="0" smtClean="0">
                <a:solidFill>
                  <a:schemeClr val="tx1">
                    <a:lumMod val="65000"/>
                    <a:lumOff val="35000"/>
                  </a:schemeClr>
                </a:solidFill>
              </a:rPr>
              <a:t> and glucosamine</a:t>
            </a:r>
          </a:p>
          <a:p>
            <a:endParaRPr lang="en-GB" sz="2000" dirty="0" smtClean="0">
              <a:solidFill>
                <a:schemeClr val="tx1">
                  <a:lumMod val="65000"/>
                  <a:lumOff val="35000"/>
                </a:schemeClr>
              </a:solidFill>
            </a:endParaRPr>
          </a:p>
          <a:p>
            <a:r>
              <a:rPr lang="en-GB" sz="2000" dirty="0" smtClean="0">
                <a:solidFill>
                  <a:schemeClr val="tx1">
                    <a:lumMod val="65000"/>
                    <a:lumOff val="35000"/>
                  </a:schemeClr>
                </a:solidFill>
              </a:rPr>
              <a:t>Systematic analyses:  small effect for pharmaceutical grade chondroitin </a:t>
            </a:r>
            <a:r>
              <a:rPr lang="en-GB" sz="2000" dirty="0" err="1" smtClean="0">
                <a:solidFill>
                  <a:schemeClr val="tx1">
                    <a:lumMod val="65000"/>
                    <a:lumOff val="35000"/>
                  </a:schemeClr>
                </a:solidFill>
              </a:rPr>
              <a:t>sulfate</a:t>
            </a:r>
            <a:r>
              <a:rPr lang="en-GB" sz="2000" dirty="0" smtClean="0">
                <a:solidFill>
                  <a:schemeClr val="tx1">
                    <a:lumMod val="65000"/>
                    <a:lumOff val="35000"/>
                  </a:schemeClr>
                </a:solidFill>
              </a:rPr>
              <a:t>.</a:t>
            </a:r>
            <a:endParaRPr lang="en-GB" sz="2000" dirty="0">
              <a:solidFill>
                <a:schemeClr val="tx1">
                  <a:lumMod val="65000"/>
                  <a:lumOff val="35000"/>
                </a:schemeClr>
              </a:solidFill>
            </a:endParaRPr>
          </a:p>
        </p:txBody>
      </p:sp>
    </p:spTree>
    <p:extLst>
      <p:ext uri="{BB962C8B-B14F-4D97-AF65-F5344CB8AC3E}">
        <p14:creationId xmlns:p14="http://schemas.microsoft.com/office/powerpoint/2010/main" val="186857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8"/>
                                        </p:tgtEl>
                                      </p:cBhvr>
                                    </p:animEffect>
                                    <p:set>
                                      <p:cBhvr>
                                        <p:cTn id="7" dur="1" fill="hold">
                                          <p:stCondLst>
                                            <p:cond delay="499"/>
                                          </p:stCondLst>
                                        </p:cTn>
                                        <p:tgtEl>
                                          <p:spTgt spid="409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099"/>
                                        </p:tgtEl>
                                      </p:cBhvr>
                                    </p:animEffect>
                                    <p:set>
                                      <p:cBhvr>
                                        <p:cTn id="10" dur="1" fill="hold">
                                          <p:stCondLst>
                                            <p:cond delay="499"/>
                                          </p:stCondLst>
                                        </p:cTn>
                                        <p:tgtEl>
                                          <p:spTgt spid="40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93248"/>
            <a:ext cx="9144000" cy="685800"/>
          </a:xfrm>
          <a:prstGeom prst="rect">
            <a:avLst/>
          </a:prstGeom>
          <a:solidFill>
            <a:srgbClr val="FFFFFF"/>
          </a:solidFill>
          <a:ln w="9525">
            <a:noFill/>
            <a:miter lim="800000"/>
            <a:headEnd/>
            <a:tailEnd/>
          </a:ln>
        </p:spPr>
        <p:txBody>
          <a:bodyPr anchor="ctr"/>
          <a:lstStyle/>
          <a:p>
            <a:pPr algn="ctr"/>
            <a:r>
              <a:rPr lang="en-US" sz="3200" b="1" dirty="0" smtClean="0">
                <a:solidFill>
                  <a:srgbClr val="003E5A"/>
                </a:solidFill>
              </a:rPr>
              <a:t>Dietary-derived factors and osteoarthritis - Models</a:t>
            </a:r>
            <a:endParaRPr lang="en-US" sz="3200" b="1" dirty="0">
              <a:solidFill>
                <a:srgbClr val="003E5A"/>
              </a:solidFill>
            </a:endParaRPr>
          </a:p>
        </p:txBody>
      </p:sp>
      <p:sp>
        <p:nvSpPr>
          <p:cNvPr id="5" name="Rectangle 3"/>
          <p:cNvSpPr txBox="1">
            <a:spLocks noChangeArrowheads="1"/>
          </p:cNvSpPr>
          <p:nvPr/>
        </p:nvSpPr>
        <p:spPr bwMode="auto">
          <a:xfrm>
            <a:off x="180753" y="818696"/>
            <a:ext cx="8856921" cy="59223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0"/>
              </a:spcBef>
            </a:pPr>
            <a:r>
              <a:rPr lang="en-GB" sz="2400" b="1" kern="0" dirty="0" smtClean="0">
                <a:solidFill>
                  <a:srgbClr val="003E5A"/>
                </a:solidFill>
              </a:rPr>
              <a:t>Vitamins A, B(1, 2, 3, 6), C, D, E, K</a:t>
            </a:r>
          </a:p>
          <a:p>
            <a:pPr>
              <a:spcBef>
                <a:spcPts val="0"/>
              </a:spcBef>
            </a:pPr>
            <a:r>
              <a:rPr lang="en-GB" sz="2400" b="1" kern="0" dirty="0">
                <a:solidFill>
                  <a:srgbClr val="6B6B6B"/>
                </a:solidFill>
              </a:rPr>
              <a:t>n</a:t>
            </a:r>
            <a:r>
              <a:rPr lang="en-GB" sz="2400" b="1" kern="0" dirty="0" smtClean="0">
                <a:solidFill>
                  <a:srgbClr val="6B6B6B"/>
                </a:solidFill>
              </a:rPr>
              <a:t>3 vs n6 PUFA</a:t>
            </a:r>
          </a:p>
          <a:p>
            <a:pPr>
              <a:spcBef>
                <a:spcPts val="0"/>
              </a:spcBef>
            </a:pPr>
            <a:r>
              <a:rPr lang="en-GB" sz="2400" b="1" kern="0" dirty="0" err="1" smtClean="0">
                <a:solidFill>
                  <a:srgbClr val="003E5A"/>
                </a:solidFill>
              </a:rPr>
              <a:t>Flavonols</a:t>
            </a:r>
            <a:r>
              <a:rPr lang="en-GB" sz="2400" b="1" kern="0" dirty="0" smtClean="0">
                <a:solidFill>
                  <a:srgbClr val="003E5A"/>
                </a:solidFill>
              </a:rPr>
              <a:t> </a:t>
            </a:r>
            <a:r>
              <a:rPr lang="en-GB" sz="2000" b="1" kern="0" dirty="0" smtClean="0">
                <a:solidFill>
                  <a:srgbClr val="003E5A"/>
                </a:solidFill>
              </a:rPr>
              <a:t>(</a:t>
            </a:r>
            <a:r>
              <a:rPr lang="en-GB" sz="2000" b="1" kern="0" dirty="0" err="1" smtClean="0">
                <a:solidFill>
                  <a:srgbClr val="003E5A"/>
                </a:solidFill>
              </a:rPr>
              <a:t>quercetin</a:t>
            </a:r>
            <a:r>
              <a:rPr lang="en-GB" sz="2000" b="1" kern="0" dirty="0" smtClean="0">
                <a:solidFill>
                  <a:srgbClr val="003E5A"/>
                </a:solidFill>
              </a:rPr>
              <a:t>, </a:t>
            </a:r>
            <a:r>
              <a:rPr lang="en-GB" sz="2000" b="1" kern="0" dirty="0" err="1" smtClean="0">
                <a:solidFill>
                  <a:srgbClr val="003E5A"/>
                </a:solidFill>
              </a:rPr>
              <a:t>kaempferol</a:t>
            </a:r>
            <a:r>
              <a:rPr lang="en-GB" sz="2000" b="1" kern="0" dirty="0" smtClean="0">
                <a:solidFill>
                  <a:srgbClr val="003E5A"/>
                </a:solidFill>
              </a:rPr>
              <a:t>, </a:t>
            </a:r>
            <a:r>
              <a:rPr lang="en-GB" sz="2000" b="1" kern="0" dirty="0" err="1" smtClean="0">
                <a:solidFill>
                  <a:srgbClr val="003E5A"/>
                </a:solidFill>
              </a:rPr>
              <a:t>myricetin</a:t>
            </a:r>
            <a:r>
              <a:rPr lang="en-GB" sz="2000" b="1" kern="0" dirty="0" smtClean="0">
                <a:solidFill>
                  <a:srgbClr val="003E5A"/>
                </a:solidFill>
              </a:rPr>
              <a:t>)</a:t>
            </a:r>
          </a:p>
          <a:p>
            <a:pPr>
              <a:spcBef>
                <a:spcPts val="0"/>
              </a:spcBef>
            </a:pPr>
            <a:r>
              <a:rPr lang="en-GB" sz="2400" b="1" kern="0" dirty="0" smtClean="0">
                <a:solidFill>
                  <a:srgbClr val="6B6B6B"/>
                </a:solidFill>
              </a:rPr>
              <a:t>Flavones </a:t>
            </a:r>
            <a:r>
              <a:rPr lang="en-GB" sz="2000" b="1" kern="0" dirty="0" smtClean="0">
                <a:solidFill>
                  <a:srgbClr val="6B6B6B"/>
                </a:solidFill>
              </a:rPr>
              <a:t>(</a:t>
            </a:r>
            <a:r>
              <a:rPr lang="en-GB" sz="2000" b="1" kern="0" dirty="0" err="1" smtClean="0">
                <a:solidFill>
                  <a:srgbClr val="6B6B6B"/>
                </a:solidFill>
              </a:rPr>
              <a:t>apigenin</a:t>
            </a:r>
            <a:r>
              <a:rPr lang="en-GB" sz="2000" b="1" kern="0" dirty="0" smtClean="0">
                <a:solidFill>
                  <a:srgbClr val="6B6B6B"/>
                </a:solidFill>
              </a:rPr>
              <a:t>, </a:t>
            </a:r>
            <a:r>
              <a:rPr lang="en-GB" sz="2000" b="1" kern="0" dirty="0" err="1" smtClean="0">
                <a:solidFill>
                  <a:srgbClr val="6B6B6B"/>
                </a:solidFill>
              </a:rPr>
              <a:t>luteolin</a:t>
            </a:r>
            <a:r>
              <a:rPr lang="en-GB" sz="2000" b="1" kern="0" dirty="0" smtClean="0">
                <a:solidFill>
                  <a:srgbClr val="6B6B6B"/>
                </a:solidFill>
              </a:rPr>
              <a:t>, </a:t>
            </a:r>
            <a:r>
              <a:rPr lang="en-GB" sz="2000" b="1" kern="0" dirty="0" err="1" smtClean="0">
                <a:solidFill>
                  <a:srgbClr val="6B6B6B"/>
                </a:solidFill>
              </a:rPr>
              <a:t>tangeritin</a:t>
            </a:r>
            <a:r>
              <a:rPr lang="en-GB" sz="2000" b="1" kern="0" dirty="0" smtClean="0">
                <a:solidFill>
                  <a:srgbClr val="6B6B6B"/>
                </a:solidFill>
              </a:rPr>
              <a:t>, </a:t>
            </a:r>
            <a:r>
              <a:rPr lang="en-GB" sz="2000" b="1" kern="0" dirty="0" err="1" smtClean="0">
                <a:solidFill>
                  <a:srgbClr val="6B6B6B"/>
                </a:solidFill>
              </a:rPr>
              <a:t>nobiletin</a:t>
            </a:r>
            <a:r>
              <a:rPr lang="en-GB" sz="2000" b="1" kern="0" dirty="0" smtClean="0">
                <a:solidFill>
                  <a:srgbClr val="6B6B6B"/>
                </a:solidFill>
              </a:rPr>
              <a:t>)</a:t>
            </a:r>
          </a:p>
          <a:p>
            <a:pPr>
              <a:spcBef>
                <a:spcPts val="0"/>
              </a:spcBef>
            </a:pPr>
            <a:r>
              <a:rPr lang="en-GB" sz="2400" b="1" kern="0" dirty="0" smtClean="0">
                <a:solidFill>
                  <a:srgbClr val="003E5A"/>
                </a:solidFill>
              </a:rPr>
              <a:t>Flavan-3-ols </a:t>
            </a:r>
            <a:r>
              <a:rPr lang="en-GB" sz="2000" b="1" kern="0" dirty="0" smtClean="0">
                <a:solidFill>
                  <a:srgbClr val="003E5A"/>
                </a:solidFill>
              </a:rPr>
              <a:t>(EGCG, </a:t>
            </a:r>
            <a:r>
              <a:rPr lang="en-GB" sz="2000" b="1" kern="0" dirty="0" err="1" smtClean="0">
                <a:solidFill>
                  <a:srgbClr val="003E5A"/>
                </a:solidFill>
              </a:rPr>
              <a:t>proanthocyanadins</a:t>
            </a:r>
            <a:r>
              <a:rPr lang="en-GB" sz="2000" b="1" kern="0" dirty="0" smtClean="0">
                <a:solidFill>
                  <a:srgbClr val="003E5A"/>
                </a:solidFill>
              </a:rPr>
              <a:t>)</a:t>
            </a:r>
          </a:p>
          <a:p>
            <a:pPr>
              <a:spcBef>
                <a:spcPts val="0"/>
              </a:spcBef>
            </a:pPr>
            <a:r>
              <a:rPr lang="en-GB" sz="2400" b="1" kern="0" dirty="0" err="1" smtClean="0">
                <a:solidFill>
                  <a:srgbClr val="6B6B6B"/>
                </a:solidFill>
              </a:rPr>
              <a:t>Anthocyanins</a:t>
            </a:r>
            <a:endParaRPr lang="en-GB" sz="2400" b="1" kern="0" dirty="0" smtClean="0">
              <a:solidFill>
                <a:srgbClr val="6B6B6B"/>
              </a:solidFill>
            </a:endParaRPr>
          </a:p>
          <a:p>
            <a:pPr>
              <a:spcBef>
                <a:spcPts val="0"/>
              </a:spcBef>
            </a:pPr>
            <a:r>
              <a:rPr lang="en-GB" sz="2400" b="1" kern="0" dirty="0" err="1" smtClean="0">
                <a:solidFill>
                  <a:srgbClr val="003E5A"/>
                </a:solidFill>
              </a:rPr>
              <a:t>Isoflavones</a:t>
            </a:r>
            <a:r>
              <a:rPr lang="en-GB" sz="2400" b="1" kern="0" dirty="0" smtClean="0">
                <a:solidFill>
                  <a:srgbClr val="003E5A"/>
                </a:solidFill>
              </a:rPr>
              <a:t> </a:t>
            </a:r>
            <a:r>
              <a:rPr lang="en-GB" sz="2000" b="1" kern="0" dirty="0" smtClean="0">
                <a:solidFill>
                  <a:srgbClr val="003E5A"/>
                </a:solidFill>
              </a:rPr>
              <a:t>(soy, </a:t>
            </a:r>
            <a:r>
              <a:rPr lang="en-GB" sz="2000" b="1" kern="0" dirty="0" err="1" smtClean="0">
                <a:solidFill>
                  <a:srgbClr val="003E5A"/>
                </a:solidFill>
              </a:rPr>
              <a:t>genistein</a:t>
            </a:r>
            <a:r>
              <a:rPr lang="en-GB" sz="2000" b="1" kern="0" dirty="0" smtClean="0">
                <a:solidFill>
                  <a:srgbClr val="003E5A"/>
                </a:solidFill>
              </a:rPr>
              <a:t>)</a:t>
            </a:r>
          </a:p>
          <a:p>
            <a:pPr>
              <a:spcBef>
                <a:spcPts val="0"/>
              </a:spcBef>
            </a:pPr>
            <a:r>
              <a:rPr lang="en-GB" sz="2400" b="1" kern="0" dirty="0" err="1" smtClean="0">
                <a:solidFill>
                  <a:srgbClr val="6B6B6B"/>
                </a:solidFill>
              </a:rPr>
              <a:t>Flavanones</a:t>
            </a:r>
            <a:r>
              <a:rPr lang="en-GB" sz="2400" b="1" kern="0" dirty="0" smtClean="0">
                <a:solidFill>
                  <a:srgbClr val="6B6B6B"/>
                </a:solidFill>
              </a:rPr>
              <a:t> </a:t>
            </a:r>
            <a:r>
              <a:rPr lang="en-GB" sz="2000" b="1" kern="0" dirty="0" smtClean="0">
                <a:solidFill>
                  <a:srgbClr val="6B6B6B"/>
                </a:solidFill>
              </a:rPr>
              <a:t>(</a:t>
            </a:r>
            <a:r>
              <a:rPr lang="en-GB" sz="2000" b="1" kern="0" dirty="0" err="1" smtClean="0">
                <a:solidFill>
                  <a:srgbClr val="6B6B6B"/>
                </a:solidFill>
              </a:rPr>
              <a:t>hesperetin</a:t>
            </a:r>
            <a:r>
              <a:rPr lang="en-GB" sz="2000" b="1" kern="0" dirty="0" smtClean="0">
                <a:solidFill>
                  <a:srgbClr val="6B6B6B"/>
                </a:solidFill>
              </a:rPr>
              <a:t>, </a:t>
            </a:r>
            <a:r>
              <a:rPr lang="en-GB" sz="2000" b="1" kern="0" dirty="0" err="1" smtClean="0">
                <a:solidFill>
                  <a:srgbClr val="6B6B6B"/>
                </a:solidFill>
              </a:rPr>
              <a:t>naringen</a:t>
            </a:r>
            <a:r>
              <a:rPr lang="en-GB" sz="2000" b="1" kern="0" dirty="0" smtClean="0">
                <a:solidFill>
                  <a:srgbClr val="6B6B6B"/>
                </a:solidFill>
              </a:rPr>
              <a:t>)</a:t>
            </a:r>
          </a:p>
          <a:p>
            <a:pPr>
              <a:spcBef>
                <a:spcPts val="0"/>
              </a:spcBef>
            </a:pPr>
            <a:r>
              <a:rPr lang="en-GB" sz="2400" b="1" kern="0" dirty="0" smtClean="0">
                <a:solidFill>
                  <a:srgbClr val="003E5A"/>
                </a:solidFill>
              </a:rPr>
              <a:t>Carotenoids </a:t>
            </a:r>
            <a:r>
              <a:rPr lang="en-GB" sz="2000" b="1" kern="0" dirty="0" smtClean="0">
                <a:solidFill>
                  <a:srgbClr val="003E5A"/>
                </a:solidFill>
              </a:rPr>
              <a:t>(lutein, </a:t>
            </a:r>
            <a:r>
              <a:rPr lang="en-GB" sz="2000" b="1" kern="0" dirty="0" err="1" smtClean="0">
                <a:solidFill>
                  <a:srgbClr val="003E5A"/>
                </a:solidFill>
              </a:rPr>
              <a:t>zeaxanthin</a:t>
            </a:r>
            <a:r>
              <a:rPr lang="en-GB" sz="2000" b="1" kern="0" dirty="0" smtClean="0">
                <a:solidFill>
                  <a:srgbClr val="003E5A"/>
                </a:solidFill>
              </a:rPr>
              <a:t>, beta-</a:t>
            </a:r>
            <a:r>
              <a:rPr lang="en-GB" sz="2000" b="1" kern="0" dirty="0" err="1" smtClean="0">
                <a:solidFill>
                  <a:srgbClr val="003E5A"/>
                </a:solidFill>
              </a:rPr>
              <a:t>cryptoxanthin</a:t>
            </a:r>
            <a:r>
              <a:rPr lang="en-GB" sz="2000" b="1" kern="0" dirty="0" smtClean="0">
                <a:solidFill>
                  <a:srgbClr val="003E5A"/>
                </a:solidFill>
              </a:rPr>
              <a:t>)</a:t>
            </a:r>
          </a:p>
          <a:p>
            <a:pPr>
              <a:spcBef>
                <a:spcPts val="0"/>
              </a:spcBef>
            </a:pPr>
            <a:r>
              <a:rPr lang="en-GB" sz="2400" b="1" kern="0" dirty="0" smtClean="0">
                <a:solidFill>
                  <a:srgbClr val="6B6B6B"/>
                </a:solidFill>
              </a:rPr>
              <a:t>Plant sterols </a:t>
            </a:r>
            <a:r>
              <a:rPr lang="en-GB" sz="2000" b="1" kern="0" dirty="0" smtClean="0">
                <a:solidFill>
                  <a:srgbClr val="6B6B6B"/>
                </a:solidFill>
              </a:rPr>
              <a:t>(</a:t>
            </a:r>
            <a:r>
              <a:rPr lang="en-GB" sz="2000" b="1" kern="0" dirty="0" err="1" smtClean="0">
                <a:solidFill>
                  <a:srgbClr val="6B6B6B"/>
                </a:solidFill>
              </a:rPr>
              <a:t>stigmasterol</a:t>
            </a:r>
            <a:r>
              <a:rPr lang="en-GB" sz="2000" b="1" kern="0" dirty="0" smtClean="0">
                <a:solidFill>
                  <a:srgbClr val="6B6B6B"/>
                </a:solidFill>
              </a:rPr>
              <a:t>, </a:t>
            </a:r>
            <a:r>
              <a:rPr lang="en-GB" sz="2000" b="1" kern="0" dirty="0" err="1" smtClean="0">
                <a:solidFill>
                  <a:srgbClr val="6B6B6B"/>
                </a:solidFill>
              </a:rPr>
              <a:t>campesterol</a:t>
            </a:r>
            <a:r>
              <a:rPr lang="en-GB" sz="2000" b="1" kern="0" dirty="0" smtClean="0">
                <a:solidFill>
                  <a:srgbClr val="003E5A"/>
                </a:solidFill>
              </a:rPr>
              <a:t>)</a:t>
            </a:r>
          </a:p>
          <a:p>
            <a:pPr>
              <a:spcBef>
                <a:spcPts val="0"/>
              </a:spcBef>
            </a:pPr>
            <a:r>
              <a:rPr lang="en-GB" sz="2400" b="1" kern="0" dirty="0" err="1" smtClean="0">
                <a:solidFill>
                  <a:srgbClr val="003E5A"/>
                </a:solidFill>
              </a:rPr>
              <a:t>Glucosinolates</a:t>
            </a:r>
            <a:r>
              <a:rPr lang="en-GB" sz="2400" b="1" kern="0" dirty="0" smtClean="0">
                <a:solidFill>
                  <a:srgbClr val="003E5A"/>
                </a:solidFill>
              </a:rPr>
              <a:t> </a:t>
            </a:r>
            <a:r>
              <a:rPr lang="en-GB" sz="2000" b="1" kern="0" dirty="0" smtClean="0">
                <a:solidFill>
                  <a:srgbClr val="003E5A"/>
                </a:solidFill>
              </a:rPr>
              <a:t>(</a:t>
            </a:r>
            <a:r>
              <a:rPr lang="en-GB" sz="2000" b="1" kern="0" dirty="0" err="1" smtClean="0">
                <a:solidFill>
                  <a:srgbClr val="003E5A"/>
                </a:solidFill>
              </a:rPr>
              <a:t>glucoraphanin</a:t>
            </a:r>
            <a:r>
              <a:rPr lang="en-GB" sz="2000" b="1" kern="0" dirty="0" smtClean="0">
                <a:solidFill>
                  <a:srgbClr val="003E5A"/>
                </a:solidFill>
              </a:rPr>
              <a:t>)</a:t>
            </a:r>
          </a:p>
          <a:p>
            <a:pPr>
              <a:spcBef>
                <a:spcPts val="0"/>
              </a:spcBef>
            </a:pPr>
            <a:r>
              <a:rPr lang="en-GB" sz="2400" b="1" kern="0" dirty="0" smtClean="0">
                <a:solidFill>
                  <a:srgbClr val="6B6B6B"/>
                </a:solidFill>
              </a:rPr>
              <a:t>Resveratrol</a:t>
            </a:r>
          </a:p>
          <a:p>
            <a:pPr>
              <a:spcBef>
                <a:spcPts val="0"/>
              </a:spcBef>
            </a:pPr>
            <a:r>
              <a:rPr lang="en-GB" sz="2400" b="1" kern="0" dirty="0" err="1" smtClean="0">
                <a:solidFill>
                  <a:srgbClr val="003E5A"/>
                </a:solidFill>
              </a:rPr>
              <a:t>Curcumin</a:t>
            </a:r>
            <a:endParaRPr lang="en-GB" sz="2400" b="1" kern="0" dirty="0" smtClean="0">
              <a:solidFill>
                <a:srgbClr val="003E5A"/>
              </a:solidFill>
            </a:endParaRPr>
          </a:p>
          <a:p>
            <a:pPr>
              <a:spcBef>
                <a:spcPts val="0"/>
              </a:spcBef>
            </a:pPr>
            <a:r>
              <a:rPr lang="en-GB" sz="2400" b="1" kern="0" dirty="0" smtClean="0">
                <a:solidFill>
                  <a:srgbClr val="6B6B6B"/>
                </a:solidFill>
              </a:rPr>
              <a:t>Avocado-soybean </a:t>
            </a:r>
            <a:r>
              <a:rPr lang="en-GB" sz="2400" b="1" kern="0" dirty="0" err="1" smtClean="0">
                <a:solidFill>
                  <a:srgbClr val="6B6B6B"/>
                </a:solidFill>
              </a:rPr>
              <a:t>unsaponifiables</a:t>
            </a:r>
            <a:endParaRPr lang="en-GB" sz="2400" b="1" kern="0" dirty="0" smtClean="0">
              <a:solidFill>
                <a:srgbClr val="6B6B6B"/>
              </a:solidFill>
            </a:endParaRPr>
          </a:p>
          <a:p>
            <a:pPr>
              <a:spcBef>
                <a:spcPts val="0"/>
              </a:spcBef>
            </a:pPr>
            <a:r>
              <a:rPr lang="en-GB" sz="2400" b="1" kern="0" dirty="0" smtClean="0">
                <a:solidFill>
                  <a:srgbClr val="003E5A"/>
                </a:solidFill>
              </a:rPr>
              <a:t>Ginger</a:t>
            </a:r>
          </a:p>
          <a:p>
            <a:pPr>
              <a:spcBef>
                <a:spcPts val="0"/>
              </a:spcBef>
            </a:pPr>
            <a:r>
              <a:rPr lang="en-GB" sz="2400" b="1" kern="0" dirty="0" smtClean="0">
                <a:solidFill>
                  <a:srgbClr val="6B6B6B"/>
                </a:solidFill>
              </a:rPr>
              <a:t>(extract of edible bird’s nest)</a:t>
            </a:r>
          </a:p>
          <a:p>
            <a:pPr>
              <a:spcBef>
                <a:spcPts val="0"/>
              </a:spcBef>
            </a:pPr>
            <a:endParaRPr lang="en-GB" sz="2800" b="1" kern="0" dirty="0">
              <a:solidFill>
                <a:srgbClr val="003E5A"/>
              </a:solidFill>
            </a:endParaRPr>
          </a:p>
          <a:p>
            <a:pPr>
              <a:spcBef>
                <a:spcPts val="0"/>
              </a:spcBef>
            </a:pPr>
            <a:endParaRPr lang="en-GB" sz="1600" kern="0" dirty="0" smtClean="0">
              <a:solidFill>
                <a:srgbClr val="6B6B6B"/>
              </a:solidFill>
            </a:endParaRPr>
          </a:p>
        </p:txBody>
      </p:sp>
      <p:sp>
        <p:nvSpPr>
          <p:cNvPr id="2" name="TextBox 1"/>
          <p:cNvSpPr txBox="1"/>
          <p:nvPr/>
        </p:nvSpPr>
        <p:spPr>
          <a:xfrm>
            <a:off x="6657921" y="1844824"/>
            <a:ext cx="1164229" cy="369332"/>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Cell data</a:t>
            </a:r>
            <a:endParaRPr lang="en-GB"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6012160" y="2996952"/>
            <a:ext cx="1722331" cy="369332"/>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Explant work</a:t>
            </a:r>
            <a:endParaRPr lang="en-GB"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Box 5"/>
          <p:cNvSpPr txBox="1"/>
          <p:nvPr/>
        </p:nvSpPr>
        <p:spPr>
          <a:xfrm>
            <a:off x="6748892" y="4005064"/>
            <a:ext cx="2292744" cy="369332"/>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Animal model data</a:t>
            </a:r>
            <a:endParaRPr lang="en-GB"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TextBox 6"/>
          <p:cNvSpPr txBox="1"/>
          <p:nvPr/>
        </p:nvSpPr>
        <p:spPr>
          <a:xfrm>
            <a:off x="6832711" y="5085184"/>
            <a:ext cx="814647" cy="369332"/>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Dose?</a:t>
            </a:r>
            <a:endParaRPr lang="en-GB"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TextBox 7"/>
          <p:cNvSpPr txBox="1"/>
          <p:nvPr/>
        </p:nvSpPr>
        <p:spPr>
          <a:xfrm flipH="1">
            <a:off x="6077925" y="5805264"/>
            <a:ext cx="268978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Method of delivery?</a:t>
            </a:r>
            <a:endParaRPr lang="en-GB"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TextBox 8"/>
          <p:cNvSpPr txBox="1"/>
          <p:nvPr/>
        </p:nvSpPr>
        <p:spPr>
          <a:xfrm rot="1395326">
            <a:off x="5751486" y="1028596"/>
            <a:ext cx="2977097" cy="523220"/>
          </a:xfrm>
          <a:prstGeom prst="rect">
            <a:avLst/>
          </a:prstGeom>
          <a:noFill/>
          <a:ln>
            <a:solidFill>
              <a:schemeClr val="tx1"/>
            </a:solidFill>
            <a:prstDash val="dash"/>
          </a:ln>
        </p:spPr>
        <p:txBody>
          <a:bodyPr wrap="none" rtlCol="0">
            <a:spAutoFit/>
          </a:bodyPr>
          <a:lstStyle/>
          <a:p>
            <a:r>
              <a:rPr lang="en-GB" sz="2800" dirty="0" smtClean="0">
                <a:latin typeface="Courier New" panose="02070309020205020404" pitchFamily="49" charset="0"/>
                <a:cs typeface="Courier New" panose="02070309020205020404" pitchFamily="49" charset="0"/>
              </a:rPr>
              <a:t>Thoroughness</a:t>
            </a:r>
            <a:r>
              <a:rPr lang="en-GB" sz="2800" b="1" dirty="0" smtClean="0">
                <a:latin typeface="Courier New" panose="02070309020205020404" pitchFamily="49" charset="0"/>
                <a:cs typeface="Courier New" panose="02070309020205020404" pitchFamily="49" charset="0"/>
              </a:rPr>
              <a:t>?</a:t>
            </a:r>
            <a:endParaRPr lang="en-GB" sz="2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348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TotalTime>
  <Words>1760</Words>
  <Application>Microsoft Office PowerPoint</Application>
  <PresentationFormat>On-screen Show (4:3)</PresentationFormat>
  <Paragraphs>410</Paragraphs>
  <Slides>50</Slides>
  <Notes>21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Investigating the chondroprotective properties of isothiocyanates</vt:lpstr>
      <vt:lpstr>School Of Biological Sciences Ian Clark  Kirsty Culley Rose Davidson Orla Jupp Sarah Gardner Jonathan Green  Kimberley Hirst-Jones  Tracey Swingler Yvette Wormstone Natalie Crowe Linh Le   School Of Medicine Yongping Bao Aedin Cassidy  Alex Macgregor Geoffrey Guile Colin Kay Rachel de Ferrars  School Of Pharmacy Rosemary Norton Maria O’Connell</vt:lpstr>
      <vt:lpstr>Osteoarthritis – the problem</vt:lpstr>
      <vt:lpstr>PowerPoint Presentation</vt:lpstr>
      <vt:lpstr>Changes in cartilage during OA</vt:lpstr>
      <vt:lpstr>PowerPoint Presentation</vt:lpstr>
      <vt:lpstr>PowerPoint Presentation</vt:lpstr>
      <vt:lpstr>PowerPoint Presentation</vt:lpstr>
      <vt:lpstr>PowerPoint Presentation</vt:lpstr>
      <vt:lpstr>PowerPoint Presentation</vt:lpstr>
      <vt:lpstr>Observational Study</vt:lpstr>
      <vt:lpstr>PowerPoint Presentation</vt:lpstr>
      <vt:lpstr>PowerPoint Presentation</vt:lpstr>
      <vt:lpstr>PowerPoint Presentation</vt:lpstr>
      <vt:lpstr>PowerPoint Presentation</vt:lpstr>
      <vt:lpstr>Summary</vt:lpstr>
      <vt:lpstr>PowerPoint Presentation</vt:lpstr>
      <vt:lpstr>PowerPoint Presentation</vt:lpstr>
      <vt:lpstr>Sulforaphane 1-isothiocyanato-(4R)-(methylsulfinyl) butane</vt:lpstr>
      <vt:lpstr>In man, 68g broccoli sprouts was sufficient to show HDACi in peripheral blood mononuclear cells (Myzack et al., 2007) </vt:lpstr>
      <vt:lpstr>Histone acetylation</vt:lpstr>
      <vt:lpstr>PowerPoint Presentation</vt:lpstr>
      <vt:lpstr>PowerPoint Presentation</vt:lpstr>
      <vt:lpstr>Deducing the pathways involved – Nrf2</vt:lpstr>
      <vt:lpstr>PowerPoint Presentation</vt:lpstr>
      <vt:lpstr>PowerPoint Presentation</vt:lpstr>
      <vt:lpstr>Deducing the pathways involved – NFκB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Where next?</vt:lpstr>
      <vt:lpstr>PowerPoint Presentation</vt:lpstr>
      <vt:lpstr>PowerPoint Presentation</vt:lpstr>
      <vt:lpstr>ITC content of broccoli intervention</vt:lpstr>
      <vt:lpstr>Proof-of-principle human study</vt:lpstr>
      <vt:lpstr>PowerPoint Presentation</vt:lpstr>
      <vt:lpstr>PowerPoint Presentation</vt:lpstr>
      <vt:lpstr>PowerPoint Presentation</vt:lpstr>
      <vt:lpstr>The three most efficacious ITC’s do not display synergistic activity</vt:lpstr>
      <vt:lpstr>Synergism with other compound classes…</vt:lpstr>
      <vt:lpstr>Summary</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chondroprotective properties of isothiocyanates'.</dc:title>
  <dc:creator>Rose</dc:creator>
  <cp:lastModifiedBy>Rose</cp:lastModifiedBy>
  <cp:revision>13</cp:revision>
  <dcterms:created xsi:type="dcterms:W3CDTF">2014-03-25T12:00:11Z</dcterms:created>
  <dcterms:modified xsi:type="dcterms:W3CDTF">2014-04-08T12:56:13Z</dcterms:modified>
</cp:coreProperties>
</file>